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9"/>
  </p:notesMasterIdLst>
  <p:sldIdLst>
    <p:sldId id="256" r:id="rId2"/>
    <p:sldId id="257" r:id="rId3"/>
    <p:sldId id="258" r:id="rId4"/>
    <p:sldId id="317" r:id="rId5"/>
    <p:sldId id="259" r:id="rId6"/>
    <p:sldId id="260" r:id="rId7"/>
    <p:sldId id="334" r:id="rId8"/>
    <p:sldId id="261" r:id="rId9"/>
    <p:sldId id="310" r:id="rId10"/>
    <p:sldId id="262" r:id="rId11"/>
    <p:sldId id="311" r:id="rId12"/>
    <p:sldId id="263" r:id="rId13"/>
    <p:sldId id="264" r:id="rId14"/>
    <p:sldId id="312" r:id="rId15"/>
    <p:sldId id="313" r:id="rId16"/>
    <p:sldId id="266" r:id="rId17"/>
    <p:sldId id="267" r:id="rId18"/>
    <p:sldId id="268" r:id="rId19"/>
    <p:sldId id="269" r:id="rId20"/>
    <p:sldId id="270" r:id="rId21"/>
    <p:sldId id="271" r:id="rId22"/>
    <p:sldId id="272" r:id="rId23"/>
    <p:sldId id="314" r:id="rId24"/>
    <p:sldId id="273" r:id="rId25"/>
    <p:sldId id="315" r:id="rId26"/>
    <p:sldId id="274" r:id="rId27"/>
    <p:sldId id="275" r:id="rId28"/>
    <p:sldId id="316" r:id="rId29"/>
    <p:sldId id="276" r:id="rId30"/>
    <p:sldId id="277" r:id="rId31"/>
    <p:sldId id="278" r:id="rId32"/>
    <p:sldId id="279" r:id="rId33"/>
    <p:sldId id="280" r:id="rId34"/>
    <p:sldId id="281" r:id="rId35"/>
    <p:sldId id="282" r:id="rId36"/>
    <p:sldId id="283" r:id="rId37"/>
    <p:sldId id="318" r:id="rId38"/>
    <p:sldId id="319" r:id="rId39"/>
    <p:sldId id="284" r:id="rId40"/>
    <p:sldId id="285" r:id="rId41"/>
    <p:sldId id="286" r:id="rId42"/>
    <p:sldId id="320" r:id="rId43"/>
    <p:sldId id="287" r:id="rId44"/>
    <p:sldId id="288" r:id="rId45"/>
    <p:sldId id="289" r:id="rId46"/>
    <p:sldId id="290" r:id="rId47"/>
    <p:sldId id="291" r:id="rId48"/>
    <p:sldId id="292" r:id="rId49"/>
    <p:sldId id="321" r:id="rId50"/>
    <p:sldId id="293" r:id="rId51"/>
    <p:sldId id="294" r:id="rId52"/>
    <p:sldId id="295" r:id="rId53"/>
    <p:sldId id="322" r:id="rId54"/>
    <p:sldId id="296" r:id="rId55"/>
    <p:sldId id="297" r:id="rId56"/>
    <p:sldId id="298" r:id="rId57"/>
    <p:sldId id="323" r:id="rId58"/>
    <p:sldId id="299" r:id="rId59"/>
    <p:sldId id="300" r:id="rId60"/>
    <p:sldId id="301" r:id="rId61"/>
    <p:sldId id="324" r:id="rId62"/>
    <p:sldId id="302" r:id="rId63"/>
    <p:sldId id="325" r:id="rId64"/>
    <p:sldId id="303" r:id="rId65"/>
    <p:sldId id="326" r:id="rId66"/>
    <p:sldId id="304" r:id="rId67"/>
    <p:sldId id="305" r:id="rId68"/>
    <p:sldId id="327" r:id="rId69"/>
    <p:sldId id="306" r:id="rId70"/>
    <p:sldId id="328" r:id="rId71"/>
    <p:sldId id="307" r:id="rId72"/>
    <p:sldId id="329" r:id="rId73"/>
    <p:sldId id="330" r:id="rId74"/>
    <p:sldId id="308" r:id="rId75"/>
    <p:sldId id="309" r:id="rId76"/>
    <p:sldId id="332" r:id="rId77"/>
    <p:sldId id="333" r:id="rId7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F4FB"/>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66" y="18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FCF3EE83-33C2-4EE8-8562-48E4A02EAFBD}" type="datetimeFigureOut">
              <a:rPr lang="en-US" smtClean="0"/>
              <a:t>05-Feb-25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10D0A33-70BB-4A39-A2EF-7B13EBF54FE5}" type="slidenum">
              <a:rPr lang="en-US" smtClean="0"/>
              <a:t>‹#›</a:t>
            </a:fld>
            <a:endParaRPr lang="en-US"/>
          </a:p>
        </p:txBody>
      </p:sp>
    </p:spTree>
    <p:extLst>
      <p:ext uri="{BB962C8B-B14F-4D97-AF65-F5344CB8AC3E}">
        <p14:creationId xmlns:p14="http://schemas.microsoft.com/office/powerpoint/2010/main" val="112585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D0A33-70BB-4A39-A2EF-7B13EBF54FE5}" type="slidenum">
              <a:rPr lang="en-US" smtClean="0"/>
              <a:t>2</a:t>
            </a:fld>
            <a:endParaRPr lang="en-US"/>
          </a:p>
        </p:txBody>
      </p:sp>
    </p:spTree>
    <p:extLst>
      <p:ext uri="{BB962C8B-B14F-4D97-AF65-F5344CB8AC3E}">
        <p14:creationId xmlns:p14="http://schemas.microsoft.com/office/powerpoint/2010/main" val="63804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05-Feb-25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52525"/>
                </a:solidFill>
                <a:latin typeface="微软雅黑"/>
                <a:cs typeface="微软雅黑"/>
              </a:defRPr>
            </a:lvl1pPr>
          </a:lstStyle>
          <a:p>
            <a:endParaRPr/>
          </a:p>
        </p:txBody>
      </p:sp>
      <p:sp>
        <p:nvSpPr>
          <p:cNvPr id="3" name="Holder 3"/>
          <p:cNvSpPr>
            <a:spLocks noGrp="1"/>
          </p:cNvSpPr>
          <p:nvPr>
            <p:ph type="body" idx="1"/>
          </p:nvPr>
        </p:nvSpPr>
        <p:spPr/>
        <p:txBody>
          <a:bodyPr lIns="0" tIns="0" rIns="0" bIns="0"/>
          <a:lstStyle>
            <a:lvl1pPr>
              <a:defRPr sz="1600" b="0" i="0">
                <a:solidFill>
                  <a:srgbClr val="585858"/>
                </a:solidFill>
                <a:latin typeface="微软雅黑"/>
                <a:cs typeface="微软雅黑"/>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05-Feb-25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52525"/>
                </a:solidFill>
                <a:latin typeface="微软雅黑"/>
                <a:cs typeface="微软雅黑"/>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05-Feb-25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252525"/>
                </a:solidFill>
                <a:latin typeface="微软雅黑"/>
                <a:cs typeface="微软雅黑"/>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05-Feb-25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05-Feb-25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sp>
        <p:nvSpPr>
          <p:cNvPr id="2" name="Holder 2"/>
          <p:cNvSpPr>
            <a:spLocks noGrp="1"/>
          </p:cNvSpPr>
          <p:nvPr>
            <p:ph type="title"/>
          </p:nvPr>
        </p:nvSpPr>
        <p:spPr>
          <a:xfrm>
            <a:off x="4842509" y="657301"/>
            <a:ext cx="2506980" cy="574675"/>
          </a:xfrm>
          <a:prstGeom prst="rect">
            <a:avLst/>
          </a:prstGeom>
        </p:spPr>
        <p:txBody>
          <a:bodyPr wrap="square" lIns="0" tIns="0" rIns="0" bIns="0">
            <a:spAutoFit/>
          </a:bodyPr>
          <a:lstStyle>
            <a:lvl1pPr>
              <a:defRPr sz="3600" b="1" i="0">
                <a:solidFill>
                  <a:srgbClr val="252525"/>
                </a:solidFill>
                <a:latin typeface="微软雅黑"/>
                <a:cs typeface="微软雅黑"/>
              </a:defRPr>
            </a:lvl1pPr>
          </a:lstStyle>
          <a:p>
            <a:endParaRPr/>
          </a:p>
        </p:txBody>
      </p:sp>
      <p:sp>
        <p:nvSpPr>
          <p:cNvPr id="3" name="Holder 3"/>
          <p:cNvSpPr>
            <a:spLocks noGrp="1"/>
          </p:cNvSpPr>
          <p:nvPr>
            <p:ph type="body" idx="1"/>
          </p:nvPr>
        </p:nvSpPr>
        <p:spPr>
          <a:xfrm>
            <a:off x="610133" y="1560067"/>
            <a:ext cx="10971733" cy="4074795"/>
          </a:xfrm>
          <a:prstGeom prst="rect">
            <a:avLst/>
          </a:prstGeom>
        </p:spPr>
        <p:txBody>
          <a:bodyPr wrap="square" lIns="0" tIns="0" rIns="0" bIns="0">
            <a:spAutoFit/>
          </a:bodyPr>
          <a:lstStyle>
            <a:lvl1pPr>
              <a:defRPr sz="1600" b="0" i="0">
                <a:solidFill>
                  <a:srgbClr val="585858"/>
                </a:solidFill>
                <a:latin typeface="微软雅黑"/>
                <a:cs typeface="微软雅黑"/>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05-Feb-25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6248299" cy="566822"/>
          </a:xfrm>
          <a:prstGeom prst="rect">
            <a:avLst/>
          </a:prstGeom>
        </p:spPr>
        <p:txBody>
          <a:bodyPr vert="horz" wrap="square" lIns="0" tIns="12700" rIns="0" bIns="0" rtlCol="0">
            <a:spAutoFit/>
          </a:bodyPr>
          <a:lstStyle/>
          <a:p>
            <a:pPr marL="12700">
              <a:lnSpc>
                <a:spcPct val="100000"/>
              </a:lnSpc>
              <a:spcBef>
                <a:spcPts val="100"/>
              </a:spcBef>
            </a:pPr>
            <a:r>
              <a:rPr spc="295" dirty="0" err="1"/>
              <a:t>主要内容</a:t>
            </a:r>
            <a:r>
              <a:rPr lang="en-US" spc="295" dirty="0"/>
              <a:t> </a:t>
            </a:r>
            <a:r>
              <a:rPr lang="en-US" dirty="0">
                <a:latin typeface="Arial" panose="020B0604020202020204" pitchFamily="34" charset="0"/>
                <a:cs typeface="Arial" panose="020B0604020202020204" pitchFamily="34" charset="0"/>
              </a:rPr>
              <a:t>Main Content</a:t>
            </a:r>
            <a:endParaRPr dirty="0">
              <a:latin typeface="Arial" panose="020B0604020202020204" pitchFamily="34" charset="0"/>
              <a:cs typeface="Arial" panose="020B0604020202020204" pitchFamily="34" charset="0"/>
            </a:endParaRPr>
          </a:p>
        </p:txBody>
      </p:sp>
      <p:sp>
        <p:nvSpPr>
          <p:cNvPr id="3" name="object 3"/>
          <p:cNvSpPr txBox="1"/>
          <p:nvPr/>
        </p:nvSpPr>
        <p:spPr>
          <a:xfrm>
            <a:off x="685901" y="1585975"/>
            <a:ext cx="8153299" cy="2497455"/>
          </a:xfrm>
          <a:prstGeom prst="rect">
            <a:avLst/>
          </a:prstGeom>
        </p:spPr>
        <p:txBody>
          <a:bodyPr vert="horz" wrap="square" lIns="0" tIns="12065" rIns="0" bIns="0" rtlCol="0">
            <a:spAutoFit/>
          </a:bodyPr>
          <a:lstStyle/>
          <a:p>
            <a:pPr marL="241300" indent="-228600">
              <a:lnSpc>
                <a:spcPct val="100000"/>
              </a:lnSpc>
              <a:spcBef>
                <a:spcPts val="95"/>
              </a:spcBef>
              <a:buFont typeface="Arial"/>
              <a:buChar char="●"/>
              <a:tabLst>
                <a:tab pos="241300" algn="l"/>
              </a:tabLst>
            </a:pPr>
            <a:r>
              <a:rPr sz="2800" spc="135" dirty="0" err="1">
                <a:solidFill>
                  <a:srgbClr val="585858"/>
                </a:solidFill>
                <a:latin typeface="微软雅黑"/>
                <a:cs typeface="微软雅黑"/>
              </a:rPr>
              <a:t>机泵知识</a:t>
            </a:r>
            <a:r>
              <a:rPr lang="en-US" sz="2800" spc="135" dirty="0">
                <a:solidFill>
                  <a:srgbClr val="585858"/>
                </a:solidFill>
                <a:latin typeface="微软雅黑"/>
                <a:cs typeface="微软雅黑"/>
              </a:rPr>
              <a:t> </a:t>
            </a:r>
            <a:r>
              <a:rPr lang="en-US" sz="2800" spc="135" dirty="0">
                <a:solidFill>
                  <a:srgbClr val="585858"/>
                </a:solidFill>
                <a:latin typeface="Arial" panose="020B0604020202020204" pitchFamily="34" charset="0"/>
                <a:cs typeface="Arial" panose="020B0604020202020204" pitchFamily="34" charset="0"/>
              </a:rPr>
              <a:t>Pump knowledge</a:t>
            </a:r>
            <a:endParaRPr sz="2800" dirty="0">
              <a:latin typeface="Arial" panose="020B0604020202020204" pitchFamily="34" charset="0"/>
              <a:cs typeface="Arial" panose="020B0604020202020204" pitchFamily="34" charset="0"/>
            </a:endParaRPr>
          </a:p>
          <a:p>
            <a:pPr marL="241300" indent="-228600">
              <a:lnSpc>
                <a:spcPct val="100000"/>
              </a:lnSpc>
              <a:spcBef>
                <a:spcPts val="2005"/>
              </a:spcBef>
              <a:buFont typeface="Arial"/>
              <a:buChar char="●"/>
              <a:tabLst>
                <a:tab pos="241300" algn="l"/>
              </a:tabLst>
            </a:pPr>
            <a:r>
              <a:rPr sz="2800" spc="135" dirty="0" err="1">
                <a:solidFill>
                  <a:srgbClr val="585858"/>
                </a:solidFill>
                <a:latin typeface="微软雅黑"/>
                <a:cs typeface="微软雅黑"/>
              </a:rPr>
              <a:t>操作要求</a:t>
            </a:r>
            <a:r>
              <a:rPr lang="en-US" sz="2800" spc="135" dirty="0">
                <a:solidFill>
                  <a:srgbClr val="585858"/>
                </a:solidFill>
                <a:latin typeface="微软雅黑"/>
                <a:cs typeface="微软雅黑"/>
              </a:rPr>
              <a:t> </a:t>
            </a:r>
            <a:r>
              <a:rPr lang="en-US" sz="2800" spc="135" dirty="0">
                <a:solidFill>
                  <a:srgbClr val="585858"/>
                </a:solidFill>
                <a:latin typeface="Arial" panose="020B0604020202020204" pitchFamily="34" charset="0"/>
                <a:cs typeface="Arial" panose="020B0604020202020204" pitchFamily="34" charset="0"/>
              </a:rPr>
              <a:t>Operation requirement</a:t>
            </a:r>
            <a:endParaRPr sz="2800" dirty="0">
              <a:latin typeface="Arial" panose="020B0604020202020204" pitchFamily="34" charset="0"/>
              <a:cs typeface="Arial" panose="020B0604020202020204" pitchFamily="34" charset="0"/>
            </a:endParaRPr>
          </a:p>
          <a:p>
            <a:pPr marL="241300" indent="-228600">
              <a:lnSpc>
                <a:spcPct val="100000"/>
              </a:lnSpc>
              <a:spcBef>
                <a:spcPts val="2014"/>
              </a:spcBef>
              <a:buFont typeface="Arial"/>
              <a:buChar char="●"/>
              <a:tabLst>
                <a:tab pos="241300" algn="l"/>
              </a:tabLst>
            </a:pPr>
            <a:r>
              <a:rPr sz="2800" spc="135" dirty="0" err="1">
                <a:solidFill>
                  <a:srgbClr val="585858"/>
                </a:solidFill>
                <a:latin typeface="微软雅黑"/>
                <a:cs typeface="微软雅黑"/>
              </a:rPr>
              <a:t>日常巡检</a:t>
            </a:r>
            <a:r>
              <a:rPr lang="en-US" sz="2800" spc="135" dirty="0">
                <a:solidFill>
                  <a:srgbClr val="585858"/>
                </a:solidFill>
                <a:latin typeface="微软雅黑"/>
                <a:cs typeface="微软雅黑"/>
              </a:rPr>
              <a:t> </a:t>
            </a:r>
            <a:r>
              <a:rPr lang="en-US" sz="2800" spc="135" dirty="0">
                <a:solidFill>
                  <a:srgbClr val="585858"/>
                </a:solidFill>
                <a:latin typeface="Arial" panose="020B0604020202020204" pitchFamily="34" charset="0"/>
                <a:cs typeface="Arial" panose="020B0604020202020204" pitchFamily="34" charset="0"/>
              </a:rPr>
              <a:t>Daily inspection</a:t>
            </a:r>
            <a:endParaRPr sz="2800" dirty="0">
              <a:latin typeface="Arial" panose="020B0604020202020204" pitchFamily="34" charset="0"/>
              <a:cs typeface="Arial" panose="020B0604020202020204" pitchFamily="34" charset="0"/>
            </a:endParaRPr>
          </a:p>
          <a:p>
            <a:pPr marL="241300" indent="-228600">
              <a:lnSpc>
                <a:spcPct val="100000"/>
              </a:lnSpc>
              <a:spcBef>
                <a:spcPts val="2005"/>
              </a:spcBef>
              <a:buFont typeface="Arial"/>
              <a:buChar char="●"/>
              <a:tabLst>
                <a:tab pos="241300" algn="l"/>
              </a:tabLst>
            </a:pPr>
            <a:r>
              <a:rPr sz="2800" spc="135" dirty="0" err="1">
                <a:solidFill>
                  <a:srgbClr val="585858"/>
                </a:solidFill>
                <a:latin typeface="微软雅黑"/>
                <a:cs typeface="微软雅黑"/>
              </a:rPr>
              <a:t>故障分析</a:t>
            </a:r>
            <a:r>
              <a:rPr lang="en-US" sz="2800" spc="135" dirty="0">
                <a:solidFill>
                  <a:srgbClr val="585858"/>
                </a:solidFill>
                <a:latin typeface="微软雅黑"/>
                <a:cs typeface="微软雅黑"/>
              </a:rPr>
              <a:t> </a:t>
            </a:r>
            <a:r>
              <a:rPr lang="en-US" sz="2800" spc="135" dirty="0">
                <a:solidFill>
                  <a:srgbClr val="585858"/>
                </a:solidFill>
                <a:latin typeface="Arial" panose="020B0604020202020204" pitchFamily="34" charset="0"/>
                <a:cs typeface="Arial" panose="020B0604020202020204" pitchFamily="34" charset="0"/>
              </a:rPr>
              <a:t>Failure analysis</a:t>
            </a:r>
            <a:endParaRPr sz="28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457200"/>
            <a:ext cx="10704830" cy="505267"/>
          </a:xfrm>
          <a:prstGeom prst="rect">
            <a:avLst/>
          </a:prstGeom>
        </p:spPr>
        <p:txBody>
          <a:bodyPr vert="horz" wrap="square" lIns="0" tIns="12700" rIns="0" bIns="0" rtlCol="0">
            <a:spAutoFit/>
          </a:bodyPr>
          <a:lstStyle/>
          <a:p>
            <a:pPr marL="12700">
              <a:lnSpc>
                <a:spcPct val="100000"/>
              </a:lnSpc>
              <a:spcBef>
                <a:spcPts val="100"/>
              </a:spcBef>
            </a:pPr>
            <a:r>
              <a:rPr sz="3200" spc="295" dirty="0" err="1"/>
              <a:t>离心泵特性曲线</a:t>
            </a:r>
            <a:r>
              <a:rPr lang="en-US" sz="3200" spc="295" dirty="0"/>
              <a:t> </a:t>
            </a:r>
            <a:r>
              <a:rPr lang="en-US" sz="3200" dirty="0">
                <a:latin typeface="Arial" panose="020B0604020202020204" pitchFamily="34" charset="0"/>
                <a:cs typeface="Arial" panose="020B0604020202020204" pitchFamily="34" charset="0"/>
              </a:rPr>
              <a:t>Centrifugal pump characteristic curve</a:t>
            </a:r>
            <a:endParaRPr sz="3200" dirty="0">
              <a:latin typeface="Arial" panose="020B0604020202020204" pitchFamily="34" charset="0"/>
              <a:cs typeface="Arial" panose="020B0604020202020204" pitchFamily="34" charset="0"/>
            </a:endParaRPr>
          </a:p>
        </p:txBody>
      </p:sp>
      <p:sp>
        <p:nvSpPr>
          <p:cNvPr id="3" name="object 3"/>
          <p:cNvSpPr txBox="1"/>
          <p:nvPr/>
        </p:nvSpPr>
        <p:spPr>
          <a:xfrm>
            <a:off x="685901" y="1447800"/>
            <a:ext cx="10704830" cy="4682307"/>
          </a:xfrm>
          <a:prstGeom prst="rect">
            <a:avLst/>
          </a:prstGeom>
        </p:spPr>
        <p:txBody>
          <a:bodyPr vert="horz" wrap="square" lIns="0" tIns="12700" rIns="0" bIns="0" rtlCol="0">
            <a:spAutoFit/>
          </a:bodyPr>
          <a:lstStyle/>
          <a:p>
            <a:pPr marL="240665" marR="5080" indent="-228600">
              <a:lnSpc>
                <a:spcPct val="130000"/>
              </a:lnSpc>
              <a:spcBef>
                <a:spcPts val="100"/>
              </a:spcBef>
              <a:buFont typeface="Arial"/>
              <a:buChar char="●"/>
              <a:tabLst>
                <a:tab pos="241300" algn="l"/>
              </a:tabLst>
            </a:pPr>
            <a:r>
              <a:rPr sz="1800" spc="155" dirty="0" err="1">
                <a:solidFill>
                  <a:srgbClr val="585858"/>
                </a:solidFill>
                <a:latin typeface="微软雅黑"/>
                <a:cs typeface="微软雅黑"/>
              </a:rPr>
              <a:t>离心泵特性曲线</a:t>
            </a:r>
            <a:r>
              <a:rPr sz="1800" spc="140" dirty="0" err="1">
                <a:solidFill>
                  <a:srgbClr val="585858"/>
                </a:solidFill>
                <a:latin typeface="微软雅黑"/>
                <a:cs typeface="微软雅黑"/>
              </a:rPr>
              <a:t>表</a:t>
            </a:r>
            <a:r>
              <a:rPr sz="1800" spc="155" dirty="0" err="1">
                <a:solidFill>
                  <a:srgbClr val="585858"/>
                </a:solidFill>
                <a:latin typeface="微软雅黑"/>
                <a:cs typeface="微软雅黑"/>
              </a:rPr>
              <a:t>示</a:t>
            </a:r>
            <a:r>
              <a:rPr sz="1800" spc="140" dirty="0" err="1">
                <a:solidFill>
                  <a:srgbClr val="585858"/>
                </a:solidFill>
                <a:latin typeface="微软雅黑"/>
                <a:cs typeface="微软雅黑"/>
              </a:rPr>
              <a:t>离</a:t>
            </a:r>
            <a:r>
              <a:rPr sz="1800" spc="155" dirty="0" err="1">
                <a:solidFill>
                  <a:srgbClr val="585858"/>
                </a:solidFill>
                <a:latin typeface="微软雅黑"/>
                <a:cs typeface="微软雅黑"/>
              </a:rPr>
              <a:t>心</a:t>
            </a:r>
            <a:r>
              <a:rPr sz="1800" spc="140" dirty="0" err="1">
                <a:solidFill>
                  <a:srgbClr val="585858"/>
                </a:solidFill>
                <a:latin typeface="微软雅黑"/>
                <a:cs typeface="微软雅黑"/>
              </a:rPr>
              <a:t>泵</a:t>
            </a:r>
            <a:r>
              <a:rPr sz="1800" spc="155" dirty="0" err="1">
                <a:solidFill>
                  <a:srgbClr val="585858"/>
                </a:solidFill>
                <a:latin typeface="微软雅黑"/>
                <a:cs typeface="微软雅黑"/>
              </a:rPr>
              <a:t>各</a:t>
            </a:r>
            <a:r>
              <a:rPr sz="1800" spc="140" dirty="0" err="1">
                <a:solidFill>
                  <a:srgbClr val="585858"/>
                </a:solidFill>
                <a:latin typeface="微软雅黑"/>
                <a:cs typeface="微软雅黑"/>
              </a:rPr>
              <a:t>特</a:t>
            </a:r>
            <a:r>
              <a:rPr sz="1800" spc="155" dirty="0" err="1">
                <a:solidFill>
                  <a:srgbClr val="585858"/>
                </a:solidFill>
                <a:latin typeface="微软雅黑"/>
                <a:cs typeface="微软雅黑"/>
              </a:rPr>
              <a:t>性</a:t>
            </a:r>
            <a:r>
              <a:rPr sz="1800" spc="140" dirty="0" err="1">
                <a:solidFill>
                  <a:srgbClr val="585858"/>
                </a:solidFill>
                <a:latin typeface="微软雅黑"/>
                <a:cs typeface="微软雅黑"/>
              </a:rPr>
              <a:t>参</a:t>
            </a:r>
            <a:r>
              <a:rPr sz="1800" spc="160" dirty="0" err="1">
                <a:solidFill>
                  <a:srgbClr val="585858"/>
                </a:solidFill>
                <a:latin typeface="微软雅黑"/>
                <a:cs typeface="微软雅黑"/>
              </a:rPr>
              <a:t>数</a:t>
            </a:r>
            <a:r>
              <a:rPr sz="1800" spc="145" dirty="0">
                <a:solidFill>
                  <a:srgbClr val="585858"/>
                </a:solidFill>
                <a:latin typeface="Arial"/>
                <a:cs typeface="Arial"/>
              </a:rPr>
              <a:t>[</a:t>
            </a:r>
            <a:r>
              <a:rPr sz="1800" spc="145" dirty="0" err="1">
                <a:solidFill>
                  <a:srgbClr val="585858"/>
                </a:solidFill>
                <a:latin typeface="微软雅黑"/>
                <a:cs typeface="微软雅黑"/>
              </a:rPr>
              <a:t>包</a:t>
            </a:r>
            <a:r>
              <a:rPr sz="1800" spc="155" dirty="0" err="1">
                <a:solidFill>
                  <a:srgbClr val="585858"/>
                </a:solidFill>
                <a:latin typeface="微软雅黑"/>
                <a:cs typeface="微软雅黑"/>
              </a:rPr>
              <a:t>括</a:t>
            </a:r>
            <a:r>
              <a:rPr sz="1800" spc="140" dirty="0" err="1">
                <a:solidFill>
                  <a:srgbClr val="FF0000"/>
                </a:solidFill>
                <a:latin typeface="微软雅黑"/>
                <a:cs typeface="微软雅黑"/>
              </a:rPr>
              <a:t>流</a:t>
            </a:r>
            <a:r>
              <a:rPr sz="1800" spc="155" dirty="0" err="1">
                <a:solidFill>
                  <a:srgbClr val="FF0000"/>
                </a:solidFill>
                <a:latin typeface="微软雅黑"/>
                <a:cs typeface="微软雅黑"/>
              </a:rPr>
              <a:t>量</a:t>
            </a:r>
            <a:r>
              <a:rPr sz="1800" spc="145" dirty="0" err="1">
                <a:solidFill>
                  <a:srgbClr val="FF0000"/>
                </a:solidFill>
                <a:latin typeface="Arial"/>
                <a:cs typeface="Arial"/>
              </a:rPr>
              <a:t>Q</a:t>
            </a:r>
            <a:r>
              <a:rPr sz="1800" spc="140" dirty="0" err="1">
                <a:solidFill>
                  <a:srgbClr val="FF0000"/>
                </a:solidFill>
                <a:latin typeface="微软雅黑"/>
                <a:cs typeface="微软雅黑"/>
              </a:rPr>
              <a:t>、</a:t>
            </a:r>
            <a:r>
              <a:rPr sz="1800" spc="150" dirty="0" err="1">
                <a:solidFill>
                  <a:srgbClr val="FF0000"/>
                </a:solidFill>
                <a:latin typeface="微软雅黑"/>
                <a:cs typeface="微软雅黑"/>
              </a:rPr>
              <a:t>扬</a:t>
            </a:r>
            <a:r>
              <a:rPr sz="1800" spc="145" dirty="0" err="1">
                <a:solidFill>
                  <a:srgbClr val="FF0000"/>
                </a:solidFill>
                <a:latin typeface="微软雅黑"/>
                <a:cs typeface="微软雅黑"/>
              </a:rPr>
              <a:t>程</a:t>
            </a:r>
            <a:r>
              <a:rPr sz="1800" spc="145" dirty="0" err="1">
                <a:solidFill>
                  <a:srgbClr val="FF0000"/>
                </a:solidFill>
                <a:latin typeface="Arial"/>
                <a:cs typeface="Arial"/>
              </a:rPr>
              <a:t>H</a:t>
            </a:r>
            <a:r>
              <a:rPr sz="1800" spc="150" dirty="0" err="1">
                <a:solidFill>
                  <a:srgbClr val="FF0000"/>
                </a:solidFill>
                <a:latin typeface="微软雅黑"/>
                <a:cs typeface="微软雅黑"/>
              </a:rPr>
              <a:t>、</a:t>
            </a:r>
            <a:r>
              <a:rPr sz="1800" spc="140" dirty="0" err="1">
                <a:solidFill>
                  <a:srgbClr val="FF0000"/>
                </a:solidFill>
                <a:latin typeface="微软雅黑"/>
                <a:cs typeface="微软雅黑"/>
              </a:rPr>
              <a:t>效</a:t>
            </a:r>
            <a:r>
              <a:rPr sz="1800" spc="160" dirty="0" err="1">
                <a:solidFill>
                  <a:srgbClr val="FF0000"/>
                </a:solidFill>
                <a:latin typeface="微软雅黑"/>
                <a:cs typeface="微软雅黑"/>
              </a:rPr>
              <a:t>率</a:t>
            </a:r>
            <a:r>
              <a:rPr sz="1800" spc="145" dirty="0" err="1">
                <a:solidFill>
                  <a:srgbClr val="FF0000"/>
                </a:solidFill>
                <a:latin typeface="Arial"/>
                <a:cs typeface="Arial"/>
              </a:rPr>
              <a:t>n</a:t>
            </a:r>
            <a:r>
              <a:rPr sz="1800" spc="140" dirty="0" err="1">
                <a:solidFill>
                  <a:srgbClr val="FF0000"/>
                </a:solidFill>
                <a:latin typeface="微软雅黑"/>
                <a:cs typeface="微软雅黑"/>
              </a:rPr>
              <a:t>、</a:t>
            </a:r>
            <a:r>
              <a:rPr sz="1800" spc="150" dirty="0" err="1">
                <a:solidFill>
                  <a:srgbClr val="FF0000"/>
                </a:solidFill>
                <a:latin typeface="微软雅黑"/>
                <a:cs typeface="微软雅黑"/>
              </a:rPr>
              <a:t>输</a:t>
            </a:r>
            <a:r>
              <a:rPr sz="1800" spc="140" dirty="0" err="1">
                <a:solidFill>
                  <a:srgbClr val="FF0000"/>
                </a:solidFill>
                <a:latin typeface="微软雅黑"/>
                <a:cs typeface="微软雅黑"/>
              </a:rPr>
              <a:t>入</a:t>
            </a:r>
            <a:r>
              <a:rPr sz="1800" spc="150" dirty="0" err="1">
                <a:solidFill>
                  <a:srgbClr val="FF0000"/>
                </a:solidFill>
                <a:latin typeface="微软雅黑"/>
                <a:cs typeface="微软雅黑"/>
              </a:rPr>
              <a:t>功率</a:t>
            </a:r>
            <a:r>
              <a:rPr sz="1800" dirty="0">
                <a:solidFill>
                  <a:srgbClr val="FF0000"/>
                </a:solidFill>
                <a:latin typeface="Arial"/>
                <a:cs typeface="Arial"/>
              </a:rPr>
              <a:t>(</a:t>
            </a:r>
            <a:r>
              <a:rPr sz="1800" spc="-345" dirty="0">
                <a:solidFill>
                  <a:srgbClr val="FF0000"/>
                </a:solidFill>
                <a:latin typeface="Arial"/>
                <a:cs typeface="Arial"/>
              </a:rPr>
              <a:t> </a:t>
            </a:r>
            <a:r>
              <a:rPr sz="1800" spc="140" dirty="0" err="1">
                <a:solidFill>
                  <a:srgbClr val="FF0000"/>
                </a:solidFill>
                <a:latin typeface="微软雅黑"/>
                <a:cs typeface="微软雅黑"/>
              </a:rPr>
              <a:t>轴</a:t>
            </a:r>
            <a:r>
              <a:rPr sz="1800" spc="150" dirty="0" err="1">
                <a:solidFill>
                  <a:srgbClr val="FF0000"/>
                </a:solidFill>
                <a:latin typeface="微软雅黑"/>
                <a:cs typeface="微软雅黑"/>
              </a:rPr>
              <a:t>功</a:t>
            </a:r>
            <a:r>
              <a:rPr sz="1800" spc="145" dirty="0" err="1">
                <a:solidFill>
                  <a:srgbClr val="FF0000"/>
                </a:solidFill>
                <a:latin typeface="微软雅黑"/>
                <a:cs typeface="微软雅黑"/>
              </a:rPr>
              <a:t>率</a:t>
            </a:r>
            <a:r>
              <a:rPr sz="1800" dirty="0" err="1">
                <a:solidFill>
                  <a:srgbClr val="FF0000"/>
                </a:solidFill>
                <a:latin typeface="Arial"/>
                <a:cs typeface="Arial"/>
              </a:rPr>
              <a:t>P</a:t>
            </a:r>
            <a:r>
              <a:rPr sz="1800" spc="229" dirty="0">
                <a:solidFill>
                  <a:srgbClr val="FF0000"/>
                </a:solidFill>
                <a:latin typeface="Arial"/>
                <a:cs typeface="Arial"/>
              </a:rPr>
              <a:t> </a:t>
            </a:r>
            <a:r>
              <a:rPr sz="1800" spc="155" dirty="0" err="1">
                <a:solidFill>
                  <a:srgbClr val="FF0000"/>
                </a:solidFill>
                <a:latin typeface="微软雅黑"/>
                <a:cs typeface="微软雅黑"/>
              </a:rPr>
              <a:t>及必需</a:t>
            </a:r>
            <a:r>
              <a:rPr sz="1800" spc="155" dirty="0">
                <a:solidFill>
                  <a:srgbClr val="FF0000"/>
                </a:solidFill>
                <a:latin typeface="微软雅黑"/>
                <a:cs typeface="微软雅黑"/>
              </a:rPr>
              <a:t> </a:t>
            </a:r>
            <a:r>
              <a:rPr sz="1800" spc="155" dirty="0" err="1">
                <a:solidFill>
                  <a:srgbClr val="FF0000"/>
                </a:solidFill>
                <a:latin typeface="微软雅黑"/>
                <a:cs typeface="微软雅黑"/>
              </a:rPr>
              <a:t>的汽蚀余量</a:t>
            </a:r>
            <a:r>
              <a:rPr sz="1800" spc="145" dirty="0" err="1">
                <a:solidFill>
                  <a:srgbClr val="FF0000"/>
                </a:solidFill>
                <a:latin typeface="Arial"/>
                <a:cs typeface="Arial"/>
              </a:rPr>
              <a:t>N</a:t>
            </a:r>
            <a:r>
              <a:rPr sz="1800" spc="150" dirty="0" err="1">
                <a:solidFill>
                  <a:srgbClr val="FF0000"/>
                </a:solidFill>
                <a:latin typeface="Arial"/>
                <a:cs typeface="Arial"/>
              </a:rPr>
              <a:t>P</a:t>
            </a:r>
            <a:r>
              <a:rPr sz="1800" spc="140" dirty="0" err="1">
                <a:solidFill>
                  <a:srgbClr val="FF0000"/>
                </a:solidFill>
                <a:latin typeface="Arial"/>
                <a:cs typeface="Arial"/>
              </a:rPr>
              <a:t>S</a:t>
            </a:r>
            <a:r>
              <a:rPr sz="1800" spc="145" dirty="0" err="1">
                <a:solidFill>
                  <a:srgbClr val="FF0000"/>
                </a:solidFill>
                <a:latin typeface="Arial"/>
                <a:cs typeface="Arial"/>
              </a:rPr>
              <a:t>H</a:t>
            </a:r>
            <a:r>
              <a:rPr sz="1800" spc="-5" dirty="0" err="1">
                <a:solidFill>
                  <a:srgbClr val="FF0000"/>
                </a:solidFill>
                <a:latin typeface="Arial"/>
                <a:cs typeface="Arial"/>
              </a:rPr>
              <a:t>R</a:t>
            </a:r>
            <a:r>
              <a:rPr sz="1800" dirty="0">
                <a:solidFill>
                  <a:srgbClr val="FF0000"/>
                </a:solidFill>
                <a:latin typeface="Arial"/>
                <a:cs typeface="Arial"/>
              </a:rPr>
              <a:t> </a:t>
            </a:r>
            <a:r>
              <a:rPr sz="1800" spc="-229" dirty="0">
                <a:solidFill>
                  <a:srgbClr val="FF0000"/>
                </a:solidFill>
                <a:latin typeface="Arial"/>
                <a:cs typeface="Arial"/>
              </a:rPr>
              <a:t> </a:t>
            </a:r>
            <a:r>
              <a:rPr sz="1800" spc="155" dirty="0">
                <a:solidFill>
                  <a:srgbClr val="FF0000"/>
                </a:solidFill>
                <a:latin typeface="微软雅黑"/>
                <a:cs typeface="微软雅黑"/>
              </a:rPr>
              <a:t>等</a:t>
            </a:r>
            <a:r>
              <a:rPr sz="1800" dirty="0">
                <a:solidFill>
                  <a:srgbClr val="585858"/>
                </a:solidFill>
                <a:latin typeface="Arial"/>
                <a:cs typeface="Arial"/>
              </a:rPr>
              <a:t>]</a:t>
            </a:r>
            <a:r>
              <a:rPr sz="1800" spc="-345" dirty="0">
                <a:solidFill>
                  <a:srgbClr val="585858"/>
                </a:solidFill>
                <a:latin typeface="Arial"/>
                <a:cs typeface="Arial"/>
              </a:rPr>
              <a:t> </a:t>
            </a:r>
            <a:r>
              <a:rPr sz="1800" spc="150" dirty="0" err="1">
                <a:solidFill>
                  <a:srgbClr val="585858"/>
                </a:solidFill>
                <a:latin typeface="微软雅黑"/>
                <a:cs typeface="微软雅黑"/>
              </a:rPr>
              <a:t>之间的关</a:t>
            </a:r>
            <a:r>
              <a:rPr sz="1800" spc="140" dirty="0" err="1">
                <a:solidFill>
                  <a:srgbClr val="585858"/>
                </a:solidFill>
                <a:latin typeface="微软雅黑"/>
                <a:cs typeface="微软雅黑"/>
              </a:rPr>
              <a:t>系</a:t>
            </a:r>
            <a:r>
              <a:rPr sz="1800" spc="150" dirty="0" err="1">
                <a:solidFill>
                  <a:srgbClr val="585858"/>
                </a:solidFill>
                <a:latin typeface="微软雅黑"/>
                <a:cs typeface="微软雅黑"/>
              </a:rPr>
              <a:t>。</a:t>
            </a:r>
            <a:r>
              <a:rPr sz="1800" spc="140" dirty="0" err="1">
                <a:solidFill>
                  <a:srgbClr val="585858"/>
                </a:solidFill>
                <a:latin typeface="微软雅黑"/>
                <a:cs typeface="微软雅黑"/>
              </a:rPr>
              <a:t>特</a:t>
            </a:r>
            <a:r>
              <a:rPr sz="1800" spc="150" dirty="0" err="1">
                <a:solidFill>
                  <a:srgbClr val="585858"/>
                </a:solidFill>
                <a:latin typeface="微软雅黑"/>
                <a:cs typeface="微软雅黑"/>
              </a:rPr>
              <a:t>性</a:t>
            </a:r>
            <a:r>
              <a:rPr sz="1800" spc="140" dirty="0" err="1">
                <a:solidFill>
                  <a:srgbClr val="585858"/>
                </a:solidFill>
                <a:latin typeface="微软雅黑"/>
                <a:cs typeface="微软雅黑"/>
              </a:rPr>
              <a:t>曲</a:t>
            </a:r>
            <a:r>
              <a:rPr sz="1800" spc="150" dirty="0" err="1">
                <a:solidFill>
                  <a:srgbClr val="585858"/>
                </a:solidFill>
                <a:latin typeface="微软雅黑"/>
                <a:cs typeface="微软雅黑"/>
              </a:rPr>
              <a:t>线</a:t>
            </a:r>
            <a:r>
              <a:rPr sz="1800" spc="140" dirty="0" err="1">
                <a:solidFill>
                  <a:srgbClr val="585858"/>
                </a:solidFill>
                <a:latin typeface="微软雅黑"/>
                <a:cs typeface="微软雅黑"/>
              </a:rPr>
              <a:t>由</a:t>
            </a:r>
            <a:r>
              <a:rPr sz="1800" spc="150" dirty="0" err="1">
                <a:solidFill>
                  <a:srgbClr val="585858"/>
                </a:solidFill>
                <a:latin typeface="微软雅黑"/>
                <a:cs typeface="微软雅黑"/>
              </a:rPr>
              <a:t>泵</a:t>
            </a:r>
            <a:r>
              <a:rPr sz="1800" spc="140" dirty="0" err="1">
                <a:solidFill>
                  <a:srgbClr val="585858"/>
                </a:solidFill>
                <a:latin typeface="微软雅黑"/>
                <a:cs typeface="微软雅黑"/>
              </a:rPr>
              <a:t>性</a:t>
            </a:r>
            <a:r>
              <a:rPr sz="1800" spc="150" dirty="0" err="1">
                <a:solidFill>
                  <a:srgbClr val="585858"/>
                </a:solidFill>
                <a:latin typeface="微软雅黑"/>
                <a:cs typeface="微软雅黑"/>
              </a:rPr>
              <a:t>能</a:t>
            </a:r>
            <a:r>
              <a:rPr sz="1800" spc="140" dirty="0" err="1">
                <a:solidFill>
                  <a:srgbClr val="585858"/>
                </a:solidFill>
                <a:latin typeface="微软雅黑"/>
                <a:cs typeface="微软雅黑"/>
              </a:rPr>
              <a:t>试</a:t>
            </a:r>
            <a:r>
              <a:rPr sz="1800" spc="150" dirty="0" err="1">
                <a:solidFill>
                  <a:srgbClr val="585858"/>
                </a:solidFill>
                <a:latin typeface="微软雅黑"/>
                <a:cs typeface="微软雅黑"/>
              </a:rPr>
              <a:t>验</a:t>
            </a:r>
            <a:r>
              <a:rPr sz="1800" spc="140" dirty="0" err="1">
                <a:solidFill>
                  <a:srgbClr val="585858"/>
                </a:solidFill>
                <a:latin typeface="微软雅黑"/>
                <a:cs typeface="微软雅黑"/>
              </a:rPr>
              <a:t>得</a:t>
            </a:r>
            <a:r>
              <a:rPr sz="1800" spc="150" dirty="0" err="1">
                <a:solidFill>
                  <a:srgbClr val="585858"/>
                </a:solidFill>
                <a:latin typeface="微软雅黑"/>
                <a:cs typeface="微软雅黑"/>
              </a:rPr>
              <a:t>到</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一</a:t>
            </a:r>
            <a:r>
              <a:rPr sz="1800" spc="140" dirty="0" err="1">
                <a:solidFill>
                  <a:srgbClr val="585858"/>
                </a:solidFill>
                <a:latin typeface="微软雅黑"/>
                <a:cs typeface="微软雅黑"/>
              </a:rPr>
              <a:t>般</a:t>
            </a:r>
            <a:r>
              <a:rPr sz="1800" spc="150" dirty="0" err="1">
                <a:solidFill>
                  <a:srgbClr val="585858"/>
                </a:solidFill>
                <a:latin typeface="微软雅黑"/>
                <a:cs typeface="微软雅黑"/>
              </a:rPr>
              <a:t>是</a:t>
            </a:r>
            <a:r>
              <a:rPr sz="1800" spc="140" dirty="0" err="1">
                <a:solidFill>
                  <a:srgbClr val="585858"/>
                </a:solidFill>
                <a:latin typeface="微软雅黑"/>
                <a:cs typeface="微软雅黑"/>
              </a:rPr>
              <a:t>以</a:t>
            </a:r>
            <a:r>
              <a:rPr sz="1800" spc="150" dirty="0" err="1">
                <a:solidFill>
                  <a:srgbClr val="585858"/>
                </a:solidFill>
                <a:latin typeface="微软雅黑"/>
                <a:cs typeface="微软雅黑"/>
              </a:rPr>
              <a:t>常</a:t>
            </a:r>
            <a:r>
              <a:rPr sz="1800" spc="140" dirty="0" err="1">
                <a:solidFill>
                  <a:srgbClr val="585858"/>
                </a:solidFill>
                <a:latin typeface="微软雅黑"/>
                <a:cs typeface="微软雅黑"/>
              </a:rPr>
              <a:t>温</a:t>
            </a:r>
            <a:r>
              <a:rPr sz="1800" spc="150" dirty="0" err="1">
                <a:solidFill>
                  <a:srgbClr val="585858"/>
                </a:solidFill>
                <a:latin typeface="微软雅黑"/>
                <a:cs typeface="微软雅黑"/>
              </a:rPr>
              <a:t>清</a:t>
            </a:r>
            <a:r>
              <a:rPr sz="1800" spc="140" dirty="0" err="1">
                <a:solidFill>
                  <a:srgbClr val="585858"/>
                </a:solidFill>
                <a:latin typeface="微软雅黑"/>
                <a:cs typeface="微软雅黑"/>
              </a:rPr>
              <a:t>水</a:t>
            </a:r>
            <a:r>
              <a:rPr sz="1800" spc="150" dirty="0" err="1">
                <a:solidFill>
                  <a:srgbClr val="585858"/>
                </a:solidFill>
                <a:latin typeface="微软雅黑"/>
                <a:cs typeface="微软雅黑"/>
              </a:rPr>
              <a:t>进</a:t>
            </a:r>
            <a:r>
              <a:rPr sz="1800" spc="140" dirty="0" err="1">
                <a:solidFill>
                  <a:srgbClr val="585858"/>
                </a:solidFill>
                <a:latin typeface="微软雅黑"/>
                <a:cs typeface="微软雅黑"/>
              </a:rPr>
              <a:t>行</a:t>
            </a:r>
            <a:r>
              <a:rPr sz="1800" spc="150" dirty="0" err="1">
                <a:solidFill>
                  <a:srgbClr val="585858"/>
                </a:solidFill>
                <a:latin typeface="微软雅黑"/>
                <a:cs typeface="微软雅黑"/>
              </a:rPr>
              <a:t>试</a:t>
            </a:r>
            <a:r>
              <a:rPr sz="1800" spc="140" dirty="0" err="1">
                <a:solidFill>
                  <a:srgbClr val="585858"/>
                </a:solidFill>
                <a:latin typeface="微软雅黑"/>
                <a:cs typeface="微软雅黑"/>
              </a:rPr>
              <a:t>验</a:t>
            </a:r>
            <a:r>
              <a:rPr sz="1800" dirty="0">
                <a:solidFill>
                  <a:srgbClr val="585858"/>
                </a:solidFill>
                <a:latin typeface="微软雅黑"/>
                <a:cs typeface="微软雅黑"/>
              </a:rPr>
              <a:t>， </a:t>
            </a:r>
            <a:r>
              <a:rPr sz="1800" spc="155" dirty="0" err="1">
                <a:solidFill>
                  <a:schemeClr val="tx1">
                    <a:lumMod val="50000"/>
                    <a:lumOff val="50000"/>
                  </a:schemeClr>
                </a:solidFill>
                <a:latin typeface="微软雅黑"/>
                <a:cs typeface="微软雅黑"/>
              </a:rPr>
              <a:t>并换算到泵额定</a:t>
            </a:r>
            <a:r>
              <a:rPr sz="1800" spc="140" dirty="0" err="1">
                <a:solidFill>
                  <a:schemeClr val="tx1">
                    <a:lumMod val="50000"/>
                    <a:lumOff val="50000"/>
                  </a:schemeClr>
                </a:solidFill>
                <a:latin typeface="微软雅黑"/>
                <a:cs typeface="微软雅黑"/>
              </a:rPr>
              <a:t>转</a:t>
            </a:r>
            <a:r>
              <a:rPr sz="1800" spc="155" dirty="0" err="1">
                <a:solidFill>
                  <a:schemeClr val="tx1">
                    <a:lumMod val="50000"/>
                    <a:lumOff val="50000"/>
                  </a:schemeClr>
                </a:solidFill>
                <a:latin typeface="微软雅黑"/>
                <a:cs typeface="微软雅黑"/>
              </a:rPr>
              <a:t>速</a:t>
            </a:r>
            <a:r>
              <a:rPr sz="1800" spc="140" dirty="0" err="1">
                <a:solidFill>
                  <a:schemeClr val="tx1">
                    <a:lumMod val="50000"/>
                    <a:lumOff val="50000"/>
                  </a:schemeClr>
                </a:solidFill>
                <a:latin typeface="微软雅黑"/>
                <a:cs typeface="微软雅黑"/>
              </a:rPr>
              <a:t>下</a:t>
            </a:r>
            <a:r>
              <a:rPr sz="1800" spc="155" dirty="0" err="1">
                <a:solidFill>
                  <a:schemeClr val="tx1">
                    <a:lumMod val="50000"/>
                    <a:lumOff val="50000"/>
                  </a:schemeClr>
                </a:solidFill>
                <a:latin typeface="微软雅黑"/>
                <a:cs typeface="微软雅黑"/>
              </a:rPr>
              <a:t>的</a:t>
            </a:r>
            <a:r>
              <a:rPr sz="1800" spc="140" dirty="0" err="1">
                <a:solidFill>
                  <a:schemeClr val="tx1">
                    <a:lumMod val="50000"/>
                    <a:lumOff val="50000"/>
                  </a:schemeClr>
                </a:solidFill>
                <a:latin typeface="微软雅黑"/>
                <a:cs typeface="微软雅黑"/>
              </a:rPr>
              <a:t>参</a:t>
            </a:r>
            <a:r>
              <a:rPr sz="1800" spc="155" dirty="0" err="1">
                <a:solidFill>
                  <a:schemeClr val="tx1">
                    <a:lumMod val="50000"/>
                    <a:lumOff val="50000"/>
                  </a:schemeClr>
                </a:solidFill>
                <a:latin typeface="微软雅黑"/>
                <a:cs typeface="微软雅黑"/>
              </a:rPr>
              <a:t>数</a:t>
            </a:r>
            <a:r>
              <a:rPr sz="1800" spc="140" dirty="0" err="1">
                <a:solidFill>
                  <a:schemeClr val="tx1">
                    <a:lumMod val="50000"/>
                    <a:lumOff val="50000"/>
                  </a:schemeClr>
                </a:solidFill>
                <a:latin typeface="微软雅黑"/>
                <a:cs typeface="微软雅黑"/>
              </a:rPr>
              <a:t>值</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绘</a:t>
            </a:r>
            <a:r>
              <a:rPr sz="1800" spc="155" dirty="0" err="1">
                <a:solidFill>
                  <a:srgbClr val="585858"/>
                </a:solidFill>
                <a:latin typeface="微软雅黑"/>
                <a:cs typeface="微软雅黑"/>
              </a:rPr>
              <a:t>制</a:t>
            </a:r>
            <a:r>
              <a:rPr sz="1800" spc="140" dirty="0" err="1">
                <a:solidFill>
                  <a:srgbClr val="585858"/>
                </a:solidFill>
                <a:latin typeface="微软雅黑"/>
                <a:cs typeface="微软雅黑"/>
              </a:rPr>
              <a:t>成</a:t>
            </a:r>
            <a:r>
              <a:rPr sz="1800" spc="155" dirty="0" err="1">
                <a:solidFill>
                  <a:srgbClr val="585858"/>
                </a:solidFill>
                <a:latin typeface="微软雅黑"/>
                <a:cs typeface="微软雅黑"/>
              </a:rPr>
              <a:t>泵</a:t>
            </a:r>
            <a:r>
              <a:rPr sz="1800" spc="140" dirty="0" err="1">
                <a:solidFill>
                  <a:srgbClr val="585858"/>
                </a:solidFill>
                <a:latin typeface="微软雅黑"/>
                <a:cs typeface="微软雅黑"/>
              </a:rPr>
              <a:t>特</a:t>
            </a:r>
            <a:r>
              <a:rPr sz="1800" spc="155" dirty="0" err="1">
                <a:solidFill>
                  <a:srgbClr val="585858"/>
                </a:solidFill>
                <a:latin typeface="微软雅黑"/>
                <a:cs typeface="微软雅黑"/>
              </a:rPr>
              <a:t>性</a:t>
            </a:r>
            <a:r>
              <a:rPr sz="1800" spc="140" dirty="0" err="1">
                <a:solidFill>
                  <a:srgbClr val="585858"/>
                </a:solidFill>
                <a:latin typeface="微软雅黑"/>
                <a:cs typeface="微软雅黑"/>
              </a:rPr>
              <a:t>曲</a:t>
            </a:r>
            <a:r>
              <a:rPr sz="1800" spc="155" dirty="0" err="1">
                <a:solidFill>
                  <a:srgbClr val="585858"/>
                </a:solidFill>
                <a:latin typeface="微软雅黑"/>
                <a:cs typeface="微软雅黑"/>
              </a:rPr>
              <a:t>线</a:t>
            </a:r>
            <a:r>
              <a:rPr sz="1800" spc="140" dirty="0" err="1">
                <a:solidFill>
                  <a:srgbClr val="585858"/>
                </a:solidFill>
                <a:latin typeface="微软雅黑"/>
                <a:cs typeface="微软雅黑"/>
              </a:rPr>
              <a:t>。</a:t>
            </a:r>
            <a:r>
              <a:rPr sz="1800" spc="155" dirty="0" err="1">
                <a:solidFill>
                  <a:srgbClr val="585858"/>
                </a:solidFill>
                <a:latin typeface="微软雅黑"/>
                <a:cs typeface="微软雅黑"/>
              </a:rPr>
              <a:t>在</a:t>
            </a:r>
            <a:r>
              <a:rPr sz="1800" spc="140" dirty="0" err="1">
                <a:solidFill>
                  <a:srgbClr val="585858"/>
                </a:solidFill>
                <a:latin typeface="微软雅黑"/>
                <a:cs typeface="微软雅黑"/>
              </a:rPr>
              <a:t>应</a:t>
            </a:r>
            <a:r>
              <a:rPr sz="1800" spc="155" dirty="0" err="1">
                <a:solidFill>
                  <a:srgbClr val="585858"/>
                </a:solidFill>
                <a:latin typeface="微软雅黑"/>
                <a:cs typeface="微软雅黑"/>
              </a:rPr>
              <a:t>用</a:t>
            </a:r>
            <a:r>
              <a:rPr sz="1800" spc="140" dirty="0" err="1">
                <a:solidFill>
                  <a:srgbClr val="585858"/>
                </a:solidFill>
                <a:latin typeface="微软雅黑"/>
                <a:cs typeface="微软雅黑"/>
              </a:rPr>
              <a:t>离</a:t>
            </a:r>
            <a:r>
              <a:rPr sz="1800" spc="155" dirty="0" err="1">
                <a:solidFill>
                  <a:srgbClr val="585858"/>
                </a:solidFill>
                <a:latin typeface="微软雅黑"/>
                <a:cs typeface="微软雅黑"/>
              </a:rPr>
              <a:t>心</a:t>
            </a:r>
            <a:r>
              <a:rPr sz="1800" spc="140" dirty="0" err="1">
                <a:solidFill>
                  <a:srgbClr val="585858"/>
                </a:solidFill>
                <a:latin typeface="微软雅黑"/>
                <a:cs typeface="微软雅黑"/>
              </a:rPr>
              <a:t>泵</a:t>
            </a:r>
            <a:r>
              <a:rPr sz="1800" spc="170" dirty="0" err="1">
                <a:solidFill>
                  <a:srgbClr val="585858"/>
                </a:solidFill>
                <a:latin typeface="微软雅黑"/>
                <a:cs typeface="微软雅黑"/>
              </a:rPr>
              <a:t>时</a:t>
            </a:r>
            <a:r>
              <a:rPr sz="1800" spc="145" dirty="0" err="1">
                <a:solidFill>
                  <a:srgbClr val="585858"/>
                </a:solidFill>
                <a:latin typeface="Arial"/>
                <a:cs typeface="Arial"/>
              </a:rPr>
              <a:t>,</a:t>
            </a:r>
            <a:r>
              <a:rPr sz="1800" spc="140" dirty="0" err="1">
                <a:solidFill>
                  <a:srgbClr val="585858"/>
                </a:solidFill>
                <a:latin typeface="微软雅黑"/>
                <a:cs typeface="微软雅黑"/>
              </a:rPr>
              <a:t>如</a:t>
            </a:r>
            <a:r>
              <a:rPr sz="1800" spc="150" dirty="0" err="1">
                <a:solidFill>
                  <a:srgbClr val="585858"/>
                </a:solidFill>
                <a:latin typeface="微软雅黑"/>
                <a:cs typeface="微软雅黑"/>
              </a:rPr>
              <a:t>果</a:t>
            </a:r>
            <a:r>
              <a:rPr sz="1800" spc="140" dirty="0" err="1">
                <a:solidFill>
                  <a:srgbClr val="585858"/>
                </a:solidFill>
                <a:latin typeface="微软雅黑"/>
                <a:cs typeface="微软雅黑"/>
              </a:rPr>
              <a:t>使</a:t>
            </a:r>
            <a:r>
              <a:rPr sz="1800" spc="150" dirty="0" err="1">
                <a:solidFill>
                  <a:srgbClr val="585858"/>
                </a:solidFill>
                <a:latin typeface="微软雅黑"/>
                <a:cs typeface="微软雅黑"/>
              </a:rPr>
              <a:t>用</a:t>
            </a:r>
            <a:r>
              <a:rPr sz="1800" spc="140" dirty="0" err="1">
                <a:solidFill>
                  <a:srgbClr val="585858"/>
                </a:solidFill>
                <a:latin typeface="微软雅黑"/>
                <a:cs typeface="微软雅黑"/>
              </a:rPr>
              <a:t>条</a:t>
            </a:r>
            <a:r>
              <a:rPr sz="1800" spc="160" dirty="0" err="1">
                <a:solidFill>
                  <a:srgbClr val="585858"/>
                </a:solidFill>
                <a:latin typeface="微软雅黑"/>
                <a:cs typeface="微软雅黑"/>
              </a:rPr>
              <a:t>件</a:t>
            </a:r>
            <a:r>
              <a:rPr sz="1800" spc="140" dirty="0">
                <a:solidFill>
                  <a:srgbClr val="585858"/>
                </a:solidFill>
                <a:latin typeface="Arial"/>
                <a:cs typeface="Arial"/>
              </a:rPr>
              <a:t>(</a:t>
            </a:r>
            <a:r>
              <a:rPr sz="1800" spc="155" dirty="0" err="1">
                <a:solidFill>
                  <a:srgbClr val="585858"/>
                </a:solidFill>
                <a:latin typeface="微软雅黑"/>
                <a:cs typeface="微软雅黑"/>
              </a:rPr>
              <a:t>主</a:t>
            </a:r>
            <a:r>
              <a:rPr sz="1800" spc="140" dirty="0" err="1">
                <a:solidFill>
                  <a:srgbClr val="585858"/>
                </a:solidFill>
                <a:latin typeface="微软雅黑"/>
                <a:cs typeface="微软雅黑"/>
              </a:rPr>
              <a:t>要</a:t>
            </a:r>
            <a:r>
              <a:rPr sz="1800" spc="155" dirty="0" err="1">
                <a:solidFill>
                  <a:srgbClr val="585858"/>
                </a:solidFill>
                <a:latin typeface="微软雅黑"/>
                <a:cs typeface="微软雅黑"/>
              </a:rPr>
              <a:t>是</a:t>
            </a:r>
            <a:r>
              <a:rPr sz="1800" dirty="0" err="1">
                <a:solidFill>
                  <a:srgbClr val="585858"/>
                </a:solidFill>
                <a:latin typeface="微软雅黑"/>
                <a:cs typeface="微软雅黑"/>
              </a:rPr>
              <a:t>被</a:t>
            </a:r>
            <a:r>
              <a:rPr sz="1800" dirty="0">
                <a:solidFill>
                  <a:srgbClr val="585858"/>
                </a:solidFill>
                <a:latin typeface="微软雅黑"/>
                <a:cs typeface="微软雅黑"/>
              </a:rPr>
              <a:t> </a:t>
            </a:r>
            <a:r>
              <a:rPr sz="1800" spc="150" dirty="0" err="1">
                <a:solidFill>
                  <a:srgbClr val="585858"/>
                </a:solidFill>
                <a:latin typeface="微软雅黑"/>
                <a:cs typeface="微软雅黑"/>
              </a:rPr>
              <a:t>送液体的性质</a:t>
            </a:r>
            <a:r>
              <a:rPr sz="1800" dirty="0">
                <a:solidFill>
                  <a:srgbClr val="585858"/>
                </a:solidFill>
                <a:latin typeface="Arial"/>
                <a:cs typeface="Arial"/>
              </a:rPr>
              <a:t>)</a:t>
            </a:r>
            <a:r>
              <a:rPr sz="1800" spc="-350" dirty="0">
                <a:solidFill>
                  <a:srgbClr val="585858"/>
                </a:solidFill>
                <a:latin typeface="Arial"/>
                <a:cs typeface="Arial"/>
              </a:rPr>
              <a:t> </a:t>
            </a:r>
            <a:r>
              <a:rPr sz="1800" spc="140" dirty="0" err="1">
                <a:solidFill>
                  <a:srgbClr val="585858"/>
                </a:solidFill>
                <a:latin typeface="微软雅黑"/>
                <a:cs typeface="微软雅黑"/>
              </a:rPr>
              <a:t>不</a:t>
            </a:r>
            <a:r>
              <a:rPr sz="1800" spc="150" dirty="0" err="1">
                <a:solidFill>
                  <a:srgbClr val="585858"/>
                </a:solidFill>
                <a:latin typeface="微软雅黑"/>
                <a:cs typeface="微软雅黑"/>
              </a:rPr>
              <a:t>同</a:t>
            </a:r>
            <a:r>
              <a:rPr sz="1800" spc="145" dirty="0" err="1">
                <a:solidFill>
                  <a:srgbClr val="585858"/>
                </a:solidFill>
                <a:latin typeface="Arial"/>
                <a:cs typeface="Arial"/>
              </a:rPr>
              <a:t>,</a:t>
            </a:r>
            <a:r>
              <a:rPr sz="1800" spc="140" dirty="0" err="1">
                <a:solidFill>
                  <a:srgbClr val="585858"/>
                </a:solidFill>
                <a:latin typeface="微软雅黑"/>
                <a:cs typeface="微软雅黑"/>
              </a:rPr>
              <a:t>应</a:t>
            </a:r>
            <a:r>
              <a:rPr sz="1800" spc="150" dirty="0" err="1">
                <a:solidFill>
                  <a:srgbClr val="585858"/>
                </a:solidFill>
                <a:latin typeface="微软雅黑"/>
                <a:cs typeface="微软雅黑"/>
              </a:rPr>
              <a:t>对</a:t>
            </a:r>
            <a:r>
              <a:rPr sz="1800" spc="140" dirty="0" err="1">
                <a:solidFill>
                  <a:srgbClr val="585858"/>
                </a:solidFill>
                <a:latin typeface="微软雅黑"/>
                <a:cs typeface="微软雅黑"/>
              </a:rPr>
              <a:t>泵</a:t>
            </a:r>
            <a:r>
              <a:rPr sz="1800" spc="150" dirty="0" err="1">
                <a:solidFill>
                  <a:srgbClr val="585858"/>
                </a:solidFill>
                <a:latin typeface="微软雅黑"/>
                <a:cs typeface="微软雅黑"/>
              </a:rPr>
              <a:t>的</a:t>
            </a:r>
            <a:r>
              <a:rPr sz="1800" spc="140" dirty="0" err="1">
                <a:solidFill>
                  <a:srgbClr val="585858"/>
                </a:solidFill>
                <a:latin typeface="微软雅黑"/>
                <a:cs typeface="微软雅黑"/>
              </a:rPr>
              <a:t>特</a:t>
            </a:r>
            <a:r>
              <a:rPr sz="1800" spc="150" dirty="0" err="1">
                <a:solidFill>
                  <a:srgbClr val="585858"/>
                </a:solidFill>
                <a:latin typeface="微软雅黑"/>
                <a:cs typeface="微软雅黑"/>
              </a:rPr>
              <a:t>性</a:t>
            </a:r>
            <a:r>
              <a:rPr sz="1800" spc="140" dirty="0" err="1">
                <a:solidFill>
                  <a:srgbClr val="585858"/>
                </a:solidFill>
                <a:latin typeface="微软雅黑"/>
                <a:cs typeface="微软雅黑"/>
              </a:rPr>
              <a:t>参</a:t>
            </a:r>
            <a:r>
              <a:rPr sz="1800" spc="150" dirty="0" err="1">
                <a:solidFill>
                  <a:srgbClr val="585858"/>
                </a:solidFill>
                <a:latin typeface="微软雅黑"/>
                <a:cs typeface="微软雅黑"/>
              </a:rPr>
              <a:t>数</a:t>
            </a:r>
            <a:r>
              <a:rPr sz="1800" spc="140" dirty="0" err="1">
                <a:solidFill>
                  <a:srgbClr val="585858"/>
                </a:solidFill>
                <a:latin typeface="微软雅黑"/>
                <a:cs typeface="微软雅黑"/>
              </a:rPr>
              <a:t>进</a:t>
            </a:r>
            <a:r>
              <a:rPr sz="1800" spc="150" dirty="0" err="1">
                <a:solidFill>
                  <a:srgbClr val="585858"/>
                </a:solidFill>
                <a:latin typeface="微软雅黑"/>
                <a:cs typeface="微软雅黑"/>
              </a:rPr>
              <a:t>行</a:t>
            </a:r>
            <a:r>
              <a:rPr sz="1800" spc="140" dirty="0" err="1">
                <a:solidFill>
                  <a:srgbClr val="585858"/>
                </a:solidFill>
                <a:latin typeface="微软雅黑"/>
                <a:cs typeface="微软雅黑"/>
              </a:rPr>
              <a:t>换</a:t>
            </a:r>
            <a:r>
              <a:rPr sz="1800" spc="150" dirty="0" err="1">
                <a:solidFill>
                  <a:srgbClr val="585858"/>
                </a:solidFill>
                <a:latin typeface="微软雅黑"/>
                <a:cs typeface="微软雅黑"/>
              </a:rPr>
              <a:t>算</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065" marR="5080">
              <a:lnSpc>
                <a:spcPct val="130000"/>
              </a:lnSpc>
              <a:spcBef>
                <a:spcPts val="100"/>
              </a:spcBef>
              <a:tabLst>
                <a:tab pos="241300" algn="l"/>
              </a:tabLst>
            </a:pPr>
            <a:endParaRPr lang="en-US" sz="1800" dirty="0">
              <a:solidFill>
                <a:srgbClr val="585858"/>
              </a:solidFill>
              <a:latin typeface="微软雅黑"/>
              <a:cs typeface="微软雅黑"/>
            </a:endParaRPr>
          </a:p>
          <a:p>
            <a:pPr marL="12065" marR="5080" algn="just">
              <a:lnSpc>
                <a:spcPct val="130000"/>
              </a:lnSpc>
              <a:spcBef>
                <a:spcPts val="100"/>
              </a:spcBef>
              <a:tabLst>
                <a:tab pos="241300" algn="l"/>
              </a:tabLst>
            </a:pPr>
            <a:r>
              <a:rPr lang="en-US" dirty="0">
                <a:solidFill>
                  <a:srgbClr val="585858"/>
                </a:solidFill>
                <a:latin typeface="Arial" panose="020B0604020202020204" pitchFamily="34" charset="0"/>
                <a:cs typeface="Arial" panose="020B0604020202020204" pitchFamily="34" charset="0"/>
              </a:rPr>
              <a:t>Centrifugal pump characteristic curve represents the relationship between various characteristic parameters of the centrifugal pump, including flow rate (Q), head (H), efficiency (</a:t>
            </a:r>
            <a:r>
              <a:rPr lang="el-GR" dirty="0">
                <a:solidFill>
                  <a:srgbClr val="585858"/>
                </a:solidFill>
                <a:latin typeface="Arial" panose="020B0604020202020204" pitchFamily="34" charset="0"/>
                <a:cs typeface="Arial" panose="020B0604020202020204" pitchFamily="34" charset="0"/>
              </a:rPr>
              <a:t>η</a:t>
            </a:r>
            <a:r>
              <a:rPr lang="en-US" dirty="0">
                <a:solidFill>
                  <a:srgbClr val="585858"/>
                </a:solidFill>
                <a:latin typeface="Arial" panose="020B0604020202020204" pitchFamily="34" charset="0"/>
                <a:cs typeface="Arial" panose="020B0604020202020204" pitchFamily="34" charset="0"/>
              </a:rPr>
              <a:t>), input power (shaft power P), and required NPSH (Net Positive Suction Head, NPSHR), etc. The characteristic curve is obtained through pump performance testing, typically conducted with clean water at ambient temperature, and the parameters are then converted to values at the pump’s rated speed to plot the pump characteristic curve. When applying a centrifugal pump, if the operating conditions (mainly the properties of the fluid being pumped) are different, the pump’s characteristic parameters should be adjusted accordingly.</a:t>
            </a:r>
            <a:endParaRPr dirty="0">
              <a:solidFill>
                <a:srgbClr val="585858"/>
              </a:solidFill>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6C72C-B7FB-E590-3285-78020875A1A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2675DBE-1D3B-F29A-72A9-179F9EEB1940}"/>
              </a:ext>
            </a:extLst>
          </p:cNvPr>
          <p:cNvSpPr txBox="1">
            <a:spLocks noGrp="1"/>
          </p:cNvSpPr>
          <p:nvPr>
            <p:ph type="title"/>
          </p:nvPr>
        </p:nvSpPr>
        <p:spPr>
          <a:xfrm>
            <a:off x="685901" y="457200"/>
            <a:ext cx="10704830" cy="505267"/>
          </a:xfrm>
          <a:prstGeom prst="rect">
            <a:avLst/>
          </a:prstGeom>
        </p:spPr>
        <p:txBody>
          <a:bodyPr vert="horz" wrap="square" lIns="0" tIns="12700" rIns="0" bIns="0" rtlCol="0">
            <a:spAutoFit/>
          </a:bodyPr>
          <a:lstStyle/>
          <a:p>
            <a:pPr marL="12700">
              <a:lnSpc>
                <a:spcPct val="100000"/>
              </a:lnSpc>
              <a:spcBef>
                <a:spcPts val="100"/>
              </a:spcBef>
            </a:pPr>
            <a:r>
              <a:rPr sz="3200" spc="295" dirty="0" err="1"/>
              <a:t>离心泵特性曲线</a:t>
            </a:r>
            <a:r>
              <a:rPr lang="en-US" sz="3200" spc="295" dirty="0"/>
              <a:t> </a:t>
            </a:r>
            <a:r>
              <a:rPr lang="en-US" sz="3200" dirty="0">
                <a:latin typeface="Arial" panose="020B0604020202020204" pitchFamily="34" charset="0"/>
                <a:cs typeface="Arial" panose="020B0604020202020204" pitchFamily="34" charset="0"/>
              </a:rPr>
              <a:t>Centrifugal pump characteristic curve</a:t>
            </a:r>
            <a:endParaRPr sz="3200" dirty="0">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95AE944F-E665-A252-C106-C7B407CE5EBA}"/>
              </a:ext>
            </a:extLst>
          </p:cNvPr>
          <p:cNvSpPr txBox="1"/>
          <p:nvPr/>
        </p:nvSpPr>
        <p:spPr>
          <a:xfrm>
            <a:off x="685901" y="1593369"/>
            <a:ext cx="10704830" cy="3896964"/>
          </a:xfrm>
          <a:prstGeom prst="rect">
            <a:avLst/>
          </a:prstGeom>
        </p:spPr>
        <p:txBody>
          <a:bodyPr vert="horz" wrap="square" lIns="0" tIns="12700" rIns="0" bIns="0" rtlCol="0">
            <a:spAutoFit/>
          </a:bodyPr>
          <a:lstStyle/>
          <a:p>
            <a:pPr marL="240665" marR="48260" indent="-228600">
              <a:lnSpc>
                <a:spcPct val="130000"/>
              </a:lnSpc>
              <a:spcBef>
                <a:spcPts val="994"/>
              </a:spcBef>
              <a:buFont typeface="Arial"/>
              <a:buChar char="●"/>
              <a:tabLst>
                <a:tab pos="241300" algn="l"/>
              </a:tabLst>
            </a:pPr>
            <a:r>
              <a:rPr sz="1800" spc="155" dirty="0" err="1">
                <a:solidFill>
                  <a:srgbClr val="585858"/>
                </a:solidFill>
                <a:latin typeface="微软雅黑"/>
                <a:cs typeface="微软雅黑"/>
              </a:rPr>
              <a:t>根据离心泵的特</a:t>
            </a:r>
            <a:r>
              <a:rPr sz="1800" spc="140" dirty="0" err="1">
                <a:solidFill>
                  <a:srgbClr val="585858"/>
                </a:solidFill>
                <a:latin typeface="微软雅黑"/>
                <a:cs typeface="微软雅黑"/>
              </a:rPr>
              <a:t>性</a:t>
            </a:r>
            <a:r>
              <a:rPr sz="1800" spc="155" dirty="0" err="1">
                <a:solidFill>
                  <a:srgbClr val="585858"/>
                </a:solidFill>
                <a:latin typeface="微软雅黑"/>
                <a:cs typeface="微软雅黑"/>
              </a:rPr>
              <a:t>曲</a:t>
            </a:r>
            <a:r>
              <a:rPr sz="1800" spc="140" dirty="0" err="1">
                <a:solidFill>
                  <a:srgbClr val="585858"/>
                </a:solidFill>
                <a:latin typeface="微软雅黑"/>
                <a:cs typeface="微软雅黑"/>
              </a:rPr>
              <a:t>线</a:t>
            </a:r>
            <a:r>
              <a:rPr sz="1800" spc="155" dirty="0" err="1">
                <a:solidFill>
                  <a:srgbClr val="585858"/>
                </a:solidFill>
                <a:latin typeface="微软雅黑"/>
                <a:cs typeface="微软雅黑"/>
              </a:rPr>
              <a:t>可</a:t>
            </a:r>
            <a:r>
              <a:rPr sz="1800" spc="140" dirty="0" err="1">
                <a:solidFill>
                  <a:srgbClr val="585858"/>
                </a:solidFill>
                <a:latin typeface="微软雅黑"/>
                <a:cs typeface="微软雅黑"/>
              </a:rPr>
              <a:t>选</a:t>
            </a:r>
            <a:r>
              <a:rPr sz="1800" spc="155" dirty="0" err="1">
                <a:solidFill>
                  <a:srgbClr val="585858"/>
                </a:solidFill>
                <a:latin typeface="微软雅黑"/>
                <a:cs typeface="微软雅黑"/>
              </a:rPr>
              <a:t>用</a:t>
            </a:r>
            <a:r>
              <a:rPr sz="1800" spc="140" dirty="0" err="1">
                <a:solidFill>
                  <a:srgbClr val="585858"/>
                </a:solidFill>
                <a:latin typeface="微软雅黑"/>
                <a:cs typeface="微软雅黑"/>
              </a:rPr>
              <a:t>满</a:t>
            </a:r>
            <a:r>
              <a:rPr sz="1800" spc="155" dirty="0" err="1">
                <a:solidFill>
                  <a:srgbClr val="585858"/>
                </a:solidFill>
                <a:latin typeface="微软雅黑"/>
                <a:cs typeface="微软雅黑"/>
              </a:rPr>
              <a:t>足</a:t>
            </a:r>
            <a:r>
              <a:rPr sz="1800" spc="140" dirty="0" err="1">
                <a:solidFill>
                  <a:srgbClr val="585858"/>
                </a:solidFill>
                <a:latin typeface="微软雅黑"/>
                <a:cs typeface="微软雅黑"/>
              </a:rPr>
              <a:t>需</a:t>
            </a:r>
            <a:r>
              <a:rPr sz="1800" spc="155" dirty="0" err="1">
                <a:solidFill>
                  <a:srgbClr val="585858"/>
                </a:solidFill>
                <a:latin typeface="微软雅黑"/>
                <a:cs typeface="微软雅黑"/>
              </a:rPr>
              <a:t>要</a:t>
            </a:r>
            <a:r>
              <a:rPr sz="1800" spc="140" dirty="0" err="1">
                <a:solidFill>
                  <a:srgbClr val="585858"/>
                </a:solidFill>
                <a:latin typeface="微软雅黑"/>
                <a:cs typeface="微软雅黑"/>
              </a:rPr>
              <a:t>的</a:t>
            </a:r>
            <a:r>
              <a:rPr sz="1800" spc="155" dirty="0" err="1">
                <a:solidFill>
                  <a:srgbClr val="585858"/>
                </a:solidFill>
                <a:latin typeface="微软雅黑"/>
                <a:cs typeface="微软雅黑"/>
              </a:rPr>
              <a:t>离</a:t>
            </a:r>
            <a:r>
              <a:rPr sz="1800" spc="140" dirty="0" err="1">
                <a:solidFill>
                  <a:srgbClr val="585858"/>
                </a:solidFill>
                <a:latin typeface="微软雅黑"/>
                <a:cs typeface="微软雅黑"/>
              </a:rPr>
              <a:t>心</a:t>
            </a:r>
            <a:r>
              <a:rPr sz="1800" spc="155" dirty="0" err="1">
                <a:solidFill>
                  <a:srgbClr val="585858"/>
                </a:solidFill>
                <a:latin typeface="微软雅黑"/>
                <a:cs typeface="微软雅黑"/>
              </a:rPr>
              <a:t>泵</a:t>
            </a:r>
            <a:r>
              <a:rPr sz="1800" spc="140" dirty="0" err="1">
                <a:solidFill>
                  <a:srgbClr val="585858"/>
                </a:solidFill>
                <a:latin typeface="微软雅黑"/>
                <a:cs typeface="微软雅黑"/>
              </a:rPr>
              <a:t>。</a:t>
            </a:r>
            <a:r>
              <a:rPr sz="1800" spc="155" dirty="0" err="1">
                <a:solidFill>
                  <a:srgbClr val="585858"/>
                </a:solidFill>
                <a:latin typeface="微软雅黑"/>
                <a:cs typeface="微软雅黑"/>
              </a:rPr>
              <a:t>如</a:t>
            </a:r>
            <a:r>
              <a:rPr sz="1800" spc="140" dirty="0" err="1">
                <a:solidFill>
                  <a:srgbClr val="585858"/>
                </a:solidFill>
                <a:latin typeface="微软雅黑"/>
                <a:cs typeface="微软雅黑"/>
              </a:rPr>
              <a:t>离</a:t>
            </a:r>
            <a:r>
              <a:rPr sz="1800" spc="155" dirty="0" err="1">
                <a:solidFill>
                  <a:srgbClr val="585858"/>
                </a:solidFill>
                <a:latin typeface="微软雅黑"/>
                <a:cs typeface="微软雅黑"/>
              </a:rPr>
              <a:t>心</a:t>
            </a:r>
            <a:r>
              <a:rPr sz="1800" spc="140" dirty="0" err="1">
                <a:solidFill>
                  <a:srgbClr val="585858"/>
                </a:solidFill>
                <a:latin typeface="微软雅黑"/>
                <a:cs typeface="微软雅黑"/>
              </a:rPr>
              <a:t>泵</a:t>
            </a:r>
            <a:r>
              <a:rPr sz="1800" spc="155" dirty="0" err="1">
                <a:solidFill>
                  <a:srgbClr val="585858"/>
                </a:solidFill>
                <a:latin typeface="微软雅黑"/>
                <a:cs typeface="微软雅黑"/>
              </a:rPr>
              <a:t>的</a:t>
            </a:r>
            <a:r>
              <a:rPr sz="1800" spc="140" dirty="0" err="1">
                <a:solidFill>
                  <a:srgbClr val="585858"/>
                </a:solidFill>
                <a:latin typeface="微软雅黑"/>
                <a:cs typeface="微软雅黑"/>
              </a:rPr>
              <a:t>流</a:t>
            </a:r>
            <a:r>
              <a:rPr sz="1800" spc="165" dirty="0" err="1">
                <a:solidFill>
                  <a:srgbClr val="585858"/>
                </a:solidFill>
                <a:latin typeface="微软雅黑"/>
                <a:cs typeface="微软雅黑"/>
              </a:rPr>
              <a:t>量</a:t>
            </a:r>
            <a:r>
              <a:rPr sz="1800" spc="140" dirty="0" err="1">
                <a:solidFill>
                  <a:srgbClr val="585858"/>
                </a:solidFill>
                <a:latin typeface="Arial"/>
                <a:cs typeface="Arial"/>
              </a:rPr>
              <a:t>-</a:t>
            </a:r>
            <a:r>
              <a:rPr sz="1800" spc="155" dirty="0" err="1">
                <a:solidFill>
                  <a:srgbClr val="585858"/>
                </a:solidFill>
                <a:latin typeface="微软雅黑"/>
                <a:cs typeface="微软雅黑"/>
              </a:rPr>
              <a:t>扬</a:t>
            </a:r>
            <a:r>
              <a:rPr sz="1800" spc="140" dirty="0" err="1">
                <a:solidFill>
                  <a:srgbClr val="585858"/>
                </a:solidFill>
                <a:latin typeface="微软雅黑"/>
                <a:cs typeface="微软雅黑"/>
              </a:rPr>
              <a:t>程</a:t>
            </a:r>
            <a:r>
              <a:rPr sz="1800" spc="155" dirty="0">
                <a:solidFill>
                  <a:srgbClr val="585858"/>
                </a:solidFill>
                <a:latin typeface="Arial"/>
                <a:cs typeface="Arial"/>
              </a:rPr>
              <a:t>(</a:t>
            </a:r>
            <a:r>
              <a:rPr sz="1800" spc="145" dirty="0">
                <a:solidFill>
                  <a:srgbClr val="585858"/>
                </a:solidFill>
                <a:latin typeface="Arial"/>
                <a:cs typeface="Arial"/>
              </a:rPr>
              <a:t>Q</a:t>
            </a:r>
            <a:r>
              <a:rPr sz="1800" spc="140" dirty="0">
                <a:solidFill>
                  <a:srgbClr val="585858"/>
                </a:solidFill>
                <a:latin typeface="Arial"/>
                <a:cs typeface="Arial"/>
              </a:rPr>
              <a:t>-</a:t>
            </a:r>
            <a:r>
              <a:rPr sz="1800" spc="145" dirty="0">
                <a:solidFill>
                  <a:srgbClr val="585858"/>
                </a:solidFill>
                <a:latin typeface="Arial"/>
                <a:cs typeface="Arial"/>
              </a:rPr>
              <a:t>H</a:t>
            </a:r>
            <a:r>
              <a:rPr sz="1800" spc="150" dirty="0">
                <a:solidFill>
                  <a:srgbClr val="585858"/>
                </a:solidFill>
                <a:latin typeface="Arial"/>
                <a:cs typeface="Arial"/>
              </a:rPr>
              <a:t>)</a:t>
            </a:r>
            <a:r>
              <a:rPr sz="1800" spc="140" dirty="0">
                <a:solidFill>
                  <a:srgbClr val="585858"/>
                </a:solidFill>
                <a:latin typeface="微软雅黑"/>
                <a:cs typeface="微软雅黑"/>
              </a:rPr>
              <a:t>曲</a:t>
            </a:r>
            <a:r>
              <a:rPr sz="1800" spc="150" dirty="0">
                <a:solidFill>
                  <a:srgbClr val="585858"/>
                </a:solidFill>
                <a:latin typeface="微软雅黑"/>
                <a:cs typeface="微软雅黑"/>
              </a:rPr>
              <a:t>线</a:t>
            </a:r>
            <a:r>
              <a:rPr sz="1800" spc="140" dirty="0">
                <a:solidFill>
                  <a:srgbClr val="585858"/>
                </a:solidFill>
                <a:latin typeface="微软雅黑"/>
                <a:cs typeface="微软雅黑"/>
              </a:rPr>
              <a:t>，</a:t>
            </a:r>
            <a:r>
              <a:rPr sz="1800" spc="150" dirty="0">
                <a:solidFill>
                  <a:srgbClr val="585858"/>
                </a:solidFill>
                <a:latin typeface="微软雅黑"/>
                <a:cs typeface="微软雅黑"/>
              </a:rPr>
              <a:t>一</a:t>
            </a:r>
            <a:r>
              <a:rPr sz="1800" spc="140" dirty="0">
                <a:solidFill>
                  <a:srgbClr val="585858"/>
                </a:solidFill>
                <a:latin typeface="微软雅黑"/>
                <a:cs typeface="微软雅黑"/>
              </a:rPr>
              <a:t>般</a:t>
            </a:r>
            <a:r>
              <a:rPr sz="1800" spc="150" dirty="0">
                <a:solidFill>
                  <a:srgbClr val="585858"/>
                </a:solidFill>
                <a:latin typeface="微软雅黑"/>
                <a:cs typeface="微软雅黑"/>
              </a:rPr>
              <a:t>分</a:t>
            </a:r>
            <a:r>
              <a:rPr sz="1800" spc="155" dirty="0">
                <a:solidFill>
                  <a:srgbClr val="585858"/>
                </a:solidFill>
                <a:latin typeface="微软雅黑"/>
                <a:cs typeface="微软雅黑"/>
              </a:rPr>
              <a:t>为</a:t>
            </a:r>
            <a:r>
              <a:rPr sz="1800" dirty="0">
                <a:solidFill>
                  <a:srgbClr val="FF0000"/>
                </a:solidFill>
                <a:latin typeface="微软雅黑"/>
                <a:cs typeface="微软雅黑"/>
              </a:rPr>
              <a:t>平 </a:t>
            </a:r>
            <a:r>
              <a:rPr sz="1800" spc="155" dirty="0" err="1">
                <a:solidFill>
                  <a:srgbClr val="FF0000"/>
                </a:solidFill>
                <a:latin typeface="微软雅黑"/>
                <a:cs typeface="微软雅黑"/>
              </a:rPr>
              <a:t>坦形、陡降形</a:t>
            </a:r>
            <a:r>
              <a:rPr sz="1800" spc="155" dirty="0" err="1">
                <a:solidFill>
                  <a:srgbClr val="585858"/>
                </a:solidFill>
                <a:latin typeface="微软雅黑"/>
                <a:cs typeface="微软雅黑"/>
              </a:rPr>
              <a:t>和</a:t>
            </a:r>
            <a:r>
              <a:rPr sz="1800" spc="140" dirty="0" err="1">
                <a:solidFill>
                  <a:srgbClr val="FF0000"/>
                </a:solidFill>
                <a:latin typeface="微软雅黑"/>
                <a:cs typeface="微软雅黑"/>
              </a:rPr>
              <a:t>驼</a:t>
            </a:r>
            <a:r>
              <a:rPr sz="1800" spc="155" dirty="0" err="1">
                <a:solidFill>
                  <a:srgbClr val="FF0000"/>
                </a:solidFill>
                <a:latin typeface="微软雅黑"/>
                <a:cs typeface="微软雅黑"/>
              </a:rPr>
              <a:t>峰</a:t>
            </a:r>
            <a:r>
              <a:rPr sz="1800" spc="145" dirty="0" err="1">
                <a:solidFill>
                  <a:srgbClr val="FF0000"/>
                </a:solidFill>
                <a:latin typeface="微软雅黑"/>
                <a:cs typeface="微软雅黑"/>
              </a:rPr>
              <a:t>形</a:t>
            </a:r>
            <a:r>
              <a:rPr sz="1800" spc="150" dirty="0" err="1">
                <a:solidFill>
                  <a:srgbClr val="585858"/>
                </a:solidFill>
                <a:latin typeface="微软雅黑"/>
                <a:cs typeface="微软雅黑"/>
              </a:rPr>
              <a:t>三</a:t>
            </a:r>
            <a:r>
              <a:rPr sz="1800" spc="140" dirty="0" err="1">
                <a:solidFill>
                  <a:srgbClr val="585858"/>
                </a:solidFill>
                <a:latin typeface="微软雅黑"/>
                <a:cs typeface="微软雅黑"/>
              </a:rPr>
              <a:t>种</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065" marR="48260" algn="just">
              <a:lnSpc>
                <a:spcPct val="130000"/>
              </a:lnSpc>
              <a:spcBef>
                <a:spcPts val="994"/>
              </a:spcBef>
              <a:tabLst>
                <a:tab pos="241300" algn="l"/>
              </a:tabLst>
            </a:pPr>
            <a:r>
              <a:rPr lang="en-US" dirty="0">
                <a:solidFill>
                  <a:srgbClr val="585858"/>
                </a:solidFill>
                <a:latin typeface="Arial" panose="020B0604020202020204" pitchFamily="34" charset="0"/>
                <a:cs typeface="Arial" panose="020B0604020202020204" pitchFamily="34" charset="0"/>
              </a:rPr>
              <a:t>According to the characteristic curve of a centrifugal pump, a pump that meets the requirements can be selected. For example, the flow-head (Q-H) curve of a centrifugal pump is generally divided into three types: flat, steep drop, and hump-shaped curves.</a:t>
            </a:r>
          </a:p>
          <a:p>
            <a:pPr marL="12065" marR="48260" algn="just">
              <a:lnSpc>
                <a:spcPct val="130000"/>
              </a:lnSpc>
              <a:spcBef>
                <a:spcPts val="994"/>
              </a:spcBef>
              <a:tabLst>
                <a:tab pos="241300" algn="l"/>
              </a:tabLst>
            </a:pPr>
            <a:endParaRPr lang="en-US" sz="1800" dirty="0">
              <a:latin typeface="微软雅黑"/>
              <a:cs typeface="微软雅黑"/>
            </a:endParaRPr>
          </a:p>
          <a:p>
            <a:pPr marL="241300" indent="-228600">
              <a:lnSpc>
                <a:spcPct val="100000"/>
              </a:lnSpc>
              <a:spcBef>
                <a:spcPts val="1645"/>
              </a:spcBef>
              <a:buFont typeface="Arial"/>
              <a:buChar char="●"/>
              <a:tabLst>
                <a:tab pos="241300" algn="l"/>
              </a:tabLst>
            </a:pPr>
            <a:r>
              <a:rPr sz="1800" spc="150" dirty="0" err="1">
                <a:solidFill>
                  <a:srgbClr val="585858"/>
                </a:solidFill>
                <a:latin typeface="微软雅黑"/>
                <a:cs typeface="微软雅黑"/>
              </a:rPr>
              <a:t>泵应具有至关死</a:t>
            </a:r>
            <a:r>
              <a:rPr sz="1800" spc="140" dirty="0" err="1">
                <a:solidFill>
                  <a:srgbClr val="585858"/>
                </a:solidFill>
                <a:latin typeface="微软雅黑"/>
                <a:cs typeface="微软雅黑"/>
              </a:rPr>
              <a:t>点</a:t>
            </a:r>
            <a:r>
              <a:rPr sz="1800" spc="150" dirty="0" err="1">
                <a:solidFill>
                  <a:srgbClr val="585858"/>
                </a:solidFill>
                <a:latin typeface="微软雅黑"/>
                <a:cs typeface="微软雅黑"/>
              </a:rPr>
              <a:t>为</a:t>
            </a:r>
            <a:r>
              <a:rPr sz="1800" spc="140" dirty="0" err="1">
                <a:solidFill>
                  <a:srgbClr val="585858"/>
                </a:solidFill>
                <a:latin typeface="微软雅黑"/>
                <a:cs typeface="微软雅黑"/>
              </a:rPr>
              <a:t>止</a:t>
            </a:r>
            <a:r>
              <a:rPr sz="1800" spc="150" dirty="0" err="1">
                <a:solidFill>
                  <a:srgbClr val="585858"/>
                </a:solidFill>
                <a:latin typeface="微软雅黑"/>
                <a:cs typeface="微软雅黑"/>
              </a:rPr>
              <a:t>连</a:t>
            </a:r>
            <a:r>
              <a:rPr sz="1800" spc="140" dirty="0" err="1">
                <a:solidFill>
                  <a:srgbClr val="585858"/>
                </a:solidFill>
                <a:latin typeface="微软雅黑"/>
                <a:cs typeface="微软雅黑"/>
              </a:rPr>
              <a:t>续</a:t>
            </a:r>
            <a:r>
              <a:rPr sz="1800" spc="150" dirty="0" err="1">
                <a:solidFill>
                  <a:srgbClr val="585858"/>
                </a:solidFill>
                <a:latin typeface="微软雅黑"/>
                <a:cs typeface="微软雅黑"/>
              </a:rPr>
              <a:t>上</a:t>
            </a:r>
            <a:r>
              <a:rPr sz="1800" spc="140" dirty="0" err="1">
                <a:solidFill>
                  <a:srgbClr val="585858"/>
                </a:solidFill>
                <a:latin typeface="微软雅黑"/>
                <a:cs typeface="微软雅黑"/>
              </a:rPr>
              <a:t>升</a:t>
            </a:r>
            <a:r>
              <a:rPr sz="1800" spc="150" dirty="0" err="1">
                <a:solidFill>
                  <a:srgbClr val="585858"/>
                </a:solidFill>
                <a:latin typeface="微软雅黑"/>
                <a:cs typeface="微软雅黑"/>
              </a:rPr>
              <a:t>无</a:t>
            </a:r>
            <a:r>
              <a:rPr sz="1800" spc="140" dirty="0" err="1">
                <a:solidFill>
                  <a:srgbClr val="585858"/>
                </a:solidFill>
                <a:latin typeface="微软雅黑"/>
                <a:cs typeface="微软雅黑"/>
              </a:rPr>
              <a:t>驼</a:t>
            </a:r>
            <a:r>
              <a:rPr sz="1800" spc="150" dirty="0" err="1">
                <a:solidFill>
                  <a:srgbClr val="585858"/>
                </a:solidFill>
                <a:latin typeface="微软雅黑"/>
                <a:cs typeface="微软雅黑"/>
              </a:rPr>
              <a:t>峰</a:t>
            </a:r>
            <a:r>
              <a:rPr sz="1800" spc="140" dirty="0" err="1">
                <a:solidFill>
                  <a:srgbClr val="585858"/>
                </a:solidFill>
                <a:latin typeface="微软雅黑"/>
                <a:cs typeface="微软雅黑"/>
              </a:rPr>
              <a:t>的</a:t>
            </a:r>
            <a:r>
              <a:rPr sz="1800" spc="150" dirty="0" err="1">
                <a:solidFill>
                  <a:srgbClr val="585858"/>
                </a:solidFill>
                <a:latin typeface="微软雅黑"/>
                <a:cs typeface="微软雅黑"/>
              </a:rPr>
              <a:t>稳</a:t>
            </a:r>
            <a:r>
              <a:rPr sz="1800" spc="140" dirty="0" err="1">
                <a:solidFill>
                  <a:srgbClr val="585858"/>
                </a:solidFill>
                <a:latin typeface="微软雅黑"/>
                <a:cs typeface="微软雅黑"/>
              </a:rPr>
              <a:t>定</a:t>
            </a:r>
            <a:r>
              <a:rPr sz="1800" spc="150" dirty="0" err="1">
                <a:solidFill>
                  <a:srgbClr val="585858"/>
                </a:solidFill>
                <a:latin typeface="微软雅黑"/>
                <a:cs typeface="微软雅黑"/>
              </a:rPr>
              <a:t>流</a:t>
            </a:r>
            <a:r>
              <a:rPr sz="1800" spc="140" dirty="0" err="1">
                <a:solidFill>
                  <a:srgbClr val="585858"/>
                </a:solidFill>
                <a:latin typeface="微软雅黑"/>
                <a:cs typeface="微软雅黑"/>
              </a:rPr>
              <a:t>量</a:t>
            </a:r>
            <a:r>
              <a:rPr sz="1800" dirty="0">
                <a:solidFill>
                  <a:srgbClr val="585858"/>
                </a:solidFill>
                <a:latin typeface="Arial"/>
                <a:cs typeface="Arial"/>
              </a:rPr>
              <a:t>-</a:t>
            </a:r>
            <a:r>
              <a:rPr sz="1800" spc="-345" dirty="0">
                <a:solidFill>
                  <a:srgbClr val="585858"/>
                </a:solidFill>
                <a:latin typeface="Arial"/>
                <a:cs typeface="Arial"/>
              </a:rPr>
              <a:t> </a:t>
            </a:r>
            <a:r>
              <a:rPr sz="1800" spc="140" dirty="0" err="1">
                <a:solidFill>
                  <a:srgbClr val="585858"/>
                </a:solidFill>
                <a:latin typeface="微软雅黑"/>
                <a:cs typeface="微软雅黑"/>
              </a:rPr>
              <a:t>扬</a:t>
            </a:r>
            <a:r>
              <a:rPr sz="1800" spc="150" dirty="0" err="1">
                <a:solidFill>
                  <a:srgbClr val="585858"/>
                </a:solidFill>
                <a:latin typeface="微软雅黑"/>
                <a:cs typeface="微软雅黑"/>
              </a:rPr>
              <a:t>程</a:t>
            </a:r>
            <a:r>
              <a:rPr sz="1800" spc="140" dirty="0" err="1">
                <a:solidFill>
                  <a:srgbClr val="585858"/>
                </a:solidFill>
                <a:latin typeface="微软雅黑"/>
                <a:cs typeface="微软雅黑"/>
              </a:rPr>
              <a:t>曲</a:t>
            </a:r>
            <a:r>
              <a:rPr sz="1800" spc="150" dirty="0" err="1">
                <a:solidFill>
                  <a:srgbClr val="585858"/>
                </a:solidFill>
                <a:latin typeface="微软雅黑"/>
                <a:cs typeface="微软雅黑"/>
              </a:rPr>
              <a:t>线</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lnSpc>
                <a:spcPct val="150000"/>
              </a:lnSpc>
              <a:spcBef>
                <a:spcPts val="1645"/>
              </a:spcBef>
              <a:tabLst>
                <a:tab pos="241300" algn="l"/>
              </a:tabLst>
            </a:pPr>
            <a:r>
              <a:rPr lang="en-US" dirty="0">
                <a:solidFill>
                  <a:srgbClr val="585858"/>
                </a:solidFill>
                <a:latin typeface="Arial" panose="020B0604020202020204" pitchFamily="34" charset="0"/>
                <a:cs typeface="Arial" panose="020B0604020202020204" pitchFamily="34" charset="0"/>
              </a:rPr>
              <a:t>The pump should have a stable flow-head curve that continuously rises without a hump, up to the critical shutoff point.</a:t>
            </a:r>
            <a:endParaRP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59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0" y="657301"/>
            <a:ext cx="4520461" cy="566822"/>
          </a:xfrm>
          <a:prstGeom prst="rect">
            <a:avLst/>
          </a:prstGeom>
        </p:spPr>
        <p:txBody>
          <a:bodyPr vert="horz" wrap="square" lIns="0" tIns="12700" rIns="0" bIns="0" rtlCol="0">
            <a:spAutoFit/>
          </a:bodyPr>
          <a:lstStyle/>
          <a:p>
            <a:pPr marL="12700">
              <a:lnSpc>
                <a:spcPct val="100000"/>
              </a:lnSpc>
              <a:spcBef>
                <a:spcPts val="100"/>
              </a:spcBef>
            </a:pPr>
            <a:r>
              <a:rPr spc="285" dirty="0">
                <a:latin typeface="Arial"/>
                <a:cs typeface="Arial"/>
              </a:rPr>
              <a:t>O</a:t>
            </a:r>
            <a:r>
              <a:rPr spc="295" dirty="0">
                <a:latin typeface="Arial"/>
                <a:cs typeface="Arial"/>
              </a:rPr>
              <a:t>H</a:t>
            </a:r>
            <a:r>
              <a:rPr spc="310" dirty="0">
                <a:latin typeface="Arial"/>
                <a:cs typeface="Arial"/>
              </a:rPr>
              <a:t>1</a:t>
            </a:r>
            <a:r>
              <a:rPr dirty="0"/>
              <a:t>型</a:t>
            </a:r>
            <a:r>
              <a:rPr lang="en-US" dirty="0"/>
              <a:t> </a:t>
            </a:r>
            <a:r>
              <a:rPr lang="en-US" dirty="0">
                <a:latin typeface="Arial" panose="020B0604020202020204" pitchFamily="34" charset="0"/>
                <a:cs typeface="Arial" panose="020B0604020202020204" pitchFamily="34" charset="0"/>
              </a:rPr>
              <a:t>OH1 type</a:t>
            </a:r>
            <a:endParaRPr dirty="0">
              <a:latin typeface="Arial" panose="020B0604020202020204" pitchFamily="34" charset="0"/>
              <a:cs typeface="Arial" panose="020B0604020202020204" pitchFamily="34" charset="0"/>
            </a:endParaRPr>
          </a:p>
        </p:txBody>
      </p:sp>
      <p:sp>
        <p:nvSpPr>
          <p:cNvPr id="3" name="object 3"/>
          <p:cNvSpPr/>
          <p:nvPr/>
        </p:nvSpPr>
        <p:spPr>
          <a:xfrm>
            <a:off x="7546340" y="2196337"/>
            <a:ext cx="774700" cy="303530"/>
          </a:xfrm>
          <a:custGeom>
            <a:avLst/>
            <a:gdLst/>
            <a:ahLst/>
            <a:cxnLst/>
            <a:rect l="l" t="t" r="r" b="b"/>
            <a:pathLst>
              <a:path w="774700" h="303530">
                <a:moveTo>
                  <a:pt x="774192" y="0"/>
                </a:moveTo>
                <a:lnTo>
                  <a:pt x="545592" y="0"/>
                </a:lnTo>
                <a:lnTo>
                  <a:pt x="419100" y="0"/>
                </a:lnTo>
                <a:lnTo>
                  <a:pt x="342900" y="0"/>
                </a:lnTo>
                <a:lnTo>
                  <a:pt x="0" y="0"/>
                </a:lnTo>
                <a:lnTo>
                  <a:pt x="0" y="303276"/>
                </a:lnTo>
                <a:lnTo>
                  <a:pt x="342900" y="303276"/>
                </a:lnTo>
                <a:lnTo>
                  <a:pt x="419100" y="303276"/>
                </a:lnTo>
                <a:lnTo>
                  <a:pt x="545592" y="303276"/>
                </a:lnTo>
                <a:lnTo>
                  <a:pt x="774192" y="303276"/>
                </a:lnTo>
                <a:lnTo>
                  <a:pt x="774192" y="0"/>
                </a:lnTo>
                <a:close/>
              </a:path>
            </a:pathLst>
          </a:custGeom>
          <a:solidFill>
            <a:srgbClr val="FFFF00"/>
          </a:solidFill>
        </p:spPr>
        <p:txBody>
          <a:bodyPr wrap="square" lIns="0" tIns="0" rIns="0" bIns="0" rtlCol="0"/>
          <a:lstStyle/>
          <a:p>
            <a:endParaRPr/>
          </a:p>
        </p:txBody>
      </p:sp>
      <p:grpSp>
        <p:nvGrpSpPr>
          <p:cNvPr id="4" name="object 4"/>
          <p:cNvGrpSpPr/>
          <p:nvPr/>
        </p:nvGrpSpPr>
        <p:grpSpPr>
          <a:xfrm>
            <a:off x="1057655" y="1278636"/>
            <a:ext cx="6346190" cy="4759960"/>
            <a:chOff x="1057655" y="1278636"/>
            <a:chExt cx="6346190" cy="4759960"/>
          </a:xfrm>
        </p:grpSpPr>
        <p:pic>
          <p:nvPicPr>
            <p:cNvPr id="5" name="object 5"/>
            <p:cNvPicPr/>
            <p:nvPr/>
          </p:nvPicPr>
          <p:blipFill>
            <a:blip r:embed="rId2" cstate="print"/>
            <a:stretch>
              <a:fillRect/>
            </a:stretch>
          </p:blipFill>
          <p:spPr>
            <a:xfrm>
              <a:off x="1057655" y="1278636"/>
              <a:ext cx="6345936" cy="4759452"/>
            </a:xfrm>
            <a:prstGeom prst="rect">
              <a:avLst/>
            </a:prstGeom>
          </p:spPr>
        </p:pic>
        <p:sp>
          <p:nvSpPr>
            <p:cNvPr id="6" name="object 6"/>
            <p:cNvSpPr/>
            <p:nvPr/>
          </p:nvSpPr>
          <p:spPr>
            <a:xfrm>
              <a:off x="3387851" y="5431536"/>
              <a:ext cx="17145" cy="34290"/>
            </a:xfrm>
            <a:custGeom>
              <a:avLst/>
              <a:gdLst/>
              <a:ahLst/>
              <a:cxnLst/>
              <a:rect l="l" t="t" r="r" b="b"/>
              <a:pathLst>
                <a:path w="17145" h="34289">
                  <a:moveTo>
                    <a:pt x="17145" y="0"/>
                  </a:moveTo>
                  <a:lnTo>
                    <a:pt x="17145" y="8762"/>
                  </a:lnTo>
                  <a:lnTo>
                    <a:pt x="12826" y="17398"/>
                  </a:lnTo>
                  <a:lnTo>
                    <a:pt x="8636" y="17398"/>
                  </a:lnTo>
                  <a:lnTo>
                    <a:pt x="4318" y="17398"/>
                  </a:lnTo>
                  <a:lnTo>
                    <a:pt x="0" y="25907"/>
                  </a:lnTo>
                  <a:lnTo>
                    <a:pt x="0" y="34289"/>
                  </a:lnTo>
                </a:path>
              </a:pathLst>
            </a:custGeom>
            <a:ln w="6349">
              <a:solidFill>
                <a:srgbClr val="5F95E6"/>
              </a:solidFill>
            </a:ln>
          </p:spPr>
          <p:txBody>
            <a:bodyPr wrap="square" lIns="0" tIns="0" rIns="0" bIns="0" rtlCol="0"/>
            <a:lstStyle/>
            <a:p>
              <a:endParaRPr/>
            </a:p>
          </p:txBody>
        </p:sp>
      </p:grpSp>
      <p:sp>
        <p:nvSpPr>
          <p:cNvPr id="7" name="object 7"/>
          <p:cNvSpPr txBox="1"/>
          <p:nvPr/>
        </p:nvSpPr>
        <p:spPr>
          <a:xfrm>
            <a:off x="7534402" y="2204084"/>
            <a:ext cx="4140835" cy="2795637"/>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Arial"/>
                <a:cs typeface="Arial"/>
              </a:rPr>
              <a:t>OH-1</a:t>
            </a:r>
            <a:r>
              <a:rPr sz="1800" dirty="0">
                <a:latin typeface="微软雅黑"/>
                <a:cs typeface="微软雅黑"/>
              </a:rPr>
              <a:t>型卧式悬臂泵为端进、顶出，单级 径向剖分，采用</a:t>
            </a:r>
            <a:r>
              <a:rPr sz="1800" dirty="0">
                <a:solidFill>
                  <a:srgbClr val="FF0000"/>
                </a:solidFill>
                <a:latin typeface="微软雅黑"/>
                <a:cs typeface="微软雅黑"/>
              </a:rPr>
              <a:t>底脚安装</a:t>
            </a:r>
            <a:r>
              <a:rPr sz="1800" dirty="0">
                <a:latin typeface="微软雅黑"/>
                <a:cs typeface="微软雅黑"/>
              </a:rPr>
              <a:t>的流程泵，适合 输送清洁或稍有污染、化学中性或腐蚀性 </a:t>
            </a:r>
            <a:r>
              <a:rPr sz="1800" dirty="0" err="1">
                <a:latin typeface="微软雅黑"/>
                <a:cs typeface="微软雅黑"/>
              </a:rPr>
              <a:t>介质</a:t>
            </a:r>
            <a:r>
              <a:rPr sz="1800" dirty="0">
                <a:latin typeface="微软雅黑"/>
                <a:cs typeface="微软雅黑"/>
              </a:rPr>
              <a:t>。</a:t>
            </a:r>
            <a:endParaRPr lang="en-US" sz="1800" dirty="0">
              <a:latin typeface="微软雅黑"/>
              <a:cs typeface="微软雅黑"/>
            </a:endParaRPr>
          </a:p>
          <a:p>
            <a:pPr marL="12700" marR="5080" algn="just">
              <a:lnSpc>
                <a:spcPct val="100000"/>
              </a:lnSpc>
              <a:spcBef>
                <a:spcPts val="100"/>
              </a:spcBef>
            </a:pPr>
            <a:r>
              <a:rPr lang="en-US" dirty="0">
                <a:latin typeface="Arial" panose="020B0604020202020204" pitchFamily="34" charset="0"/>
                <a:cs typeface="Arial" panose="020B0604020202020204" pitchFamily="34" charset="0"/>
              </a:rPr>
              <a:t>OH-1 type horizontal cantilever pump is end-suction, top-discharge, single-stage radial split, and uses a base-mounted design. Suitable for transporting clean or slightly contaminated, chemically neutral or corrosive media.</a:t>
            </a:r>
            <a:endParaRPr sz="1800"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0" y="657301"/>
            <a:ext cx="4876699" cy="566822"/>
          </a:xfrm>
          <a:prstGeom prst="rect">
            <a:avLst/>
          </a:prstGeom>
        </p:spPr>
        <p:txBody>
          <a:bodyPr vert="horz" wrap="square" lIns="0" tIns="12700" rIns="0" bIns="0" rtlCol="0">
            <a:spAutoFit/>
          </a:bodyPr>
          <a:lstStyle/>
          <a:p>
            <a:pPr marL="12700">
              <a:lnSpc>
                <a:spcPct val="100000"/>
              </a:lnSpc>
              <a:spcBef>
                <a:spcPts val="100"/>
              </a:spcBef>
            </a:pPr>
            <a:r>
              <a:rPr spc="285" dirty="0">
                <a:latin typeface="Arial"/>
                <a:cs typeface="Arial"/>
              </a:rPr>
              <a:t>O</a:t>
            </a:r>
            <a:r>
              <a:rPr spc="295" dirty="0">
                <a:latin typeface="Arial"/>
                <a:cs typeface="Arial"/>
              </a:rPr>
              <a:t>H</a:t>
            </a:r>
            <a:r>
              <a:rPr spc="310" dirty="0">
                <a:latin typeface="Arial"/>
                <a:cs typeface="Arial"/>
              </a:rPr>
              <a:t>2</a:t>
            </a:r>
            <a:r>
              <a:rPr dirty="0"/>
              <a:t>型</a:t>
            </a:r>
            <a:r>
              <a:rPr lang="en-US" dirty="0"/>
              <a:t> </a:t>
            </a:r>
            <a:r>
              <a:rPr lang="en-US" dirty="0">
                <a:latin typeface="Arial" panose="020B0604020202020204" pitchFamily="34" charset="0"/>
                <a:cs typeface="Arial" panose="020B0604020202020204" pitchFamily="34" charset="0"/>
              </a:rPr>
              <a:t>OH2 type</a:t>
            </a:r>
            <a:endParaRPr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1056132" y="1427988"/>
            <a:ext cx="5076444" cy="4759452"/>
          </a:xfrm>
          <a:prstGeom prst="rect">
            <a:avLst/>
          </a:prstGeom>
        </p:spPr>
      </p:pic>
      <p:sp>
        <p:nvSpPr>
          <p:cNvPr id="4" name="object 4"/>
          <p:cNvSpPr/>
          <p:nvPr/>
        </p:nvSpPr>
        <p:spPr>
          <a:xfrm>
            <a:off x="6508115" y="2263647"/>
            <a:ext cx="774700" cy="303530"/>
          </a:xfrm>
          <a:custGeom>
            <a:avLst/>
            <a:gdLst/>
            <a:ahLst/>
            <a:cxnLst/>
            <a:rect l="l" t="t" r="r" b="b"/>
            <a:pathLst>
              <a:path w="774700" h="303530">
                <a:moveTo>
                  <a:pt x="774192" y="0"/>
                </a:moveTo>
                <a:lnTo>
                  <a:pt x="545592" y="0"/>
                </a:lnTo>
                <a:lnTo>
                  <a:pt x="419100" y="0"/>
                </a:lnTo>
                <a:lnTo>
                  <a:pt x="342900" y="0"/>
                </a:lnTo>
                <a:lnTo>
                  <a:pt x="0" y="0"/>
                </a:lnTo>
                <a:lnTo>
                  <a:pt x="0" y="303276"/>
                </a:lnTo>
                <a:lnTo>
                  <a:pt x="342900" y="303276"/>
                </a:lnTo>
                <a:lnTo>
                  <a:pt x="419100" y="303276"/>
                </a:lnTo>
                <a:lnTo>
                  <a:pt x="545592" y="303276"/>
                </a:lnTo>
                <a:lnTo>
                  <a:pt x="774192" y="303276"/>
                </a:lnTo>
                <a:lnTo>
                  <a:pt x="774192" y="0"/>
                </a:lnTo>
                <a:close/>
              </a:path>
            </a:pathLst>
          </a:custGeom>
          <a:solidFill>
            <a:srgbClr val="FFFF00"/>
          </a:solidFill>
        </p:spPr>
        <p:txBody>
          <a:bodyPr wrap="square" lIns="0" tIns="0" rIns="0" bIns="0" rtlCol="0"/>
          <a:lstStyle/>
          <a:p>
            <a:endParaRPr/>
          </a:p>
        </p:txBody>
      </p:sp>
      <p:sp>
        <p:nvSpPr>
          <p:cNvPr id="5" name="object 5"/>
          <p:cNvSpPr txBox="1"/>
          <p:nvPr/>
        </p:nvSpPr>
        <p:spPr>
          <a:xfrm>
            <a:off x="6496303" y="2271521"/>
            <a:ext cx="4368800" cy="3072636"/>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Arial"/>
                <a:cs typeface="Arial"/>
              </a:rPr>
              <a:t>OH-2</a:t>
            </a:r>
            <a:r>
              <a:rPr sz="1800" dirty="0">
                <a:latin typeface="微软雅黑"/>
                <a:cs typeface="微软雅黑"/>
              </a:rPr>
              <a:t>型卧式悬臂泵为端进、顶出，单级径 向剖分，采用</a:t>
            </a:r>
            <a:r>
              <a:rPr sz="1800" dirty="0">
                <a:solidFill>
                  <a:srgbClr val="FF0000"/>
                </a:solidFill>
                <a:latin typeface="微软雅黑"/>
                <a:cs typeface="微软雅黑"/>
              </a:rPr>
              <a:t>中心线支撑</a:t>
            </a:r>
            <a:r>
              <a:rPr sz="1800" dirty="0">
                <a:latin typeface="微软雅黑"/>
                <a:cs typeface="微软雅黑"/>
              </a:rPr>
              <a:t>的流程泵，适合 </a:t>
            </a:r>
            <a:r>
              <a:rPr sz="1800" spc="5" dirty="0">
                <a:latin typeface="微软雅黑"/>
                <a:cs typeface="微软雅黑"/>
              </a:rPr>
              <a:t> </a:t>
            </a:r>
            <a:r>
              <a:rPr sz="1800" dirty="0">
                <a:latin typeface="微软雅黑"/>
                <a:cs typeface="微软雅黑"/>
              </a:rPr>
              <a:t>输送清洁或稍有污染、化学中性或腐蚀性、 </a:t>
            </a:r>
            <a:r>
              <a:rPr sz="1800" dirty="0" err="1">
                <a:latin typeface="微软雅黑"/>
                <a:cs typeface="微软雅黑"/>
              </a:rPr>
              <a:t>低温或高温的介质</a:t>
            </a:r>
            <a:r>
              <a:rPr sz="1800" dirty="0">
                <a:latin typeface="微软雅黑"/>
                <a:cs typeface="微软雅黑"/>
              </a:rPr>
              <a:t>。</a:t>
            </a:r>
            <a:endParaRPr lang="en-US" sz="1800" dirty="0">
              <a:latin typeface="微软雅黑"/>
              <a:cs typeface="微软雅黑"/>
            </a:endParaRPr>
          </a:p>
          <a:p>
            <a:pPr marL="12700" marR="5080" algn="just">
              <a:lnSpc>
                <a:spcPct val="100000"/>
              </a:lnSpc>
              <a:spcBef>
                <a:spcPts val="100"/>
              </a:spcBef>
            </a:pPr>
            <a:r>
              <a:rPr lang="en-US" dirty="0">
                <a:latin typeface="Arial" panose="020B0604020202020204" pitchFamily="34" charset="0"/>
                <a:cs typeface="Arial" panose="020B0604020202020204" pitchFamily="34" charset="0"/>
              </a:rPr>
              <a:t>OH-2 type horizontal cantilever pump is end-suction, top-discharge, single-stage radial split, and uses a centerline-supported design. Suitable for transporting clean or slightly contaminated, chemically neutral or corrosive, low-temperature or high-temperature media.</a:t>
            </a:r>
            <a:endParaRPr sz="1800"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54A28E6E-2284-648C-D31D-2093405F6C11}"/>
              </a:ext>
            </a:extLst>
          </p:cNvPr>
          <p:cNvSpPr txBox="1">
            <a:spLocks noGrp="1"/>
          </p:cNvSpPr>
          <p:nvPr>
            <p:ph type="title"/>
          </p:nvPr>
        </p:nvSpPr>
        <p:spPr>
          <a:xfrm>
            <a:off x="685900" y="657301"/>
            <a:ext cx="11048899" cy="566822"/>
          </a:xfrm>
          <a:prstGeom prst="rect">
            <a:avLst/>
          </a:prstGeom>
        </p:spPr>
        <p:txBody>
          <a:bodyPr vert="horz" wrap="square" lIns="0" tIns="12700" rIns="0" bIns="0" rtlCol="0">
            <a:spAutoFit/>
          </a:bodyPr>
          <a:lstStyle/>
          <a:p>
            <a:pPr marL="12700">
              <a:lnSpc>
                <a:spcPct val="100000"/>
              </a:lnSpc>
              <a:spcBef>
                <a:spcPts val="100"/>
              </a:spcBef>
            </a:pPr>
            <a:r>
              <a:rPr spc="295" dirty="0">
                <a:latin typeface="Arial"/>
                <a:cs typeface="Arial"/>
              </a:rPr>
              <a:t>OH2</a:t>
            </a:r>
            <a:r>
              <a:rPr spc="295" dirty="0"/>
              <a:t>型泵主要结构</a:t>
            </a:r>
            <a:r>
              <a:rPr lang="en-US" spc="295" dirty="0"/>
              <a:t> </a:t>
            </a:r>
            <a:r>
              <a:rPr lang="en-US" dirty="0">
                <a:latin typeface="Arial" panose="020B0604020202020204" pitchFamily="34" charset="0"/>
                <a:cs typeface="Arial" panose="020B0604020202020204" pitchFamily="34" charset="0"/>
              </a:rPr>
              <a:t>OH2 type pump main structure</a:t>
            </a:r>
            <a:endParaRPr dirty="0">
              <a:latin typeface="Arial" panose="020B0604020202020204" pitchFamily="34" charset="0"/>
              <a:cs typeface="Arial" panose="020B0604020202020204" pitchFamily="34" charset="0"/>
            </a:endParaRPr>
          </a:p>
        </p:txBody>
      </p:sp>
      <p:sp>
        <p:nvSpPr>
          <p:cNvPr id="5" name="object 6">
            <a:extLst>
              <a:ext uri="{FF2B5EF4-FFF2-40B4-BE49-F238E27FC236}">
                <a16:creationId xmlns:a16="http://schemas.microsoft.com/office/drawing/2014/main" id="{877910A9-F8B2-DB69-74AC-0606F1F6255E}"/>
              </a:ext>
            </a:extLst>
          </p:cNvPr>
          <p:cNvSpPr txBox="1"/>
          <p:nvPr/>
        </p:nvSpPr>
        <p:spPr>
          <a:xfrm>
            <a:off x="685901" y="1369567"/>
            <a:ext cx="10820299" cy="4889800"/>
          </a:xfrm>
          <a:prstGeom prst="rect">
            <a:avLst/>
          </a:prstGeom>
        </p:spPr>
        <p:txBody>
          <a:bodyPr vert="horz" wrap="square" lIns="0" tIns="166370" rIns="0" bIns="0" rtlCol="0">
            <a:spAutoFit/>
          </a:bodyPr>
          <a:lstStyle/>
          <a:p>
            <a:pPr marL="12700">
              <a:lnSpc>
                <a:spcPct val="100000"/>
              </a:lnSpc>
              <a:spcBef>
                <a:spcPts val="1310"/>
              </a:spcBef>
              <a:tabLst>
                <a:tab pos="241300" algn="l"/>
              </a:tabLst>
            </a:pPr>
            <a:r>
              <a:rPr sz="1800" spc="155" dirty="0" err="1">
                <a:solidFill>
                  <a:srgbClr val="585858"/>
                </a:solidFill>
                <a:latin typeface="微软雅黑"/>
                <a:cs typeface="微软雅黑"/>
              </a:rPr>
              <a:t>一、主要结构</a:t>
            </a:r>
            <a:r>
              <a:rPr lang="en-US" sz="1800" spc="155" dirty="0">
                <a:solidFill>
                  <a:srgbClr val="585858"/>
                </a:solidFill>
                <a:latin typeface="微软雅黑"/>
                <a:cs typeface="微软雅黑"/>
              </a:rPr>
              <a:t> </a:t>
            </a:r>
            <a:r>
              <a:rPr lang="en-US" sz="1800" spc="155" dirty="0">
                <a:solidFill>
                  <a:srgbClr val="585858"/>
                </a:solidFill>
                <a:latin typeface="Arial" panose="020B0604020202020204" pitchFamily="34" charset="0"/>
                <a:cs typeface="Arial" panose="020B0604020202020204" pitchFamily="34" charset="0"/>
              </a:rPr>
              <a:t>Main Structure</a:t>
            </a:r>
          </a:p>
          <a:p>
            <a:pPr marL="12700">
              <a:lnSpc>
                <a:spcPct val="100000"/>
              </a:lnSpc>
              <a:spcBef>
                <a:spcPts val="1310"/>
              </a:spcBef>
              <a:tabLst>
                <a:tab pos="241300" algn="l"/>
              </a:tabLst>
            </a:pPr>
            <a:endParaRPr sz="1800" dirty="0">
              <a:latin typeface="微软雅黑"/>
              <a:cs typeface="微软雅黑"/>
            </a:endParaRPr>
          </a:p>
          <a:p>
            <a:pPr marL="241300" indent="-228600">
              <a:lnSpc>
                <a:spcPct val="100000"/>
              </a:lnSpc>
              <a:spcBef>
                <a:spcPts val="1215"/>
              </a:spcBef>
              <a:buFont typeface="Arial"/>
              <a:buChar char="●"/>
              <a:tabLst>
                <a:tab pos="241300" algn="l"/>
              </a:tabLst>
            </a:pPr>
            <a:r>
              <a:rPr sz="1800" spc="155" dirty="0">
                <a:solidFill>
                  <a:srgbClr val="585858"/>
                </a:solidFill>
                <a:latin typeface="微软雅黑"/>
                <a:cs typeface="微软雅黑"/>
              </a:rPr>
              <a:t>泵体</a:t>
            </a:r>
            <a:r>
              <a:rPr sz="1800" dirty="0">
                <a:solidFill>
                  <a:srgbClr val="585858"/>
                </a:solidFill>
                <a:latin typeface="Arial"/>
                <a:cs typeface="Arial"/>
              </a:rPr>
              <a:t>:</a:t>
            </a:r>
            <a:r>
              <a:rPr sz="1800" spc="-345" dirty="0">
                <a:solidFill>
                  <a:srgbClr val="585858"/>
                </a:solidFill>
                <a:latin typeface="Arial"/>
                <a:cs typeface="Arial"/>
              </a:rPr>
              <a:t> </a:t>
            </a:r>
            <a:r>
              <a:rPr sz="1800" spc="150" dirty="0">
                <a:solidFill>
                  <a:srgbClr val="FF0000"/>
                </a:solidFill>
                <a:latin typeface="微软雅黑"/>
                <a:cs typeface="微软雅黑"/>
              </a:rPr>
              <a:t>泵壳、</a:t>
            </a:r>
            <a:r>
              <a:rPr sz="1800" spc="140" dirty="0">
                <a:solidFill>
                  <a:srgbClr val="FF0000"/>
                </a:solidFill>
                <a:latin typeface="微软雅黑"/>
                <a:cs typeface="微软雅黑"/>
              </a:rPr>
              <a:t>泵</a:t>
            </a:r>
            <a:r>
              <a:rPr sz="1800" spc="150" dirty="0">
                <a:solidFill>
                  <a:srgbClr val="FF0000"/>
                </a:solidFill>
                <a:latin typeface="微软雅黑"/>
                <a:cs typeface="微软雅黑"/>
              </a:rPr>
              <a:t>盖</a:t>
            </a:r>
            <a:r>
              <a:rPr sz="1800" spc="140" dirty="0">
                <a:solidFill>
                  <a:srgbClr val="FF0000"/>
                </a:solidFill>
                <a:latin typeface="微软雅黑"/>
                <a:cs typeface="微软雅黑"/>
              </a:rPr>
              <a:t>和</a:t>
            </a:r>
            <a:r>
              <a:rPr sz="1800" spc="150" dirty="0">
                <a:solidFill>
                  <a:srgbClr val="FF0000"/>
                </a:solidFill>
                <a:latin typeface="微软雅黑"/>
                <a:cs typeface="微软雅黑"/>
              </a:rPr>
              <a:t>密</a:t>
            </a:r>
            <a:r>
              <a:rPr sz="1800" spc="140" dirty="0">
                <a:solidFill>
                  <a:srgbClr val="FF0000"/>
                </a:solidFill>
                <a:latin typeface="微软雅黑"/>
                <a:cs typeface="微软雅黑"/>
              </a:rPr>
              <a:t>封</a:t>
            </a:r>
            <a:r>
              <a:rPr sz="1800" spc="150" dirty="0">
                <a:solidFill>
                  <a:srgbClr val="FF0000"/>
                </a:solidFill>
                <a:latin typeface="微软雅黑"/>
                <a:cs typeface="微软雅黑"/>
              </a:rPr>
              <a:t>压</a:t>
            </a:r>
            <a:r>
              <a:rPr sz="1800" spc="155" dirty="0">
                <a:solidFill>
                  <a:srgbClr val="FF0000"/>
                </a:solidFill>
                <a:latin typeface="微软雅黑"/>
                <a:cs typeface="微软雅黑"/>
              </a:rPr>
              <a:t>盖</a:t>
            </a:r>
            <a:r>
              <a:rPr sz="1800" spc="150" dirty="0">
                <a:solidFill>
                  <a:srgbClr val="585858"/>
                </a:solidFill>
                <a:latin typeface="微软雅黑"/>
                <a:cs typeface="微软雅黑"/>
              </a:rPr>
              <a:t>组</a:t>
            </a:r>
            <a:r>
              <a:rPr sz="1800" spc="140" dirty="0">
                <a:solidFill>
                  <a:srgbClr val="585858"/>
                </a:solidFill>
                <a:latin typeface="微软雅黑"/>
                <a:cs typeface="微软雅黑"/>
              </a:rPr>
              <a:t>成</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40" dirty="0" err="1">
                <a:solidFill>
                  <a:srgbClr val="585858"/>
                </a:solidFill>
                <a:latin typeface="微软雅黑"/>
                <a:cs typeface="微软雅黑"/>
              </a:rPr>
              <a:t>承</a:t>
            </a:r>
            <a:r>
              <a:rPr sz="1800" spc="150" dirty="0" err="1">
                <a:solidFill>
                  <a:srgbClr val="585858"/>
                </a:solidFill>
                <a:latin typeface="微软雅黑"/>
                <a:cs typeface="微软雅黑"/>
              </a:rPr>
              <a:t>受</a:t>
            </a:r>
            <a:r>
              <a:rPr sz="1800" spc="140" dirty="0" err="1">
                <a:solidFill>
                  <a:srgbClr val="585858"/>
                </a:solidFill>
                <a:latin typeface="微软雅黑"/>
                <a:cs typeface="微软雅黑"/>
              </a:rPr>
              <a:t>全</a:t>
            </a:r>
            <a:r>
              <a:rPr sz="1800" spc="150" dirty="0" err="1">
                <a:solidFill>
                  <a:srgbClr val="585858"/>
                </a:solidFill>
                <a:latin typeface="微软雅黑"/>
                <a:cs typeface="微软雅黑"/>
              </a:rPr>
              <a:t>部</a:t>
            </a:r>
            <a:r>
              <a:rPr sz="1800" spc="140" dirty="0" err="1">
                <a:solidFill>
                  <a:srgbClr val="585858"/>
                </a:solidFill>
                <a:latin typeface="微软雅黑"/>
                <a:cs typeface="微软雅黑"/>
              </a:rPr>
              <a:t>压</a:t>
            </a:r>
            <a:r>
              <a:rPr sz="1800" spc="150" dirty="0" err="1">
                <a:solidFill>
                  <a:srgbClr val="585858"/>
                </a:solidFill>
                <a:latin typeface="微软雅黑"/>
                <a:cs typeface="微软雅黑"/>
              </a:rPr>
              <a:t>力</a:t>
            </a:r>
            <a:r>
              <a:rPr sz="1800" spc="140" dirty="0" err="1">
                <a:solidFill>
                  <a:srgbClr val="585858"/>
                </a:solidFill>
                <a:latin typeface="微软雅黑"/>
                <a:cs typeface="微软雅黑"/>
              </a:rPr>
              <a:t>和</a:t>
            </a:r>
            <a:r>
              <a:rPr sz="1800" spc="150" dirty="0" err="1">
                <a:solidFill>
                  <a:srgbClr val="585858"/>
                </a:solidFill>
                <a:latin typeface="微软雅黑"/>
                <a:cs typeface="微软雅黑"/>
              </a:rPr>
              <a:t>介</a:t>
            </a:r>
            <a:r>
              <a:rPr sz="1800" spc="140" dirty="0" err="1">
                <a:solidFill>
                  <a:srgbClr val="585858"/>
                </a:solidFill>
                <a:latin typeface="微软雅黑"/>
                <a:cs typeface="微软雅黑"/>
              </a:rPr>
              <a:t>质</a:t>
            </a:r>
            <a:r>
              <a:rPr sz="1800" spc="150" dirty="0" err="1">
                <a:solidFill>
                  <a:srgbClr val="585858"/>
                </a:solidFill>
                <a:latin typeface="微软雅黑"/>
                <a:cs typeface="微软雅黑"/>
              </a:rPr>
              <a:t>温</a:t>
            </a:r>
            <a:r>
              <a:rPr sz="1800" spc="140" dirty="0" err="1">
                <a:solidFill>
                  <a:srgbClr val="585858"/>
                </a:solidFill>
                <a:latin typeface="微软雅黑"/>
                <a:cs typeface="微软雅黑"/>
              </a:rPr>
              <a:t>度</a:t>
            </a:r>
            <a:r>
              <a:rPr sz="1800" spc="150" dirty="0" err="1">
                <a:solidFill>
                  <a:srgbClr val="585858"/>
                </a:solidFill>
                <a:latin typeface="微软雅黑"/>
                <a:cs typeface="微软雅黑"/>
              </a:rPr>
              <a:t>产</a:t>
            </a:r>
            <a:r>
              <a:rPr sz="1800" spc="140" dirty="0" err="1">
                <a:solidFill>
                  <a:srgbClr val="585858"/>
                </a:solidFill>
                <a:latin typeface="微软雅黑"/>
                <a:cs typeface="微软雅黑"/>
              </a:rPr>
              <a:t>生</a:t>
            </a:r>
            <a:r>
              <a:rPr sz="1800" spc="150" dirty="0" err="1">
                <a:solidFill>
                  <a:srgbClr val="585858"/>
                </a:solidFill>
                <a:latin typeface="微软雅黑"/>
                <a:cs typeface="微软雅黑"/>
              </a:rPr>
              <a:t>的</a:t>
            </a:r>
            <a:r>
              <a:rPr sz="1800" spc="140" dirty="0" err="1">
                <a:solidFill>
                  <a:srgbClr val="585858"/>
                </a:solidFill>
                <a:latin typeface="微软雅黑"/>
                <a:cs typeface="微软雅黑"/>
              </a:rPr>
              <a:t>热</a:t>
            </a:r>
            <a:r>
              <a:rPr sz="1800" spc="150" dirty="0" err="1">
                <a:solidFill>
                  <a:srgbClr val="585858"/>
                </a:solidFill>
                <a:latin typeface="微软雅黑"/>
                <a:cs typeface="微软雅黑"/>
              </a:rPr>
              <a:t>负</a:t>
            </a:r>
            <a:r>
              <a:rPr sz="1800" spc="140" dirty="0" err="1">
                <a:solidFill>
                  <a:srgbClr val="585858"/>
                </a:solidFill>
                <a:latin typeface="微软雅黑"/>
                <a:cs typeface="微软雅黑"/>
              </a:rPr>
              <a:t>荷</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lnSpc>
                <a:spcPct val="100000"/>
              </a:lnSpc>
              <a:spcBef>
                <a:spcPts val="1215"/>
              </a:spcBef>
              <a:tabLst>
                <a:tab pos="241300" algn="l"/>
              </a:tabLst>
            </a:pPr>
            <a:r>
              <a:rPr lang="en-US" dirty="0">
                <a:solidFill>
                  <a:srgbClr val="585858"/>
                </a:solidFill>
                <a:latin typeface="Arial" panose="020B0604020202020204" pitchFamily="34" charset="0"/>
                <a:cs typeface="Arial" panose="020B0604020202020204" pitchFamily="34" charset="0"/>
              </a:rPr>
              <a:t>Pump casing: The pump casing, pump cover, and sealing gland form the pump body, which withstands the entire pressure and the thermal load generated by the temperature of the conveyed medium.</a:t>
            </a:r>
            <a:endParaRPr sz="1800" dirty="0">
              <a:latin typeface="Arial" panose="020B0604020202020204" pitchFamily="34" charset="0"/>
              <a:cs typeface="Arial" panose="020B0604020202020204" pitchFamily="34" charset="0"/>
            </a:endParaRPr>
          </a:p>
          <a:p>
            <a:pPr marL="241300" indent="-228600">
              <a:lnSpc>
                <a:spcPct val="100000"/>
              </a:lnSpc>
              <a:spcBef>
                <a:spcPts val="1210"/>
              </a:spcBef>
              <a:buFont typeface="Arial"/>
              <a:buChar char="●"/>
              <a:tabLst>
                <a:tab pos="241300" algn="l"/>
              </a:tabLst>
            </a:pPr>
            <a:r>
              <a:rPr sz="1800" spc="155" dirty="0">
                <a:solidFill>
                  <a:srgbClr val="585858"/>
                </a:solidFill>
                <a:latin typeface="微软雅黑"/>
                <a:cs typeface="微软雅黑"/>
              </a:rPr>
              <a:t>转子部件</a:t>
            </a:r>
            <a:r>
              <a:rPr sz="1800" dirty="0">
                <a:solidFill>
                  <a:srgbClr val="585858"/>
                </a:solidFill>
                <a:latin typeface="Arial"/>
                <a:cs typeface="Arial"/>
              </a:rPr>
              <a:t>:</a:t>
            </a:r>
            <a:r>
              <a:rPr sz="1800" spc="-345" dirty="0">
                <a:solidFill>
                  <a:srgbClr val="585858"/>
                </a:solidFill>
                <a:latin typeface="Arial"/>
                <a:cs typeface="Arial"/>
              </a:rPr>
              <a:t> </a:t>
            </a:r>
            <a:r>
              <a:rPr sz="1800" spc="150" dirty="0" err="1">
                <a:solidFill>
                  <a:srgbClr val="FF0000"/>
                </a:solidFill>
                <a:latin typeface="微软雅黑"/>
                <a:cs typeface="微软雅黑"/>
              </a:rPr>
              <a:t>轴</a:t>
            </a:r>
            <a:r>
              <a:rPr sz="1800" spc="140" dirty="0" err="1">
                <a:solidFill>
                  <a:srgbClr val="FF0000"/>
                </a:solidFill>
                <a:latin typeface="微软雅黑"/>
                <a:cs typeface="微软雅黑"/>
              </a:rPr>
              <a:t>、</a:t>
            </a:r>
            <a:r>
              <a:rPr sz="1800" spc="150" dirty="0" err="1">
                <a:solidFill>
                  <a:srgbClr val="FF0000"/>
                </a:solidFill>
                <a:latin typeface="微软雅黑"/>
                <a:cs typeface="微软雅黑"/>
              </a:rPr>
              <a:t>叶</a:t>
            </a:r>
            <a:r>
              <a:rPr sz="1800" spc="140" dirty="0" err="1">
                <a:solidFill>
                  <a:srgbClr val="FF0000"/>
                </a:solidFill>
                <a:latin typeface="微软雅黑"/>
                <a:cs typeface="微软雅黑"/>
              </a:rPr>
              <a:t>轮</a:t>
            </a:r>
            <a:r>
              <a:rPr sz="1800" spc="150" dirty="0" err="1">
                <a:solidFill>
                  <a:srgbClr val="FF0000"/>
                </a:solidFill>
                <a:latin typeface="微软雅黑"/>
                <a:cs typeface="微软雅黑"/>
              </a:rPr>
              <a:t>、</a:t>
            </a:r>
            <a:r>
              <a:rPr sz="1800" spc="140" dirty="0" err="1">
                <a:solidFill>
                  <a:srgbClr val="FF0000"/>
                </a:solidFill>
                <a:latin typeface="微软雅黑"/>
                <a:cs typeface="微软雅黑"/>
              </a:rPr>
              <a:t>轴</a:t>
            </a:r>
            <a:r>
              <a:rPr sz="1800" spc="165" dirty="0" err="1">
                <a:solidFill>
                  <a:srgbClr val="FF0000"/>
                </a:solidFill>
                <a:latin typeface="微软雅黑"/>
                <a:cs typeface="微软雅黑"/>
              </a:rPr>
              <a:t>套</a:t>
            </a:r>
            <a:r>
              <a:rPr sz="1800" spc="140" dirty="0" err="1">
                <a:solidFill>
                  <a:srgbClr val="585858"/>
                </a:solidFill>
                <a:latin typeface="微软雅黑"/>
                <a:cs typeface="微软雅黑"/>
              </a:rPr>
              <a:t>等</a:t>
            </a:r>
            <a:r>
              <a:rPr sz="1800" spc="150" dirty="0" err="1">
                <a:solidFill>
                  <a:srgbClr val="585858"/>
                </a:solidFill>
                <a:latin typeface="微软雅黑"/>
                <a:cs typeface="微软雅黑"/>
              </a:rPr>
              <a:t>组</a:t>
            </a:r>
            <a:r>
              <a:rPr sz="1800" spc="140" dirty="0" err="1">
                <a:solidFill>
                  <a:srgbClr val="585858"/>
                </a:solidFill>
                <a:latin typeface="微软雅黑"/>
                <a:cs typeface="微软雅黑"/>
              </a:rPr>
              <a:t>成</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lnSpc>
                <a:spcPct val="100000"/>
              </a:lnSpc>
              <a:spcBef>
                <a:spcPts val="1210"/>
              </a:spcBef>
              <a:tabLst>
                <a:tab pos="241300" algn="l"/>
              </a:tabLst>
            </a:pPr>
            <a:r>
              <a:rPr lang="en-US" dirty="0">
                <a:solidFill>
                  <a:srgbClr val="585858"/>
                </a:solidFill>
                <a:latin typeface="Arial" panose="020B0604020202020204" pitchFamily="34" charset="0"/>
                <a:cs typeface="Arial" panose="020B0604020202020204" pitchFamily="34" charset="0"/>
              </a:rPr>
              <a:t>Rotor components: Composed of the shaft, impeller, shaft sleeve, and others.</a:t>
            </a:r>
            <a:endParaRPr sz="1800" dirty="0">
              <a:latin typeface="Arial" panose="020B0604020202020204" pitchFamily="34" charset="0"/>
              <a:cs typeface="Arial" panose="020B0604020202020204" pitchFamily="34" charset="0"/>
            </a:endParaRPr>
          </a:p>
          <a:p>
            <a:pPr marL="241300" indent="-228600">
              <a:lnSpc>
                <a:spcPct val="100000"/>
              </a:lnSpc>
              <a:spcBef>
                <a:spcPts val="1225"/>
              </a:spcBef>
              <a:buFont typeface="Arial"/>
              <a:buChar char="●"/>
              <a:tabLst>
                <a:tab pos="241300" algn="l"/>
              </a:tabLst>
            </a:pPr>
            <a:r>
              <a:rPr sz="1800" spc="155" dirty="0">
                <a:solidFill>
                  <a:srgbClr val="585858"/>
                </a:solidFill>
                <a:latin typeface="微软雅黑"/>
                <a:cs typeface="微软雅黑"/>
              </a:rPr>
              <a:t>轴承部件</a:t>
            </a:r>
            <a:r>
              <a:rPr sz="1800" dirty="0">
                <a:solidFill>
                  <a:srgbClr val="585858"/>
                </a:solidFill>
                <a:latin typeface="Arial"/>
                <a:cs typeface="Arial"/>
              </a:rPr>
              <a:t>:</a:t>
            </a:r>
            <a:r>
              <a:rPr sz="1800" spc="-345" dirty="0">
                <a:solidFill>
                  <a:srgbClr val="585858"/>
                </a:solidFill>
                <a:latin typeface="Arial"/>
                <a:cs typeface="Arial"/>
              </a:rPr>
              <a:t> </a:t>
            </a:r>
            <a:r>
              <a:rPr sz="1800" spc="150" dirty="0">
                <a:solidFill>
                  <a:srgbClr val="585858"/>
                </a:solidFill>
                <a:latin typeface="微软雅黑"/>
                <a:cs typeface="微软雅黑"/>
              </a:rPr>
              <a:t>安</a:t>
            </a:r>
            <a:r>
              <a:rPr sz="1800" spc="140" dirty="0">
                <a:solidFill>
                  <a:srgbClr val="585858"/>
                </a:solidFill>
                <a:latin typeface="微软雅黑"/>
                <a:cs typeface="微软雅黑"/>
              </a:rPr>
              <a:t>装</a:t>
            </a:r>
            <a:r>
              <a:rPr sz="1800" spc="150" dirty="0">
                <a:solidFill>
                  <a:srgbClr val="585858"/>
                </a:solidFill>
                <a:latin typeface="微软雅黑"/>
                <a:cs typeface="微软雅黑"/>
              </a:rPr>
              <a:t>在</a:t>
            </a:r>
            <a:r>
              <a:rPr sz="1800" spc="140" dirty="0">
                <a:solidFill>
                  <a:srgbClr val="585858"/>
                </a:solidFill>
                <a:latin typeface="微软雅黑"/>
                <a:cs typeface="微软雅黑"/>
              </a:rPr>
              <a:t>轴</a:t>
            </a:r>
            <a:r>
              <a:rPr sz="1800" spc="150" dirty="0">
                <a:solidFill>
                  <a:srgbClr val="585858"/>
                </a:solidFill>
                <a:latin typeface="微软雅黑"/>
                <a:cs typeface="微软雅黑"/>
              </a:rPr>
              <a:t>承</a:t>
            </a:r>
            <a:r>
              <a:rPr sz="1800" spc="140" dirty="0">
                <a:solidFill>
                  <a:srgbClr val="585858"/>
                </a:solidFill>
                <a:latin typeface="微软雅黑"/>
                <a:cs typeface="微软雅黑"/>
              </a:rPr>
              <a:t>座</a:t>
            </a:r>
            <a:r>
              <a:rPr sz="1800" spc="150" dirty="0">
                <a:solidFill>
                  <a:srgbClr val="585858"/>
                </a:solidFill>
                <a:latin typeface="微软雅黑"/>
                <a:cs typeface="微软雅黑"/>
              </a:rPr>
              <a:t>内</a:t>
            </a:r>
            <a:r>
              <a:rPr sz="1800" spc="140" dirty="0">
                <a:solidFill>
                  <a:srgbClr val="585858"/>
                </a:solidFill>
                <a:latin typeface="微软雅黑"/>
                <a:cs typeface="微软雅黑"/>
              </a:rPr>
              <a:t>，</a:t>
            </a:r>
            <a:r>
              <a:rPr sz="1800" spc="150" dirty="0">
                <a:solidFill>
                  <a:srgbClr val="585858"/>
                </a:solidFill>
                <a:latin typeface="微软雅黑"/>
                <a:cs typeface="微软雅黑"/>
              </a:rPr>
              <a:t>对</a:t>
            </a:r>
            <a:r>
              <a:rPr sz="1800" spc="140" dirty="0">
                <a:solidFill>
                  <a:srgbClr val="585858"/>
                </a:solidFill>
                <a:latin typeface="微软雅黑"/>
                <a:cs typeface="微软雅黑"/>
              </a:rPr>
              <a:t>转</a:t>
            </a:r>
            <a:r>
              <a:rPr sz="1800" spc="150" dirty="0">
                <a:solidFill>
                  <a:srgbClr val="585858"/>
                </a:solidFill>
                <a:latin typeface="微软雅黑"/>
                <a:cs typeface="微软雅黑"/>
              </a:rPr>
              <a:t>子</a:t>
            </a:r>
            <a:r>
              <a:rPr sz="1800" spc="140" dirty="0">
                <a:solidFill>
                  <a:srgbClr val="585858"/>
                </a:solidFill>
                <a:latin typeface="微软雅黑"/>
                <a:cs typeface="微软雅黑"/>
              </a:rPr>
              <a:t>起</a:t>
            </a:r>
            <a:r>
              <a:rPr sz="1800" spc="150" dirty="0">
                <a:solidFill>
                  <a:srgbClr val="585858"/>
                </a:solidFill>
                <a:latin typeface="微软雅黑"/>
                <a:cs typeface="微软雅黑"/>
              </a:rPr>
              <a:t>支</a:t>
            </a:r>
            <a:r>
              <a:rPr sz="1800" spc="140" dirty="0">
                <a:solidFill>
                  <a:srgbClr val="585858"/>
                </a:solidFill>
                <a:latin typeface="微软雅黑"/>
                <a:cs typeface="微软雅黑"/>
              </a:rPr>
              <a:t>撑</a:t>
            </a:r>
            <a:r>
              <a:rPr sz="1800" spc="150" dirty="0">
                <a:solidFill>
                  <a:srgbClr val="585858"/>
                </a:solidFill>
                <a:latin typeface="微软雅黑"/>
                <a:cs typeface="微软雅黑"/>
              </a:rPr>
              <a:t>作</a:t>
            </a:r>
            <a:r>
              <a:rPr sz="1800" spc="140" dirty="0">
                <a:solidFill>
                  <a:srgbClr val="585858"/>
                </a:solidFill>
                <a:latin typeface="微软雅黑"/>
                <a:cs typeface="微软雅黑"/>
              </a:rPr>
              <a:t>用</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40" dirty="0" err="1">
                <a:solidFill>
                  <a:srgbClr val="585858"/>
                </a:solidFill>
                <a:latin typeface="微软雅黑"/>
                <a:cs typeface="微软雅黑"/>
              </a:rPr>
              <a:t>并</a:t>
            </a:r>
            <a:r>
              <a:rPr sz="1800" spc="150" dirty="0" err="1">
                <a:solidFill>
                  <a:srgbClr val="585858"/>
                </a:solidFill>
                <a:latin typeface="微软雅黑"/>
                <a:cs typeface="微软雅黑"/>
              </a:rPr>
              <a:t>承</a:t>
            </a:r>
            <a:r>
              <a:rPr sz="1800" spc="175" dirty="0" err="1">
                <a:solidFill>
                  <a:srgbClr val="585858"/>
                </a:solidFill>
                <a:latin typeface="微软雅黑"/>
                <a:cs typeface="微软雅黑"/>
              </a:rPr>
              <a:t>受</a:t>
            </a:r>
            <a:r>
              <a:rPr sz="1800" spc="150" dirty="0" err="1">
                <a:solidFill>
                  <a:srgbClr val="FF0000"/>
                </a:solidFill>
                <a:latin typeface="微软雅黑"/>
                <a:cs typeface="微软雅黑"/>
              </a:rPr>
              <a:t>轴</a:t>
            </a:r>
            <a:r>
              <a:rPr sz="1800" spc="140" dirty="0" err="1">
                <a:solidFill>
                  <a:srgbClr val="FF0000"/>
                </a:solidFill>
                <a:latin typeface="微软雅黑"/>
                <a:cs typeface="微软雅黑"/>
              </a:rPr>
              <a:t>向</a:t>
            </a:r>
            <a:r>
              <a:rPr sz="1800" spc="150" dirty="0" err="1">
                <a:solidFill>
                  <a:srgbClr val="FF0000"/>
                </a:solidFill>
                <a:latin typeface="微软雅黑"/>
                <a:cs typeface="微软雅黑"/>
              </a:rPr>
              <a:t>力</a:t>
            </a:r>
            <a:r>
              <a:rPr sz="1800" spc="140" dirty="0" err="1">
                <a:solidFill>
                  <a:srgbClr val="FF0000"/>
                </a:solidFill>
                <a:latin typeface="微软雅黑"/>
                <a:cs typeface="微软雅黑"/>
              </a:rPr>
              <a:t>和</a:t>
            </a:r>
            <a:r>
              <a:rPr sz="1800" spc="150" dirty="0" err="1">
                <a:solidFill>
                  <a:srgbClr val="FF0000"/>
                </a:solidFill>
                <a:latin typeface="微软雅黑"/>
                <a:cs typeface="微软雅黑"/>
              </a:rPr>
              <a:t>径</a:t>
            </a:r>
            <a:r>
              <a:rPr sz="1800" spc="140" dirty="0" err="1">
                <a:solidFill>
                  <a:srgbClr val="FF0000"/>
                </a:solidFill>
                <a:latin typeface="微软雅黑"/>
                <a:cs typeface="微软雅黑"/>
              </a:rPr>
              <a:t>向</a:t>
            </a:r>
            <a:r>
              <a:rPr sz="1800" spc="165" dirty="0" err="1">
                <a:solidFill>
                  <a:srgbClr val="FF0000"/>
                </a:solidFill>
                <a:latin typeface="微软雅黑"/>
                <a:cs typeface="微软雅黑"/>
              </a:rPr>
              <a:t>力</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lnSpc>
                <a:spcPct val="100000"/>
              </a:lnSpc>
              <a:spcBef>
                <a:spcPts val="1225"/>
              </a:spcBef>
              <a:tabLst>
                <a:tab pos="241300" algn="l"/>
              </a:tabLst>
            </a:pPr>
            <a:r>
              <a:rPr lang="en-US" dirty="0">
                <a:solidFill>
                  <a:srgbClr val="585858"/>
                </a:solidFill>
                <a:latin typeface="Arial" panose="020B0604020202020204" pitchFamily="34" charset="0"/>
                <a:cs typeface="Arial" panose="020B0604020202020204" pitchFamily="34" charset="0"/>
              </a:rPr>
              <a:t>Bearing components: Installed within the bearing housing, they support the rotor and withstand both axial and radial forces.</a:t>
            </a:r>
            <a:endParaRPr sz="1800" dirty="0">
              <a:latin typeface="Arial" panose="020B0604020202020204" pitchFamily="34" charset="0"/>
              <a:cs typeface="Arial" panose="020B0604020202020204" pitchFamily="34" charset="0"/>
            </a:endParaRPr>
          </a:p>
          <a:p>
            <a:pPr marL="241300" indent="-228600">
              <a:lnSpc>
                <a:spcPct val="100000"/>
              </a:lnSpc>
              <a:spcBef>
                <a:spcPts val="1215"/>
              </a:spcBef>
              <a:buFont typeface="Arial"/>
              <a:buChar char="●"/>
              <a:tabLst>
                <a:tab pos="241300" algn="l"/>
              </a:tabLst>
            </a:pPr>
            <a:r>
              <a:rPr sz="1800" spc="155" dirty="0">
                <a:solidFill>
                  <a:srgbClr val="585858"/>
                </a:solidFill>
                <a:latin typeface="微软雅黑"/>
                <a:cs typeface="微软雅黑"/>
              </a:rPr>
              <a:t>注</a:t>
            </a:r>
            <a:r>
              <a:rPr sz="1800" dirty="0">
                <a:solidFill>
                  <a:srgbClr val="585858"/>
                </a:solidFill>
                <a:latin typeface="Arial"/>
                <a:cs typeface="Arial"/>
              </a:rPr>
              <a:t>: </a:t>
            </a:r>
            <a:r>
              <a:rPr sz="1800" spc="-204" dirty="0">
                <a:solidFill>
                  <a:srgbClr val="585858"/>
                </a:solidFill>
                <a:latin typeface="Arial"/>
                <a:cs typeface="Arial"/>
              </a:rPr>
              <a:t> </a:t>
            </a:r>
            <a:r>
              <a:rPr sz="1800" spc="155" dirty="0">
                <a:solidFill>
                  <a:srgbClr val="585858"/>
                </a:solidFill>
                <a:latin typeface="微软雅黑"/>
                <a:cs typeface="微软雅黑"/>
              </a:rPr>
              <a:t>耐磨离心泵</a:t>
            </a:r>
            <a:r>
              <a:rPr sz="1800" dirty="0">
                <a:solidFill>
                  <a:srgbClr val="585858"/>
                </a:solidFill>
                <a:latin typeface="Arial"/>
                <a:cs typeface="Arial"/>
              </a:rPr>
              <a:t>:</a:t>
            </a:r>
            <a:r>
              <a:rPr sz="1800" spc="-345" dirty="0">
                <a:solidFill>
                  <a:srgbClr val="585858"/>
                </a:solidFill>
                <a:latin typeface="Arial"/>
                <a:cs typeface="Arial"/>
              </a:rPr>
              <a:t> </a:t>
            </a:r>
            <a:r>
              <a:rPr sz="1800" spc="140" dirty="0" err="1">
                <a:solidFill>
                  <a:srgbClr val="585858"/>
                </a:solidFill>
                <a:latin typeface="微软雅黑"/>
                <a:cs typeface="微软雅黑"/>
              </a:rPr>
              <a:t>增</a:t>
            </a:r>
            <a:r>
              <a:rPr sz="1800" spc="155" dirty="0" err="1">
                <a:solidFill>
                  <a:srgbClr val="585858"/>
                </a:solidFill>
                <a:latin typeface="微软雅黑"/>
                <a:cs typeface="微软雅黑"/>
              </a:rPr>
              <a:t>加</a:t>
            </a:r>
            <a:r>
              <a:rPr sz="1800" spc="140" dirty="0" err="1">
                <a:solidFill>
                  <a:srgbClr val="585858"/>
                </a:solidFill>
                <a:latin typeface="微软雅黑"/>
                <a:cs typeface="微软雅黑"/>
              </a:rPr>
              <a:t>耐</a:t>
            </a:r>
            <a:r>
              <a:rPr sz="1800" spc="155" dirty="0" err="1">
                <a:solidFill>
                  <a:srgbClr val="585858"/>
                </a:solidFill>
                <a:latin typeface="微软雅黑"/>
                <a:cs typeface="微软雅黑"/>
              </a:rPr>
              <a:t>磨</a:t>
            </a:r>
            <a:r>
              <a:rPr sz="1800" spc="140" dirty="0" err="1">
                <a:solidFill>
                  <a:srgbClr val="585858"/>
                </a:solidFill>
                <a:latin typeface="微软雅黑"/>
                <a:cs typeface="微软雅黑"/>
              </a:rPr>
              <a:t>衬</a:t>
            </a:r>
            <a:r>
              <a:rPr sz="1800" spc="155" dirty="0" err="1">
                <a:solidFill>
                  <a:srgbClr val="585858"/>
                </a:solidFill>
                <a:latin typeface="微软雅黑"/>
                <a:cs typeface="微软雅黑"/>
              </a:rPr>
              <a:t>板</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lnSpc>
                <a:spcPct val="100000"/>
              </a:lnSpc>
              <a:spcBef>
                <a:spcPts val="1215"/>
              </a:spcBef>
              <a:tabLst>
                <a:tab pos="241300" algn="l"/>
              </a:tabLst>
            </a:pPr>
            <a:r>
              <a:rPr lang="en-US" dirty="0">
                <a:solidFill>
                  <a:srgbClr val="585858"/>
                </a:solidFill>
                <a:latin typeface="Arial" panose="020B0604020202020204" pitchFamily="34" charset="0"/>
                <a:cs typeface="Arial" panose="020B0604020202020204" pitchFamily="34" charset="0"/>
              </a:rPr>
              <a:t>Note: Abrasive-resistant centrifugal pump: Equipped with wear-resistant liners.</a:t>
            </a:r>
            <a:endParaRP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02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735A2-9E1E-3A07-61C9-CDE9A1EA08B9}"/>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6473CA44-D947-FF3D-8F1D-572EDC3F56A9}"/>
              </a:ext>
            </a:extLst>
          </p:cNvPr>
          <p:cNvSpPr txBox="1">
            <a:spLocks noGrp="1"/>
          </p:cNvSpPr>
          <p:nvPr>
            <p:ph type="title"/>
          </p:nvPr>
        </p:nvSpPr>
        <p:spPr>
          <a:xfrm>
            <a:off x="685900" y="657301"/>
            <a:ext cx="11048899" cy="566822"/>
          </a:xfrm>
          <a:prstGeom prst="rect">
            <a:avLst/>
          </a:prstGeom>
        </p:spPr>
        <p:txBody>
          <a:bodyPr vert="horz" wrap="square" lIns="0" tIns="12700" rIns="0" bIns="0" rtlCol="0">
            <a:spAutoFit/>
          </a:bodyPr>
          <a:lstStyle/>
          <a:p>
            <a:pPr marL="12700">
              <a:lnSpc>
                <a:spcPct val="100000"/>
              </a:lnSpc>
              <a:spcBef>
                <a:spcPts val="100"/>
              </a:spcBef>
            </a:pPr>
            <a:r>
              <a:rPr spc="295" dirty="0">
                <a:latin typeface="Arial"/>
                <a:cs typeface="Arial"/>
              </a:rPr>
              <a:t>OH2</a:t>
            </a:r>
            <a:r>
              <a:rPr spc="295" dirty="0"/>
              <a:t>型泵主要结构</a:t>
            </a:r>
            <a:r>
              <a:rPr lang="en-US" spc="295" dirty="0"/>
              <a:t> </a:t>
            </a:r>
            <a:r>
              <a:rPr lang="en-US" dirty="0">
                <a:latin typeface="Arial" panose="020B0604020202020204" pitchFamily="34" charset="0"/>
                <a:cs typeface="Arial" panose="020B0604020202020204" pitchFamily="34" charset="0"/>
              </a:rPr>
              <a:t>OH2 type pump main structure</a:t>
            </a:r>
            <a:endParaRPr dirty="0">
              <a:latin typeface="Arial" panose="020B0604020202020204" pitchFamily="34" charset="0"/>
              <a:cs typeface="Arial" panose="020B0604020202020204" pitchFamily="34" charset="0"/>
            </a:endParaRPr>
          </a:p>
        </p:txBody>
      </p:sp>
      <p:sp>
        <p:nvSpPr>
          <p:cNvPr id="5" name="object 6">
            <a:extLst>
              <a:ext uri="{FF2B5EF4-FFF2-40B4-BE49-F238E27FC236}">
                <a16:creationId xmlns:a16="http://schemas.microsoft.com/office/drawing/2014/main" id="{7DD159A4-21C4-1131-3C85-F8A4D088258B}"/>
              </a:ext>
            </a:extLst>
          </p:cNvPr>
          <p:cNvSpPr txBox="1"/>
          <p:nvPr/>
        </p:nvSpPr>
        <p:spPr>
          <a:xfrm>
            <a:off x="685901" y="1524000"/>
            <a:ext cx="11048898" cy="3307316"/>
          </a:xfrm>
          <a:prstGeom prst="rect">
            <a:avLst/>
          </a:prstGeom>
        </p:spPr>
        <p:txBody>
          <a:bodyPr vert="horz" wrap="square" lIns="0" tIns="166370" rIns="0" bIns="0" rtlCol="0">
            <a:spAutoFit/>
          </a:bodyPr>
          <a:lstStyle/>
          <a:p>
            <a:pPr marL="12700">
              <a:lnSpc>
                <a:spcPct val="100000"/>
              </a:lnSpc>
              <a:spcBef>
                <a:spcPts val="1210"/>
              </a:spcBef>
              <a:tabLst>
                <a:tab pos="241300" algn="l"/>
              </a:tabLst>
            </a:pPr>
            <a:r>
              <a:rPr sz="1800" spc="155" dirty="0" err="1">
                <a:solidFill>
                  <a:srgbClr val="585858"/>
                </a:solidFill>
                <a:latin typeface="微软雅黑"/>
                <a:cs typeface="微软雅黑"/>
              </a:rPr>
              <a:t>二、结构特点</a:t>
            </a:r>
            <a:r>
              <a:rPr lang="en-US" sz="1800" spc="155" dirty="0">
                <a:solidFill>
                  <a:srgbClr val="585858"/>
                </a:solidFill>
                <a:latin typeface="微软雅黑"/>
                <a:cs typeface="微软雅黑"/>
              </a:rPr>
              <a:t> </a:t>
            </a:r>
            <a:r>
              <a:rPr lang="en-US" sz="1800" spc="155" dirty="0">
                <a:solidFill>
                  <a:srgbClr val="585858"/>
                </a:solidFill>
                <a:latin typeface="Arial" panose="020B0604020202020204" pitchFamily="34" charset="0"/>
                <a:cs typeface="Arial" panose="020B0604020202020204" pitchFamily="34" charset="0"/>
              </a:rPr>
              <a:t>Structural Features</a:t>
            </a:r>
            <a:r>
              <a:rPr sz="1800" dirty="0">
                <a:solidFill>
                  <a:srgbClr val="585858"/>
                </a:solidFill>
                <a:latin typeface="Arial"/>
                <a:cs typeface="Arial"/>
              </a:rPr>
              <a:t>:</a:t>
            </a:r>
            <a:endParaRPr lang="en-US" sz="1800" dirty="0">
              <a:solidFill>
                <a:srgbClr val="585858"/>
              </a:solidFill>
              <a:latin typeface="Arial"/>
              <a:cs typeface="Arial"/>
            </a:endParaRPr>
          </a:p>
          <a:p>
            <a:pPr marL="12700">
              <a:lnSpc>
                <a:spcPct val="100000"/>
              </a:lnSpc>
              <a:spcBef>
                <a:spcPts val="1210"/>
              </a:spcBef>
              <a:tabLst>
                <a:tab pos="241300" algn="l"/>
              </a:tabLst>
            </a:pPr>
            <a:endParaRPr sz="1800" dirty="0">
              <a:latin typeface="Arial"/>
              <a:cs typeface="Arial"/>
            </a:endParaRPr>
          </a:p>
          <a:p>
            <a:pPr marL="241300" indent="-228600">
              <a:lnSpc>
                <a:spcPct val="100000"/>
              </a:lnSpc>
              <a:spcBef>
                <a:spcPts val="1225"/>
              </a:spcBef>
              <a:buChar char="●"/>
              <a:tabLst>
                <a:tab pos="241300" algn="l"/>
              </a:tabLst>
            </a:pPr>
            <a:r>
              <a:rPr sz="1800" spc="145" dirty="0">
                <a:solidFill>
                  <a:srgbClr val="585858"/>
                </a:solidFill>
                <a:latin typeface="Arial"/>
                <a:cs typeface="Arial"/>
              </a:rPr>
              <a:t>1</a:t>
            </a:r>
            <a:r>
              <a:rPr sz="1800" spc="155" dirty="0">
                <a:solidFill>
                  <a:srgbClr val="585858"/>
                </a:solidFill>
                <a:latin typeface="微软雅黑"/>
                <a:cs typeface="微软雅黑"/>
              </a:rPr>
              <a:t>、壳体近</a:t>
            </a:r>
            <a:r>
              <a:rPr sz="1800" spc="150" dirty="0">
                <a:solidFill>
                  <a:srgbClr val="FF0000"/>
                </a:solidFill>
                <a:latin typeface="微软雅黑"/>
                <a:cs typeface="微软雅黑"/>
              </a:rPr>
              <a:t>中心</a:t>
            </a:r>
            <a:r>
              <a:rPr sz="1800" spc="140" dirty="0">
                <a:solidFill>
                  <a:srgbClr val="FF0000"/>
                </a:solidFill>
                <a:latin typeface="微软雅黑"/>
                <a:cs typeface="微软雅黑"/>
              </a:rPr>
              <a:t>线</a:t>
            </a:r>
            <a:r>
              <a:rPr sz="1800" spc="150" dirty="0">
                <a:solidFill>
                  <a:srgbClr val="FF0000"/>
                </a:solidFill>
                <a:latin typeface="微软雅黑"/>
                <a:cs typeface="微软雅黑"/>
              </a:rPr>
              <a:t>支承</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40" dirty="0">
                <a:solidFill>
                  <a:srgbClr val="585858"/>
                </a:solidFill>
                <a:latin typeface="微软雅黑"/>
                <a:cs typeface="微软雅黑"/>
              </a:rPr>
              <a:t>径</a:t>
            </a:r>
            <a:r>
              <a:rPr sz="1800" spc="150" dirty="0">
                <a:solidFill>
                  <a:srgbClr val="585858"/>
                </a:solidFill>
                <a:latin typeface="微软雅黑"/>
                <a:cs typeface="微软雅黑"/>
              </a:rPr>
              <a:t>向</a:t>
            </a:r>
            <a:r>
              <a:rPr sz="1800" spc="140" dirty="0">
                <a:solidFill>
                  <a:srgbClr val="585858"/>
                </a:solidFill>
                <a:latin typeface="微软雅黑"/>
                <a:cs typeface="微软雅黑"/>
              </a:rPr>
              <a:t>剖</a:t>
            </a:r>
            <a:r>
              <a:rPr sz="1800" spc="150" dirty="0">
                <a:solidFill>
                  <a:srgbClr val="585858"/>
                </a:solidFill>
                <a:latin typeface="微软雅黑"/>
                <a:cs typeface="微软雅黑"/>
              </a:rPr>
              <a:t>分，</a:t>
            </a:r>
            <a:r>
              <a:rPr sz="1800" spc="150" dirty="0">
                <a:solidFill>
                  <a:srgbClr val="FF0000"/>
                </a:solidFill>
                <a:latin typeface="微软雅黑"/>
                <a:cs typeface="微软雅黑"/>
              </a:rPr>
              <a:t>单</a:t>
            </a:r>
            <a:r>
              <a:rPr sz="1800" spc="140" dirty="0">
                <a:solidFill>
                  <a:srgbClr val="FF0000"/>
                </a:solidFill>
                <a:latin typeface="微软雅黑"/>
                <a:cs typeface="微软雅黑"/>
              </a:rPr>
              <a:t>级</a:t>
            </a:r>
            <a:r>
              <a:rPr sz="1800" spc="150" dirty="0">
                <a:solidFill>
                  <a:srgbClr val="FF0000"/>
                </a:solidFill>
                <a:latin typeface="微软雅黑"/>
                <a:cs typeface="微软雅黑"/>
              </a:rPr>
              <a:t>单吸</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40" dirty="0" err="1">
                <a:solidFill>
                  <a:srgbClr val="585858"/>
                </a:solidFill>
                <a:latin typeface="微软雅黑"/>
                <a:cs typeface="微软雅黑"/>
              </a:rPr>
              <a:t>重</a:t>
            </a:r>
            <a:r>
              <a:rPr sz="1800" spc="150" dirty="0" err="1">
                <a:solidFill>
                  <a:srgbClr val="585858"/>
                </a:solidFill>
                <a:latin typeface="微软雅黑"/>
                <a:cs typeface="微软雅黑"/>
              </a:rPr>
              <a:t>载</a:t>
            </a:r>
            <a:r>
              <a:rPr sz="1800" spc="140" dirty="0" err="1">
                <a:solidFill>
                  <a:srgbClr val="585858"/>
                </a:solidFill>
                <a:latin typeface="微软雅黑"/>
                <a:cs typeface="微软雅黑"/>
              </a:rPr>
              <a:t>设</a:t>
            </a:r>
            <a:r>
              <a:rPr sz="1800" spc="150" dirty="0" err="1">
                <a:solidFill>
                  <a:srgbClr val="585858"/>
                </a:solidFill>
                <a:latin typeface="微软雅黑"/>
                <a:cs typeface="微软雅黑"/>
              </a:rPr>
              <a:t>计</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应</a:t>
            </a:r>
            <a:r>
              <a:rPr sz="1800" spc="140" dirty="0" err="1">
                <a:solidFill>
                  <a:srgbClr val="585858"/>
                </a:solidFill>
                <a:latin typeface="微软雅黑"/>
                <a:cs typeface="微软雅黑"/>
              </a:rPr>
              <a:t>用</a:t>
            </a:r>
            <a:r>
              <a:rPr sz="1800" spc="170" dirty="0" err="1">
                <a:solidFill>
                  <a:srgbClr val="585858"/>
                </a:solidFill>
                <a:latin typeface="微软雅黑"/>
                <a:cs typeface="微软雅黑"/>
              </a:rPr>
              <a:t>于</a:t>
            </a:r>
            <a:r>
              <a:rPr sz="1800" spc="140" dirty="0" err="1">
                <a:solidFill>
                  <a:srgbClr val="FF0000"/>
                </a:solidFill>
                <a:latin typeface="微软雅黑"/>
                <a:cs typeface="微软雅黑"/>
              </a:rPr>
              <a:t>高</a:t>
            </a:r>
            <a:r>
              <a:rPr sz="1800" spc="150" dirty="0" err="1">
                <a:solidFill>
                  <a:srgbClr val="FF0000"/>
                </a:solidFill>
                <a:latin typeface="微软雅黑"/>
                <a:cs typeface="微软雅黑"/>
              </a:rPr>
              <a:t>温</a:t>
            </a:r>
            <a:r>
              <a:rPr sz="1800" spc="140" dirty="0" err="1">
                <a:solidFill>
                  <a:srgbClr val="FF0000"/>
                </a:solidFill>
                <a:latin typeface="微软雅黑"/>
                <a:cs typeface="微软雅黑"/>
              </a:rPr>
              <a:t>、</a:t>
            </a:r>
            <a:r>
              <a:rPr sz="1800" spc="150" dirty="0" err="1">
                <a:solidFill>
                  <a:srgbClr val="FF0000"/>
                </a:solidFill>
                <a:latin typeface="微软雅黑"/>
                <a:cs typeface="微软雅黑"/>
              </a:rPr>
              <a:t>高压</a:t>
            </a:r>
            <a:r>
              <a:rPr sz="1800" spc="150" dirty="0" err="1">
                <a:solidFill>
                  <a:srgbClr val="585858"/>
                </a:solidFill>
                <a:latin typeface="微软雅黑"/>
                <a:cs typeface="微软雅黑"/>
              </a:rPr>
              <a:t>场</a:t>
            </a:r>
            <a:r>
              <a:rPr sz="1800" spc="140" dirty="0" err="1">
                <a:solidFill>
                  <a:srgbClr val="585858"/>
                </a:solidFill>
                <a:latin typeface="微软雅黑"/>
                <a:cs typeface="微软雅黑"/>
              </a:rPr>
              <a:t>合</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lnSpc>
                <a:spcPct val="100000"/>
              </a:lnSpc>
              <a:spcBef>
                <a:spcPts val="1225"/>
              </a:spcBef>
              <a:tabLst>
                <a:tab pos="241300" algn="l"/>
              </a:tabLst>
            </a:pPr>
            <a:r>
              <a:rPr lang="en-US" dirty="0">
                <a:solidFill>
                  <a:srgbClr val="585858"/>
                </a:solidFill>
                <a:latin typeface="Arial" panose="020B0604020202020204" pitchFamily="34" charset="0"/>
                <a:cs typeface="Arial" panose="020B0604020202020204" pitchFamily="34" charset="0"/>
              </a:rPr>
              <a:t>The casing is supported near the centerline, with a radial split, single-stage single-suction design, and heavy-duty construction, suitable for high-temperature and high-pressure applications.</a:t>
            </a:r>
          </a:p>
          <a:p>
            <a:pPr marL="12700" algn="just">
              <a:lnSpc>
                <a:spcPct val="100000"/>
              </a:lnSpc>
              <a:spcBef>
                <a:spcPts val="1225"/>
              </a:spcBef>
              <a:tabLst>
                <a:tab pos="241300" algn="l"/>
              </a:tabLst>
            </a:pPr>
            <a:endParaRPr sz="1800" dirty="0">
              <a:latin typeface="Arial" panose="020B0604020202020204" pitchFamily="34" charset="0"/>
              <a:cs typeface="Arial" panose="020B0604020202020204" pitchFamily="34" charset="0"/>
            </a:endParaRPr>
          </a:p>
          <a:p>
            <a:pPr marL="241300" indent="-228600">
              <a:lnSpc>
                <a:spcPct val="100000"/>
              </a:lnSpc>
              <a:spcBef>
                <a:spcPts val="1215"/>
              </a:spcBef>
              <a:buChar char="●"/>
              <a:tabLst>
                <a:tab pos="241300" algn="l"/>
              </a:tabLst>
            </a:pPr>
            <a:r>
              <a:rPr sz="1800" spc="145" dirty="0">
                <a:solidFill>
                  <a:srgbClr val="585858"/>
                </a:solidFill>
                <a:latin typeface="Arial"/>
                <a:cs typeface="Arial"/>
              </a:rPr>
              <a:t>2</a:t>
            </a:r>
            <a:r>
              <a:rPr sz="1800" spc="155" dirty="0">
                <a:solidFill>
                  <a:srgbClr val="585858"/>
                </a:solidFill>
                <a:latin typeface="微软雅黑"/>
                <a:cs typeface="微软雅黑"/>
              </a:rPr>
              <a:t>、完全符合</a:t>
            </a:r>
            <a:r>
              <a:rPr sz="1800" spc="150" dirty="0">
                <a:solidFill>
                  <a:srgbClr val="585858"/>
                </a:solidFill>
                <a:latin typeface="Arial"/>
                <a:cs typeface="Arial"/>
              </a:rPr>
              <a:t>A</a:t>
            </a:r>
            <a:r>
              <a:rPr sz="1800" spc="140" dirty="0">
                <a:solidFill>
                  <a:srgbClr val="585858"/>
                </a:solidFill>
                <a:latin typeface="Arial"/>
                <a:cs typeface="Arial"/>
              </a:rPr>
              <a:t>P</a:t>
            </a:r>
            <a:r>
              <a:rPr sz="1800" spc="155" dirty="0">
                <a:solidFill>
                  <a:srgbClr val="585858"/>
                </a:solidFill>
                <a:latin typeface="Arial"/>
                <a:cs typeface="Arial"/>
              </a:rPr>
              <a:t>I</a:t>
            </a:r>
            <a:r>
              <a:rPr sz="1800" spc="130" dirty="0">
                <a:solidFill>
                  <a:srgbClr val="585858"/>
                </a:solidFill>
                <a:latin typeface="Arial"/>
                <a:cs typeface="Arial"/>
              </a:rPr>
              <a:t>6</a:t>
            </a:r>
            <a:r>
              <a:rPr sz="1800" spc="140" dirty="0">
                <a:solidFill>
                  <a:srgbClr val="585858"/>
                </a:solidFill>
                <a:latin typeface="Arial"/>
                <a:cs typeface="Arial"/>
              </a:rPr>
              <a:t>1</a:t>
            </a:r>
            <a:r>
              <a:rPr sz="1800" spc="-5" dirty="0">
                <a:solidFill>
                  <a:srgbClr val="585858"/>
                </a:solidFill>
                <a:latin typeface="Arial"/>
                <a:cs typeface="Arial"/>
              </a:rPr>
              <a:t>0</a:t>
            </a:r>
            <a:r>
              <a:rPr sz="1800" spc="-340" dirty="0">
                <a:solidFill>
                  <a:srgbClr val="585858"/>
                </a:solidFill>
                <a:latin typeface="Arial"/>
                <a:cs typeface="Arial"/>
              </a:rPr>
              <a:t> </a:t>
            </a:r>
            <a:r>
              <a:rPr sz="1800" spc="155" dirty="0">
                <a:solidFill>
                  <a:srgbClr val="585858"/>
                </a:solidFill>
                <a:latin typeface="微软雅黑"/>
                <a:cs typeface="微软雅黑"/>
              </a:rPr>
              <a:t>、</a:t>
            </a:r>
            <a:r>
              <a:rPr sz="1800" spc="140" dirty="0">
                <a:solidFill>
                  <a:srgbClr val="585858"/>
                </a:solidFill>
                <a:latin typeface="Arial"/>
                <a:cs typeface="Arial"/>
              </a:rPr>
              <a:t>A</a:t>
            </a:r>
            <a:r>
              <a:rPr sz="1800" spc="150" dirty="0">
                <a:solidFill>
                  <a:srgbClr val="585858"/>
                </a:solidFill>
                <a:latin typeface="Arial"/>
                <a:cs typeface="Arial"/>
              </a:rPr>
              <a:t>P</a:t>
            </a:r>
            <a:r>
              <a:rPr sz="1800" spc="145" dirty="0">
                <a:solidFill>
                  <a:srgbClr val="585858"/>
                </a:solidFill>
                <a:latin typeface="Arial"/>
                <a:cs typeface="Arial"/>
              </a:rPr>
              <a:t>I</a:t>
            </a:r>
            <a:r>
              <a:rPr sz="1800" spc="140" dirty="0">
                <a:solidFill>
                  <a:srgbClr val="585858"/>
                </a:solidFill>
                <a:latin typeface="Arial"/>
                <a:cs typeface="Arial"/>
              </a:rPr>
              <a:t>6</a:t>
            </a:r>
            <a:r>
              <a:rPr sz="1800" spc="130" dirty="0">
                <a:solidFill>
                  <a:srgbClr val="585858"/>
                </a:solidFill>
                <a:latin typeface="Arial"/>
                <a:cs typeface="Arial"/>
              </a:rPr>
              <a:t>8</a:t>
            </a:r>
            <a:r>
              <a:rPr sz="1800" spc="-5" dirty="0">
                <a:solidFill>
                  <a:srgbClr val="585858"/>
                </a:solidFill>
                <a:latin typeface="Arial"/>
                <a:cs typeface="Arial"/>
              </a:rPr>
              <a:t>2</a:t>
            </a:r>
            <a:r>
              <a:rPr sz="1800" spc="-340" dirty="0">
                <a:solidFill>
                  <a:srgbClr val="585858"/>
                </a:solidFill>
                <a:latin typeface="Arial"/>
                <a:cs typeface="Arial"/>
              </a:rPr>
              <a:t> </a:t>
            </a:r>
            <a:r>
              <a:rPr sz="1800" spc="150" dirty="0" err="1">
                <a:solidFill>
                  <a:srgbClr val="585858"/>
                </a:solidFill>
                <a:latin typeface="微软雅黑"/>
                <a:cs typeface="微软雅黑"/>
              </a:rPr>
              <a:t>规</a:t>
            </a:r>
            <a:r>
              <a:rPr sz="1800" spc="140" dirty="0" err="1">
                <a:solidFill>
                  <a:srgbClr val="585858"/>
                </a:solidFill>
                <a:latin typeface="微软雅黑"/>
                <a:cs typeface="微软雅黑"/>
              </a:rPr>
              <a:t>范</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lnSpc>
                <a:spcPct val="100000"/>
              </a:lnSpc>
              <a:spcBef>
                <a:spcPts val="1215"/>
              </a:spcBef>
              <a:tabLst>
                <a:tab pos="241300" algn="l"/>
              </a:tabLst>
            </a:pPr>
            <a:r>
              <a:rPr lang="en-US" dirty="0">
                <a:solidFill>
                  <a:srgbClr val="585858"/>
                </a:solidFill>
                <a:latin typeface="Arial" panose="020B0604020202020204" pitchFamily="34" charset="0"/>
                <a:cs typeface="Arial" panose="020B0604020202020204" pitchFamily="34" charset="0"/>
              </a:rPr>
              <a:t>Fully complies with API 610 and API 682 standards.</a:t>
            </a:r>
            <a:endParaRP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702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901" y="661873"/>
            <a:ext cx="1040765" cy="574675"/>
          </a:xfrm>
          <a:prstGeom prst="rect">
            <a:avLst/>
          </a:prstGeom>
        </p:spPr>
        <p:txBody>
          <a:bodyPr vert="horz" wrap="square" lIns="0" tIns="12700" rIns="0" bIns="0" rtlCol="0">
            <a:spAutoFit/>
          </a:bodyPr>
          <a:lstStyle/>
          <a:p>
            <a:pPr marL="12700">
              <a:lnSpc>
                <a:spcPct val="100000"/>
              </a:lnSpc>
              <a:spcBef>
                <a:spcPts val="100"/>
              </a:spcBef>
            </a:pPr>
            <a:r>
              <a:rPr sz="3600" b="1" spc="285" dirty="0">
                <a:solidFill>
                  <a:srgbClr val="252525"/>
                </a:solidFill>
                <a:latin typeface="Arial"/>
                <a:cs typeface="Arial"/>
              </a:rPr>
              <a:t>O</a:t>
            </a:r>
            <a:r>
              <a:rPr sz="3600" b="1" spc="295" dirty="0">
                <a:solidFill>
                  <a:srgbClr val="252525"/>
                </a:solidFill>
                <a:latin typeface="Arial"/>
                <a:cs typeface="Arial"/>
              </a:rPr>
              <a:t>H</a:t>
            </a:r>
            <a:r>
              <a:rPr sz="3600" b="1" dirty="0">
                <a:solidFill>
                  <a:srgbClr val="252525"/>
                </a:solidFill>
                <a:latin typeface="Arial"/>
                <a:cs typeface="Arial"/>
              </a:rPr>
              <a:t>2</a:t>
            </a:r>
            <a:endParaRPr sz="3600">
              <a:latin typeface="Arial"/>
              <a:cs typeface="Arial"/>
            </a:endParaRPr>
          </a:p>
        </p:txBody>
      </p:sp>
      <p:pic>
        <p:nvPicPr>
          <p:cNvPr id="3" name="object 3"/>
          <p:cNvPicPr/>
          <p:nvPr/>
        </p:nvPicPr>
        <p:blipFill>
          <a:blip r:embed="rId2" cstate="print"/>
          <a:stretch>
            <a:fillRect/>
          </a:stretch>
        </p:blipFill>
        <p:spPr>
          <a:xfrm>
            <a:off x="2543555" y="1313688"/>
            <a:ext cx="6416040" cy="4893564"/>
          </a:xfrm>
          <a:prstGeom prst="rect">
            <a:avLst/>
          </a:prstGeom>
        </p:spPr>
      </p:pic>
      <p:sp>
        <p:nvSpPr>
          <p:cNvPr id="4" name="文本框 3">
            <a:extLst>
              <a:ext uri="{FF2B5EF4-FFF2-40B4-BE49-F238E27FC236}">
                <a16:creationId xmlns:a16="http://schemas.microsoft.com/office/drawing/2014/main" id="{C9390D0F-BB3C-5883-0EB0-04A431F68DB0}"/>
              </a:ext>
            </a:extLst>
          </p:cNvPr>
          <p:cNvSpPr txBox="1"/>
          <p:nvPr/>
        </p:nvSpPr>
        <p:spPr>
          <a:xfrm>
            <a:off x="2743200" y="1255286"/>
            <a:ext cx="12954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Pump body</a:t>
            </a:r>
          </a:p>
        </p:txBody>
      </p:sp>
      <p:sp>
        <p:nvSpPr>
          <p:cNvPr id="5" name="文本框 4">
            <a:extLst>
              <a:ext uri="{FF2B5EF4-FFF2-40B4-BE49-F238E27FC236}">
                <a16:creationId xmlns:a16="http://schemas.microsoft.com/office/drawing/2014/main" id="{1A9EC307-A4B0-A4CD-E55D-C1FE36F45AB4}"/>
              </a:ext>
            </a:extLst>
          </p:cNvPr>
          <p:cNvSpPr txBox="1"/>
          <p:nvPr/>
        </p:nvSpPr>
        <p:spPr>
          <a:xfrm>
            <a:off x="2547303" y="5233382"/>
            <a:ext cx="12954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Impeller</a:t>
            </a:r>
          </a:p>
        </p:txBody>
      </p:sp>
      <p:sp>
        <p:nvSpPr>
          <p:cNvPr id="6" name="文本框 5">
            <a:extLst>
              <a:ext uri="{FF2B5EF4-FFF2-40B4-BE49-F238E27FC236}">
                <a16:creationId xmlns:a16="http://schemas.microsoft.com/office/drawing/2014/main" id="{053F04D6-8608-CC63-CF35-7F50EF08FD2C}"/>
              </a:ext>
            </a:extLst>
          </p:cNvPr>
          <p:cNvSpPr txBox="1"/>
          <p:nvPr/>
        </p:nvSpPr>
        <p:spPr>
          <a:xfrm>
            <a:off x="5184010" y="6148850"/>
            <a:ext cx="17145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Mechanical Seal</a:t>
            </a:r>
          </a:p>
        </p:txBody>
      </p:sp>
      <p:sp>
        <p:nvSpPr>
          <p:cNvPr id="7" name="文本框 6">
            <a:extLst>
              <a:ext uri="{FF2B5EF4-FFF2-40B4-BE49-F238E27FC236}">
                <a16:creationId xmlns:a16="http://schemas.microsoft.com/office/drawing/2014/main" id="{1BD48868-93B2-D143-9E72-C0CCA9254238}"/>
              </a:ext>
            </a:extLst>
          </p:cNvPr>
          <p:cNvSpPr txBox="1"/>
          <p:nvPr/>
        </p:nvSpPr>
        <p:spPr>
          <a:xfrm>
            <a:off x="2743200" y="2438400"/>
            <a:ext cx="12954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Wear ring</a:t>
            </a:r>
          </a:p>
        </p:txBody>
      </p:sp>
      <p:sp>
        <p:nvSpPr>
          <p:cNvPr id="8" name="文本框 7">
            <a:extLst>
              <a:ext uri="{FF2B5EF4-FFF2-40B4-BE49-F238E27FC236}">
                <a16:creationId xmlns:a16="http://schemas.microsoft.com/office/drawing/2014/main" id="{FC8C06B5-1975-CC5D-E559-3179F600EEFF}"/>
              </a:ext>
            </a:extLst>
          </p:cNvPr>
          <p:cNvSpPr txBox="1"/>
          <p:nvPr/>
        </p:nvSpPr>
        <p:spPr>
          <a:xfrm>
            <a:off x="6041260" y="1439952"/>
            <a:ext cx="12954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Pump cover</a:t>
            </a:r>
          </a:p>
        </p:txBody>
      </p:sp>
      <p:sp>
        <p:nvSpPr>
          <p:cNvPr id="9" name="文本框 8">
            <a:extLst>
              <a:ext uri="{FF2B5EF4-FFF2-40B4-BE49-F238E27FC236}">
                <a16:creationId xmlns:a16="http://schemas.microsoft.com/office/drawing/2014/main" id="{AF299933-A98B-631F-AA64-801B9831FC4D}"/>
              </a:ext>
            </a:extLst>
          </p:cNvPr>
          <p:cNvSpPr txBox="1"/>
          <p:nvPr/>
        </p:nvSpPr>
        <p:spPr>
          <a:xfrm>
            <a:off x="7617726" y="1520583"/>
            <a:ext cx="840474"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Shaft</a:t>
            </a:r>
          </a:p>
        </p:txBody>
      </p:sp>
      <p:sp>
        <p:nvSpPr>
          <p:cNvPr id="10" name="文本框 9">
            <a:extLst>
              <a:ext uri="{FF2B5EF4-FFF2-40B4-BE49-F238E27FC236}">
                <a16:creationId xmlns:a16="http://schemas.microsoft.com/office/drawing/2014/main" id="{8E8B91F7-E284-410E-FA21-949D3E4800A9}"/>
              </a:ext>
            </a:extLst>
          </p:cNvPr>
          <p:cNvSpPr txBox="1"/>
          <p:nvPr/>
        </p:nvSpPr>
        <p:spPr>
          <a:xfrm>
            <a:off x="7929061" y="5442113"/>
            <a:ext cx="1030533"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Bearing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0" y="657301"/>
            <a:ext cx="4571899" cy="566822"/>
          </a:xfrm>
          <a:prstGeom prst="rect">
            <a:avLst/>
          </a:prstGeom>
        </p:spPr>
        <p:txBody>
          <a:bodyPr vert="horz" wrap="square" lIns="0" tIns="12700" rIns="0" bIns="0" rtlCol="0">
            <a:spAutoFit/>
          </a:bodyPr>
          <a:lstStyle/>
          <a:p>
            <a:pPr marL="12700">
              <a:lnSpc>
                <a:spcPct val="100000"/>
              </a:lnSpc>
              <a:spcBef>
                <a:spcPts val="100"/>
              </a:spcBef>
            </a:pPr>
            <a:r>
              <a:rPr spc="285" dirty="0">
                <a:latin typeface="Arial"/>
                <a:cs typeface="Arial"/>
              </a:rPr>
              <a:t>O</a:t>
            </a:r>
            <a:r>
              <a:rPr spc="295" dirty="0">
                <a:latin typeface="Arial"/>
                <a:cs typeface="Arial"/>
              </a:rPr>
              <a:t>H</a:t>
            </a:r>
            <a:r>
              <a:rPr spc="310" dirty="0">
                <a:latin typeface="Arial"/>
                <a:cs typeface="Arial"/>
              </a:rPr>
              <a:t>3</a:t>
            </a:r>
            <a:r>
              <a:rPr dirty="0"/>
              <a:t>型</a:t>
            </a:r>
            <a:r>
              <a:rPr lang="en-US" dirty="0"/>
              <a:t> </a:t>
            </a:r>
            <a:r>
              <a:rPr lang="en-US" dirty="0">
                <a:latin typeface="Arial" panose="020B0604020202020204" pitchFamily="34" charset="0"/>
                <a:cs typeface="Arial" panose="020B0604020202020204" pitchFamily="34" charset="0"/>
              </a:rPr>
              <a:t>OH3 type</a:t>
            </a:r>
            <a:endParaRPr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452630" y="1371600"/>
            <a:ext cx="5414771" cy="4994148"/>
          </a:xfrm>
          <a:prstGeom prst="rect">
            <a:avLst/>
          </a:prstGeom>
        </p:spPr>
      </p:pic>
      <p:sp>
        <p:nvSpPr>
          <p:cNvPr id="4" name="object 4"/>
          <p:cNvSpPr/>
          <p:nvPr/>
        </p:nvSpPr>
        <p:spPr>
          <a:xfrm>
            <a:off x="6096000" y="946958"/>
            <a:ext cx="774700" cy="303530"/>
          </a:xfrm>
          <a:custGeom>
            <a:avLst/>
            <a:gdLst/>
            <a:ahLst/>
            <a:cxnLst/>
            <a:rect l="l" t="t" r="r" b="b"/>
            <a:pathLst>
              <a:path w="774700" h="303530">
                <a:moveTo>
                  <a:pt x="774192" y="0"/>
                </a:moveTo>
                <a:lnTo>
                  <a:pt x="545592" y="0"/>
                </a:lnTo>
                <a:lnTo>
                  <a:pt x="419100" y="0"/>
                </a:lnTo>
                <a:lnTo>
                  <a:pt x="342900" y="0"/>
                </a:lnTo>
                <a:lnTo>
                  <a:pt x="0" y="0"/>
                </a:lnTo>
                <a:lnTo>
                  <a:pt x="0" y="303276"/>
                </a:lnTo>
                <a:lnTo>
                  <a:pt x="342900" y="303276"/>
                </a:lnTo>
                <a:lnTo>
                  <a:pt x="419100" y="303276"/>
                </a:lnTo>
                <a:lnTo>
                  <a:pt x="545592" y="303276"/>
                </a:lnTo>
                <a:lnTo>
                  <a:pt x="774192" y="303276"/>
                </a:lnTo>
                <a:lnTo>
                  <a:pt x="774192" y="0"/>
                </a:lnTo>
                <a:close/>
              </a:path>
            </a:pathLst>
          </a:custGeom>
          <a:solidFill>
            <a:srgbClr val="FFFF00"/>
          </a:solidFill>
        </p:spPr>
        <p:txBody>
          <a:bodyPr wrap="square" lIns="0" tIns="0" rIns="0" bIns="0" rtlCol="0"/>
          <a:lstStyle/>
          <a:p>
            <a:endParaRPr/>
          </a:p>
        </p:txBody>
      </p:sp>
      <p:sp>
        <p:nvSpPr>
          <p:cNvPr id="5" name="object 5"/>
          <p:cNvSpPr txBox="1"/>
          <p:nvPr/>
        </p:nvSpPr>
        <p:spPr>
          <a:xfrm>
            <a:off x="6096000" y="940712"/>
            <a:ext cx="5867400" cy="5507790"/>
          </a:xfrm>
          <a:prstGeom prst="rect">
            <a:avLst/>
          </a:prstGeom>
        </p:spPr>
        <p:txBody>
          <a:bodyPr vert="horz" wrap="square" lIns="0" tIns="13335" rIns="0" bIns="0" rtlCol="0">
            <a:spAutoFit/>
          </a:bodyPr>
          <a:lstStyle/>
          <a:p>
            <a:pPr marL="12700" marR="5080" algn="just">
              <a:lnSpc>
                <a:spcPct val="150000"/>
              </a:lnSpc>
              <a:spcBef>
                <a:spcPts val="105"/>
              </a:spcBef>
            </a:pPr>
            <a:r>
              <a:rPr sz="1600" spc="-5" dirty="0">
                <a:latin typeface="Arial"/>
                <a:cs typeface="Arial"/>
              </a:rPr>
              <a:t>OH-3</a:t>
            </a:r>
            <a:r>
              <a:rPr sz="1600" spc="-5" dirty="0">
                <a:latin typeface="微软雅黑"/>
                <a:cs typeface="微软雅黑"/>
              </a:rPr>
              <a:t>型带有</a:t>
            </a:r>
            <a:r>
              <a:rPr sz="1600" spc="-5" dirty="0">
                <a:solidFill>
                  <a:srgbClr val="FF0000"/>
                </a:solidFill>
                <a:latin typeface="微软雅黑"/>
                <a:cs typeface="微软雅黑"/>
              </a:rPr>
              <a:t>独立轴承架</a:t>
            </a:r>
            <a:r>
              <a:rPr sz="1600" spc="-5" dirty="0">
                <a:latin typeface="微软雅黑"/>
                <a:cs typeface="微软雅黑"/>
              </a:rPr>
              <a:t>的立</a:t>
            </a:r>
            <a:r>
              <a:rPr sz="1600" dirty="0">
                <a:latin typeface="微软雅黑"/>
                <a:cs typeface="微软雅黑"/>
              </a:rPr>
              <a:t>式</a:t>
            </a:r>
            <a:r>
              <a:rPr sz="1600" spc="-5" dirty="0">
                <a:solidFill>
                  <a:srgbClr val="FF0000"/>
                </a:solidFill>
                <a:latin typeface="微软雅黑"/>
                <a:cs typeface="微软雅黑"/>
              </a:rPr>
              <a:t>管道泵</a:t>
            </a:r>
            <a:r>
              <a:rPr sz="1600" spc="-5" dirty="0">
                <a:latin typeface="微软雅黑"/>
                <a:cs typeface="微软雅黑"/>
              </a:rPr>
              <a:t>，该 </a:t>
            </a:r>
            <a:r>
              <a:rPr sz="1600" dirty="0">
                <a:latin typeface="微软雅黑"/>
                <a:cs typeface="微软雅黑"/>
              </a:rPr>
              <a:t>泵输送各种清洁的、或含有微量颗粒的介 </a:t>
            </a:r>
            <a:r>
              <a:rPr sz="1600" spc="5" dirty="0">
                <a:latin typeface="微软雅黑"/>
                <a:cs typeface="微软雅黑"/>
              </a:rPr>
              <a:t> </a:t>
            </a:r>
            <a:r>
              <a:rPr sz="1600" dirty="0">
                <a:latin typeface="微软雅黑"/>
                <a:cs typeface="微软雅黑"/>
              </a:rPr>
              <a:t>质，也可输送易燃易爆、有毒的各种介质。 与同性能的卧式泵比较，此类型泵具有较 </a:t>
            </a:r>
            <a:r>
              <a:rPr sz="1600" spc="5" dirty="0">
                <a:latin typeface="微软雅黑"/>
                <a:cs typeface="微软雅黑"/>
              </a:rPr>
              <a:t> </a:t>
            </a:r>
            <a:r>
              <a:rPr sz="1600" dirty="0">
                <a:latin typeface="微软雅黑"/>
                <a:cs typeface="微软雅黑"/>
              </a:rPr>
              <a:t>小的占地面积，节约基础投资成本。</a:t>
            </a:r>
          </a:p>
          <a:p>
            <a:pPr marL="12700" marR="168910" algn="just">
              <a:lnSpc>
                <a:spcPct val="150000"/>
              </a:lnSpc>
            </a:pPr>
            <a:r>
              <a:rPr sz="1600" dirty="0">
                <a:latin typeface="微软雅黑"/>
                <a:cs typeface="微软雅黑"/>
              </a:rPr>
              <a:t>应用范围：</a:t>
            </a:r>
            <a:r>
              <a:rPr sz="1600" spc="-130" dirty="0">
                <a:latin typeface="微软雅黑"/>
                <a:cs typeface="微软雅黑"/>
              </a:rPr>
              <a:t> </a:t>
            </a:r>
            <a:r>
              <a:rPr sz="1600" dirty="0">
                <a:latin typeface="微软雅黑"/>
                <a:cs typeface="微软雅黑"/>
              </a:rPr>
              <a:t>主要用于石化、烃加工、炼油 </a:t>
            </a:r>
            <a:r>
              <a:rPr sz="1600" dirty="0" err="1">
                <a:latin typeface="微软雅黑"/>
                <a:cs typeface="微软雅黑"/>
              </a:rPr>
              <a:t>厂、管线加压、供水及水处理等</a:t>
            </a:r>
            <a:r>
              <a:rPr sz="1600" dirty="0">
                <a:latin typeface="微软雅黑"/>
                <a:cs typeface="微软雅黑"/>
              </a:rPr>
              <a:t>。</a:t>
            </a:r>
            <a:endParaRPr lang="en-US" sz="1600" dirty="0">
              <a:latin typeface="微软雅黑"/>
              <a:cs typeface="微软雅黑"/>
            </a:endParaRPr>
          </a:p>
          <a:p>
            <a:pPr marL="12700" marR="168910" algn="just">
              <a:lnSpc>
                <a:spcPct val="150000"/>
              </a:lnSpc>
            </a:pPr>
            <a:r>
              <a:rPr lang="en-US" sz="1600" dirty="0">
                <a:latin typeface="Arial" panose="020B0604020202020204" pitchFamily="34" charset="0"/>
                <a:cs typeface="Arial" panose="020B0604020202020204" pitchFamily="34" charset="0"/>
              </a:rPr>
              <a:t>OH-3 type vertical pipeline pump with an independent bearing frame is designed to transport various clean or slightly particle-laden media, as well as flammable, explosive, or toxic substances. Compared to a horizontal pump with similar performance, this type of pump has a smaller footprint, saving on foundation investment costs. </a:t>
            </a:r>
          </a:p>
          <a:p>
            <a:pPr marL="12700" marR="168910" algn="just">
              <a:lnSpc>
                <a:spcPct val="150000"/>
              </a:lnSpc>
            </a:pPr>
            <a:r>
              <a:rPr lang="en-US" sz="1600" dirty="0">
                <a:latin typeface="Arial" panose="020B0604020202020204" pitchFamily="34" charset="0"/>
                <a:cs typeface="Arial" panose="020B0604020202020204" pitchFamily="34" charset="0"/>
              </a:rPr>
              <a:t>Application range: Primarily used in petrochemical, hydrocarbon processing, refineries, pipeline pressurization, water supply, and water treatment industries.</a:t>
            </a:r>
            <a:endParaRPr sz="1600"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68F853AD-7783-819E-E1DB-0539C06753B6}"/>
              </a:ext>
            </a:extLst>
          </p:cNvPr>
          <p:cNvSpPr txBox="1"/>
          <p:nvPr/>
        </p:nvSpPr>
        <p:spPr>
          <a:xfrm>
            <a:off x="224031" y="1255411"/>
            <a:ext cx="15240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Motor frame</a:t>
            </a:r>
          </a:p>
        </p:txBody>
      </p:sp>
      <p:sp>
        <p:nvSpPr>
          <p:cNvPr id="8" name="文本框 7">
            <a:extLst>
              <a:ext uri="{FF2B5EF4-FFF2-40B4-BE49-F238E27FC236}">
                <a16:creationId xmlns:a16="http://schemas.microsoft.com/office/drawing/2014/main" id="{73356C72-AC6E-64DD-3639-29F882FEB23B}"/>
              </a:ext>
            </a:extLst>
          </p:cNvPr>
          <p:cNvSpPr txBox="1"/>
          <p:nvPr/>
        </p:nvSpPr>
        <p:spPr>
          <a:xfrm>
            <a:off x="452630" y="1905000"/>
            <a:ext cx="15240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Shaft</a:t>
            </a:r>
          </a:p>
        </p:txBody>
      </p:sp>
      <p:sp>
        <p:nvSpPr>
          <p:cNvPr id="9" name="文本框 8">
            <a:extLst>
              <a:ext uri="{FF2B5EF4-FFF2-40B4-BE49-F238E27FC236}">
                <a16:creationId xmlns:a16="http://schemas.microsoft.com/office/drawing/2014/main" id="{BBC97288-6980-3579-681E-E29B812678FA}"/>
              </a:ext>
            </a:extLst>
          </p:cNvPr>
          <p:cNvSpPr txBox="1"/>
          <p:nvPr/>
        </p:nvSpPr>
        <p:spPr>
          <a:xfrm>
            <a:off x="224031" y="2438400"/>
            <a:ext cx="1885950" cy="338554"/>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Mechanical</a:t>
            </a:r>
            <a:r>
              <a:rPr lang="en-US" sz="16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seal</a:t>
            </a:r>
            <a:endParaRPr lang="en-US" sz="1600"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66D55426-6207-E006-36EA-FE65BDCE7EDA}"/>
              </a:ext>
            </a:extLst>
          </p:cNvPr>
          <p:cNvSpPr txBox="1"/>
          <p:nvPr/>
        </p:nvSpPr>
        <p:spPr>
          <a:xfrm>
            <a:off x="224031" y="3429000"/>
            <a:ext cx="1299969"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Impeller</a:t>
            </a:r>
            <a:endParaRPr lang="en-US" sz="1600"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2001286F-6497-20B9-C741-11C0A37BEA35}"/>
              </a:ext>
            </a:extLst>
          </p:cNvPr>
          <p:cNvSpPr txBox="1"/>
          <p:nvPr/>
        </p:nvSpPr>
        <p:spPr>
          <a:xfrm>
            <a:off x="338331" y="4728097"/>
            <a:ext cx="1299969"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Pump body</a:t>
            </a:r>
          </a:p>
        </p:txBody>
      </p:sp>
      <p:sp>
        <p:nvSpPr>
          <p:cNvPr id="12" name="文本框 11">
            <a:extLst>
              <a:ext uri="{FF2B5EF4-FFF2-40B4-BE49-F238E27FC236}">
                <a16:creationId xmlns:a16="http://schemas.microsoft.com/office/drawing/2014/main" id="{842F761C-D74E-1269-F78B-5A5E7010CD33}"/>
              </a:ext>
            </a:extLst>
          </p:cNvPr>
          <p:cNvSpPr txBox="1"/>
          <p:nvPr/>
        </p:nvSpPr>
        <p:spPr>
          <a:xfrm>
            <a:off x="385954" y="5718697"/>
            <a:ext cx="1657351"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Foundation Bolt</a:t>
            </a:r>
          </a:p>
        </p:txBody>
      </p:sp>
      <p:sp>
        <p:nvSpPr>
          <p:cNvPr id="13" name="文本框 12">
            <a:extLst>
              <a:ext uri="{FF2B5EF4-FFF2-40B4-BE49-F238E27FC236}">
                <a16:creationId xmlns:a16="http://schemas.microsoft.com/office/drawing/2014/main" id="{91BB7DC3-9476-2BC5-4DB2-C7AE4DC14676}"/>
              </a:ext>
            </a:extLst>
          </p:cNvPr>
          <p:cNvSpPr txBox="1"/>
          <p:nvPr/>
        </p:nvSpPr>
        <p:spPr>
          <a:xfrm>
            <a:off x="4548380" y="1746881"/>
            <a:ext cx="15240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Bearing</a:t>
            </a:r>
            <a:endParaRPr lang="en-US" sz="1600" dirty="0">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178122CE-534E-9D26-36CB-4368540F8293}"/>
              </a:ext>
            </a:extLst>
          </p:cNvPr>
          <p:cNvSpPr txBox="1"/>
          <p:nvPr/>
        </p:nvSpPr>
        <p:spPr>
          <a:xfrm>
            <a:off x="4152900" y="3195002"/>
            <a:ext cx="1943100" cy="338554"/>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Bearing</a:t>
            </a:r>
            <a:r>
              <a:rPr lang="en-US" sz="16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frame</a:t>
            </a:r>
            <a:endParaRPr lang="en-US" sz="1600" dirty="0">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807A84E9-F4A2-F362-1C65-123E67DDDB57}"/>
              </a:ext>
            </a:extLst>
          </p:cNvPr>
          <p:cNvSpPr txBox="1"/>
          <p:nvPr/>
        </p:nvSpPr>
        <p:spPr>
          <a:xfrm>
            <a:off x="4548380" y="5018404"/>
            <a:ext cx="1524000" cy="338554"/>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Wear</a:t>
            </a:r>
            <a:r>
              <a:rPr lang="en-US" sz="16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ring</a:t>
            </a:r>
            <a:endParaRPr lang="en-US" sz="1600"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0" y="657301"/>
            <a:ext cx="5562499" cy="574675"/>
          </a:xfrm>
          <a:prstGeom prst="rect">
            <a:avLst/>
          </a:prstGeom>
        </p:spPr>
        <p:txBody>
          <a:bodyPr vert="horz" wrap="square" lIns="0" tIns="12700" rIns="0" bIns="0" rtlCol="0">
            <a:spAutoFit/>
          </a:bodyPr>
          <a:lstStyle/>
          <a:p>
            <a:pPr marL="12700">
              <a:lnSpc>
                <a:spcPct val="100000"/>
              </a:lnSpc>
              <a:spcBef>
                <a:spcPts val="100"/>
              </a:spcBef>
            </a:pPr>
            <a:r>
              <a:rPr spc="285" dirty="0">
                <a:latin typeface="Arial"/>
                <a:cs typeface="Arial"/>
              </a:rPr>
              <a:t>O</a:t>
            </a:r>
            <a:r>
              <a:rPr spc="295" dirty="0">
                <a:latin typeface="Arial"/>
                <a:cs typeface="Arial"/>
              </a:rPr>
              <a:t>H</a:t>
            </a:r>
            <a:r>
              <a:rPr spc="310" dirty="0">
                <a:latin typeface="Arial"/>
                <a:cs typeface="Arial"/>
              </a:rPr>
              <a:t>4</a:t>
            </a:r>
            <a:r>
              <a:rPr dirty="0"/>
              <a:t>型</a:t>
            </a:r>
            <a:r>
              <a:rPr lang="en-US" dirty="0"/>
              <a:t> </a:t>
            </a:r>
            <a:r>
              <a:rPr lang="en-US" dirty="0">
                <a:latin typeface="Arial" panose="020B0604020202020204" pitchFamily="34" charset="0"/>
                <a:cs typeface="Arial" panose="020B0604020202020204" pitchFamily="34" charset="0"/>
              </a:rPr>
              <a:t>OH4 type</a:t>
            </a:r>
            <a:endParaRPr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457200" y="1535506"/>
            <a:ext cx="5347715" cy="4139183"/>
          </a:xfrm>
          <a:prstGeom prst="rect">
            <a:avLst/>
          </a:prstGeom>
        </p:spPr>
      </p:pic>
      <p:sp>
        <p:nvSpPr>
          <p:cNvPr id="4" name="object 4"/>
          <p:cNvSpPr/>
          <p:nvPr/>
        </p:nvSpPr>
        <p:spPr>
          <a:xfrm>
            <a:off x="6199574" y="353771"/>
            <a:ext cx="774700" cy="303530"/>
          </a:xfrm>
          <a:custGeom>
            <a:avLst/>
            <a:gdLst/>
            <a:ahLst/>
            <a:cxnLst/>
            <a:rect l="l" t="t" r="r" b="b"/>
            <a:pathLst>
              <a:path w="774700" h="303530">
                <a:moveTo>
                  <a:pt x="774192" y="0"/>
                </a:moveTo>
                <a:lnTo>
                  <a:pt x="545592" y="0"/>
                </a:lnTo>
                <a:lnTo>
                  <a:pt x="419100" y="0"/>
                </a:lnTo>
                <a:lnTo>
                  <a:pt x="342900" y="0"/>
                </a:lnTo>
                <a:lnTo>
                  <a:pt x="0" y="0"/>
                </a:lnTo>
                <a:lnTo>
                  <a:pt x="0" y="303276"/>
                </a:lnTo>
                <a:lnTo>
                  <a:pt x="342900" y="303276"/>
                </a:lnTo>
                <a:lnTo>
                  <a:pt x="419100" y="303276"/>
                </a:lnTo>
                <a:lnTo>
                  <a:pt x="545592" y="303276"/>
                </a:lnTo>
                <a:lnTo>
                  <a:pt x="774192" y="303276"/>
                </a:lnTo>
                <a:lnTo>
                  <a:pt x="774192" y="0"/>
                </a:lnTo>
                <a:close/>
              </a:path>
            </a:pathLst>
          </a:custGeom>
          <a:solidFill>
            <a:srgbClr val="FFFF00"/>
          </a:solidFill>
        </p:spPr>
        <p:txBody>
          <a:bodyPr wrap="square" lIns="0" tIns="0" rIns="0" bIns="0" rtlCol="0"/>
          <a:lstStyle/>
          <a:p>
            <a:endParaRPr/>
          </a:p>
        </p:txBody>
      </p:sp>
      <p:sp>
        <p:nvSpPr>
          <p:cNvPr id="5" name="object 5"/>
          <p:cNvSpPr txBox="1"/>
          <p:nvPr/>
        </p:nvSpPr>
        <p:spPr>
          <a:xfrm>
            <a:off x="6178338" y="295215"/>
            <a:ext cx="5748626" cy="6247992"/>
          </a:xfrm>
          <a:prstGeom prst="rect">
            <a:avLst/>
          </a:prstGeom>
        </p:spPr>
        <p:txBody>
          <a:bodyPr vert="horz" wrap="square" lIns="0" tIns="12700" rIns="0" bIns="0" rtlCol="0">
            <a:spAutoFit/>
          </a:bodyPr>
          <a:lstStyle/>
          <a:p>
            <a:pPr marL="12700" marR="5080" algn="just">
              <a:lnSpc>
                <a:spcPct val="150000"/>
              </a:lnSpc>
              <a:spcBef>
                <a:spcPts val="100"/>
              </a:spcBef>
            </a:pPr>
            <a:r>
              <a:rPr sz="1600" spc="-5" dirty="0">
                <a:latin typeface="Arial"/>
                <a:cs typeface="Arial"/>
              </a:rPr>
              <a:t>OH-4</a:t>
            </a:r>
            <a:r>
              <a:rPr sz="1600" dirty="0">
                <a:latin typeface="微软雅黑"/>
                <a:cs typeface="微软雅黑"/>
              </a:rPr>
              <a:t>型为</a:t>
            </a:r>
            <a:r>
              <a:rPr sz="1600" dirty="0">
                <a:solidFill>
                  <a:srgbClr val="FF0000"/>
                </a:solidFill>
                <a:latin typeface="微软雅黑"/>
                <a:cs typeface="微软雅黑"/>
              </a:rPr>
              <a:t>刚性联轴器</a:t>
            </a:r>
            <a:r>
              <a:rPr sz="1600" dirty="0">
                <a:latin typeface="微软雅黑"/>
                <a:cs typeface="微软雅黑"/>
              </a:rPr>
              <a:t>传动的</a:t>
            </a:r>
            <a:r>
              <a:rPr sz="1600" dirty="0">
                <a:solidFill>
                  <a:srgbClr val="FF0000"/>
                </a:solidFill>
                <a:latin typeface="微软雅黑"/>
                <a:cs typeface="微软雅黑"/>
              </a:rPr>
              <a:t>立式管道单 级悬臂式泵</a:t>
            </a:r>
            <a:r>
              <a:rPr sz="1600" dirty="0">
                <a:latin typeface="微软雅黑"/>
                <a:cs typeface="微软雅黑"/>
              </a:rPr>
              <a:t>，该泵输送各种清洁的、或 </a:t>
            </a:r>
            <a:r>
              <a:rPr sz="1600" spc="5" dirty="0">
                <a:latin typeface="微软雅黑"/>
                <a:cs typeface="微软雅黑"/>
              </a:rPr>
              <a:t> </a:t>
            </a:r>
            <a:r>
              <a:rPr sz="1600" dirty="0">
                <a:latin typeface="微软雅黑"/>
                <a:cs typeface="微软雅黑"/>
              </a:rPr>
              <a:t>含有微量颗粒的介质。与同性能的卧式 </a:t>
            </a:r>
            <a:r>
              <a:rPr sz="1600" spc="5" dirty="0">
                <a:latin typeface="微软雅黑"/>
                <a:cs typeface="微软雅黑"/>
              </a:rPr>
              <a:t> </a:t>
            </a:r>
            <a:r>
              <a:rPr sz="1600" dirty="0">
                <a:latin typeface="微软雅黑"/>
                <a:cs typeface="微软雅黑"/>
              </a:rPr>
              <a:t>泵比较，此类型泵具有较小的占地面积， 节约基础投资成本。此种型号的泵不满 </a:t>
            </a:r>
            <a:r>
              <a:rPr sz="1600" spc="5" dirty="0">
                <a:latin typeface="微软雅黑"/>
                <a:cs typeface="微软雅黑"/>
              </a:rPr>
              <a:t> </a:t>
            </a:r>
            <a:r>
              <a:rPr sz="1600" dirty="0">
                <a:latin typeface="微软雅黑"/>
                <a:cs typeface="微软雅黑"/>
              </a:rPr>
              <a:t>足</a:t>
            </a:r>
            <a:r>
              <a:rPr sz="1600" spc="-5" dirty="0">
                <a:latin typeface="Arial"/>
                <a:cs typeface="Arial"/>
              </a:rPr>
              <a:t>API610</a:t>
            </a:r>
            <a:r>
              <a:rPr sz="1600" dirty="0">
                <a:latin typeface="微软雅黑"/>
                <a:cs typeface="微软雅黑"/>
              </a:rPr>
              <a:t>的所有要求。</a:t>
            </a:r>
          </a:p>
          <a:p>
            <a:pPr marL="12700" marR="233679" algn="just">
              <a:lnSpc>
                <a:spcPct val="150000"/>
              </a:lnSpc>
            </a:pPr>
            <a:r>
              <a:rPr sz="1600" dirty="0">
                <a:latin typeface="微软雅黑"/>
                <a:cs typeface="微软雅黑"/>
              </a:rPr>
              <a:t>应用范围：主要用于石化、烃加工、炼 </a:t>
            </a:r>
            <a:r>
              <a:rPr sz="1600" dirty="0" err="1">
                <a:latin typeface="微软雅黑"/>
                <a:cs typeface="微软雅黑"/>
              </a:rPr>
              <a:t>油厂、管线加压、供水及水处理等</a:t>
            </a:r>
            <a:r>
              <a:rPr sz="1600" dirty="0">
                <a:latin typeface="微软雅黑"/>
                <a:cs typeface="微软雅黑"/>
              </a:rPr>
              <a:t>。</a:t>
            </a:r>
            <a:endParaRPr lang="en-US" sz="1600" dirty="0">
              <a:latin typeface="微软雅黑"/>
              <a:cs typeface="微软雅黑"/>
            </a:endParaRPr>
          </a:p>
          <a:p>
            <a:pPr marL="12700" marR="233679" algn="just">
              <a:lnSpc>
                <a:spcPct val="150000"/>
              </a:lnSpc>
            </a:pPr>
            <a:r>
              <a:rPr lang="en-US" sz="1600" dirty="0">
                <a:latin typeface="微软雅黑"/>
                <a:cs typeface="微软雅黑"/>
              </a:rPr>
              <a:t>OH-4 type is a vertical pipeline single-stage cantilever pump with a rigid coupling drive. This pump is designed to transport various clean or slightly particle-laden media. Compared to a horizontal pump with similar performance, this type of pump has smaller footprint, saving on foundation investment costs. This model does not meet all the requirements of API 610.</a:t>
            </a:r>
          </a:p>
          <a:p>
            <a:pPr marL="12700" marR="233679" algn="just">
              <a:lnSpc>
                <a:spcPct val="150000"/>
              </a:lnSpc>
            </a:pPr>
            <a:r>
              <a:rPr lang="en-US" sz="1600" dirty="0">
                <a:latin typeface="微软雅黑"/>
                <a:cs typeface="微软雅黑"/>
              </a:rPr>
              <a:t>Application range: Primarily used in petrochemical, hydrocarbon processing, refineries, pipeline pressurization, water supply, and water treatment industries.</a:t>
            </a:r>
            <a:endParaRPr sz="1600" dirty="0">
              <a:latin typeface="微软雅黑"/>
              <a:cs typeface="微软雅黑"/>
            </a:endParaRPr>
          </a:p>
        </p:txBody>
      </p:sp>
      <p:sp>
        <p:nvSpPr>
          <p:cNvPr id="6" name="文本框 5">
            <a:extLst>
              <a:ext uri="{FF2B5EF4-FFF2-40B4-BE49-F238E27FC236}">
                <a16:creationId xmlns:a16="http://schemas.microsoft.com/office/drawing/2014/main" id="{835CF9DC-8CDB-EC5D-BFD3-DFEF59704B65}"/>
              </a:ext>
            </a:extLst>
          </p:cNvPr>
          <p:cNvSpPr txBox="1"/>
          <p:nvPr/>
        </p:nvSpPr>
        <p:spPr>
          <a:xfrm>
            <a:off x="265036" y="1381617"/>
            <a:ext cx="15240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Motor frame</a:t>
            </a:r>
          </a:p>
        </p:txBody>
      </p:sp>
      <p:sp>
        <p:nvSpPr>
          <p:cNvPr id="7" name="文本框 6">
            <a:extLst>
              <a:ext uri="{FF2B5EF4-FFF2-40B4-BE49-F238E27FC236}">
                <a16:creationId xmlns:a16="http://schemas.microsoft.com/office/drawing/2014/main" id="{87C85B4C-95E1-094B-FD03-581D7D5C735D}"/>
              </a:ext>
            </a:extLst>
          </p:cNvPr>
          <p:cNvSpPr txBox="1"/>
          <p:nvPr/>
        </p:nvSpPr>
        <p:spPr>
          <a:xfrm>
            <a:off x="457200" y="2812563"/>
            <a:ext cx="95582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Seal</a:t>
            </a:r>
          </a:p>
        </p:txBody>
      </p:sp>
      <p:sp>
        <p:nvSpPr>
          <p:cNvPr id="8" name="文本框 7">
            <a:extLst>
              <a:ext uri="{FF2B5EF4-FFF2-40B4-BE49-F238E27FC236}">
                <a16:creationId xmlns:a16="http://schemas.microsoft.com/office/drawing/2014/main" id="{8EFDAD17-B5FF-C2F6-C7ED-998E1362EFC8}"/>
              </a:ext>
            </a:extLst>
          </p:cNvPr>
          <p:cNvSpPr txBox="1"/>
          <p:nvPr/>
        </p:nvSpPr>
        <p:spPr>
          <a:xfrm>
            <a:off x="457200" y="4089620"/>
            <a:ext cx="95582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Impeller</a:t>
            </a:r>
          </a:p>
        </p:txBody>
      </p:sp>
      <p:sp>
        <p:nvSpPr>
          <p:cNvPr id="9" name="文本框 8">
            <a:extLst>
              <a:ext uri="{FF2B5EF4-FFF2-40B4-BE49-F238E27FC236}">
                <a16:creationId xmlns:a16="http://schemas.microsoft.com/office/drawing/2014/main" id="{3EC7EAE8-1775-71FB-01B0-AE3A8B0B560C}"/>
              </a:ext>
            </a:extLst>
          </p:cNvPr>
          <p:cNvSpPr txBox="1"/>
          <p:nvPr/>
        </p:nvSpPr>
        <p:spPr>
          <a:xfrm>
            <a:off x="215463" y="5322494"/>
            <a:ext cx="15240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Pump body</a:t>
            </a:r>
          </a:p>
        </p:txBody>
      </p:sp>
      <p:sp>
        <p:nvSpPr>
          <p:cNvPr id="10" name="文本框 9">
            <a:extLst>
              <a:ext uri="{FF2B5EF4-FFF2-40B4-BE49-F238E27FC236}">
                <a16:creationId xmlns:a16="http://schemas.microsoft.com/office/drawing/2014/main" id="{B7FC97A6-6715-29EA-A681-60B7C2085EDA}"/>
              </a:ext>
            </a:extLst>
          </p:cNvPr>
          <p:cNvSpPr txBox="1"/>
          <p:nvPr/>
        </p:nvSpPr>
        <p:spPr>
          <a:xfrm>
            <a:off x="457200" y="2154022"/>
            <a:ext cx="95582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Coupling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0" y="657301"/>
            <a:ext cx="4038499" cy="566822"/>
          </a:xfrm>
          <a:prstGeom prst="rect">
            <a:avLst/>
          </a:prstGeom>
        </p:spPr>
        <p:txBody>
          <a:bodyPr vert="horz" wrap="square" lIns="0" tIns="12700" rIns="0" bIns="0" rtlCol="0">
            <a:spAutoFit/>
          </a:bodyPr>
          <a:lstStyle/>
          <a:p>
            <a:pPr marL="12700">
              <a:lnSpc>
                <a:spcPct val="100000"/>
              </a:lnSpc>
              <a:spcBef>
                <a:spcPts val="100"/>
              </a:spcBef>
            </a:pPr>
            <a:r>
              <a:rPr spc="285" dirty="0">
                <a:latin typeface="Arial"/>
                <a:cs typeface="Arial"/>
              </a:rPr>
              <a:t>O</a:t>
            </a:r>
            <a:r>
              <a:rPr spc="295" dirty="0">
                <a:latin typeface="Arial"/>
                <a:cs typeface="Arial"/>
              </a:rPr>
              <a:t>H</a:t>
            </a:r>
            <a:r>
              <a:rPr spc="310" dirty="0">
                <a:latin typeface="Arial"/>
                <a:cs typeface="Arial"/>
              </a:rPr>
              <a:t>5</a:t>
            </a:r>
            <a:r>
              <a:rPr dirty="0"/>
              <a:t>型</a:t>
            </a:r>
            <a:r>
              <a:rPr lang="en-US" dirty="0"/>
              <a:t> </a:t>
            </a:r>
            <a:r>
              <a:rPr lang="en-US" dirty="0">
                <a:latin typeface="Arial" panose="020B0604020202020204" pitchFamily="34" charset="0"/>
                <a:cs typeface="Arial" panose="020B0604020202020204" pitchFamily="34" charset="0"/>
              </a:rPr>
              <a:t>OH5 type</a:t>
            </a:r>
            <a:endParaRPr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453452" y="1467612"/>
            <a:ext cx="5530596" cy="3922776"/>
          </a:xfrm>
          <a:prstGeom prst="rect">
            <a:avLst/>
          </a:prstGeom>
        </p:spPr>
      </p:pic>
      <p:sp>
        <p:nvSpPr>
          <p:cNvPr id="4" name="object 4"/>
          <p:cNvSpPr/>
          <p:nvPr/>
        </p:nvSpPr>
        <p:spPr>
          <a:xfrm>
            <a:off x="6332290" y="351795"/>
            <a:ext cx="774700" cy="303530"/>
          </a:xfrm>
          <a:custGeom>
            <a:avLst/>
            <a:gdLst/>
            <a:ahLst/>
            <a:cxnLst/>
            <a:rect l="l" t="t" r="r" b="b"/>
            <a:pathLst>
              <a:path w="774700" h="303530">
                <a:moveTo>
                  <a:pt x="774192" y="0"/>
                </a:moveTo>
                <a:lnTo>
                  <a:pt x="545592" y="0"/>
                </a:lnTo>
                <a:lnTo>
                  <a:pt x="419100" y="0"/>
                </a:lnTo>
                <a:lnTo>
                  <a:pt x="342900" y="0"/>
                </a:lnTo>
                <a:lnTo>
                  <a:pt x="0" y="0"/>
                </a:lnTo>
                <a:lnTo>
                  <a:pt x="0" y="303276"/>
                </a:lnTo>
                <a:lnTo>
                  <a:pt x="342900" y="303276"/>
                </a:lnTo>
                <a:lnTo>
                  <a:pt x="419100" y="303276"/>
                </a:lnTo>
                <a:lnTo>
                  <a:pt x="545592" y="303276"/>
                </a:lnTo>
                <a:lnTo>
                  <a:pt x="774192" y="303276"/>
                </a:lnTo>
                <a:lnTo>
                  <a:pt x="774192" y="0"/>
                </a:lnTo>
                <a:close/>
              </a:path>
            </a:pathLst>
          </a:custGeom>
          <a:solidFill>
            <a:srgbClr val="FFFF00"/>
          </a:solidFill>
        </p:spPr>
        <p:txBody>
          <a:bodyPr wrap="square" lIns="0" tIns="0" rIns="0" bIns="0" rtlCol="0"/>
          <a:lstStyle/>
          <a:p>
            <a:endParaRPr/>
          </a:p>
        </p:txBody>
      </p:sp>
      <p:sp>
        <p:nvSpPr>
          <p:cNvPr id="5" name="object 5"/>
          <p:cNvSpPr txBox="1"/>
          <p:nvPr/>
        </p:nvSpPr>
        <p:spPr>
          <a:xfrm>
            <a:off x="6332290" y="286858"/>
            <a:ext cx="5530595" cy="6284284"/>
          </a:xfrm>
          <a:prstGeom prst="rect">
            <a:avLst/>
          </a:prstGeom>
        </p:spPr>
        <p:txBody>
          <a:bodyPr vert="horz" wrap="square" lIns="0" tIns="12700" rIns="0" bIns="0" rtlCol="0">
            <a:spAutoFit/>
          </a:bodyPr>
          <a:lstStyle/>
          <a:p>
            <a:pPr marL="12700" marR="5080" algn="just">
              <a:lnSpc>
                <a:spcPct val="150000"/>
              </a:lnSpc>
              <a:spcBef>
                <a:spcPts val="100"/>
              </a:spcBef>
            </a:pPr>
            <a:r>
              <a:rPr sz="1600" dirty="0">
                <a:latin typeface="Arial"/>
                <a:cs typeface="Arial"/>
              </a:rPr>
              <a:t>O</a:t>
            </a:r>
            <a:r>
              <a:rPr sz="1600" spc="-5" dirty="0">
                <a:latin typeface="Arial"/>
                <a:cs typeface="Arial"/>
              </a:rPr>
              <a:t>H</a:t>
            </a:r>
            <a:r>
              <a:rPr sz="1600" dirty="0">
                <a:latin typeface="Arial"/>
                <a:cs typeface="Arial"/>
              </a:rPr>
              <a:t>-</a:t>
            </a:r>
            <a:r>
              <a:rPr sz="1600" spc="-10" dirty="0">
                <a:latin typeface="Arial"/>
                <a:cs typeface="Arial"/>
              </a:rPr>
              <a:t>5</a:t>
            </a:r>
            <a:r>
              <a:rPr sz="1600" dirty="0">
                <a:latin typeface="微软雅黑"/>
                <a:cs typeface="微软雅黑"/>
              </a:rPr>
              <a:t>型为</a:t>
            </a:r>
            <a:r>
              <a:rPr sz="1600" dirty="0">
                <a:solidFill>
                  <a:srgbClr val="FF0000"/>
                </a:solidFill>
                <a:latin typeface="微软雅黑"/>
                <a:cs typeface="微软雅黑"/>
              </a:rPr>
              <a:t>共轴式</a:t>
            </a:r>
            <a:r>
              <a:rPr sz="1600" dirty="0">
                <a:solidFill>
                  <a:srgbClr val="0E1322"/>
                </a:solidFill>
                <a:latin typeface="微软雅黑"/>
                <a:cs typeface="微软雅黑"/>
              </a:rPr>
              <a:t>立式</a:t>
            </a:r>
            <a:r>
              <a:rPr sz="1600" dirty="0">
                <a:solidFill>
                  <a:srgbClr val="FF0000"/>
                </a:solidFill>
                <a:latin typeface="微软雅黑"/>
                <a:cs typeface="微软雅黑"/>
              </a:rPr>
              <a:t>管道</a:t>
            </a:r>
            <a:r>
              <a:rPr sz="1600" dirty="0">
                <a:latin typeface="微软雅黑"/>
                <a:cs typeface="微软雅黑"/>
              </a:rPr>
              <a:t>单级悬臂式泵， 该泵输送各种清洁的、或含有微量颗粒的 </a:t>
            </a:r>
            <a:r>
              <a:rPr sz="1600" spc="-5" dirty="0">
                <a:latin typeface="微软雅黑"/>
                <a:cs typeface="微软雅黑"/>
              </a:rPr>
              <a:t>介质，也可输送易燃易爆、有毒的各种介 </a:t>
            </a:r>
            <a:r>
              <a:rPr sz="1600" dirty="0">
                <a:latin typeface="微软雅黑"/>
                <a:cs typeface="微软雅黑"/>
              </a:rPr>
              <a:t>质。与同性能的卧式泵比较，此类型泵具 有较小的占地面积，节约基础投资成本。 </a:t>
            </a:r>
            <a:r>
              <a:rPr sz="1600" spc="-5" dirty="0">
                <a:latin typeface="微软雅黑"/>
                <a:cs typeface="微软雅黑"/>
              </a:rPr>
              <a:t>此种型号的泵不满</a:t>
            </a:r>
            <a:r>
              <a:rPr sz="1600" dirty="0">
                <a:latin typeface="微软雅黑"/>
                <a:cs typeface="微软雅黑"/>
              </a:rPr>
              <a:t>足</a:t>
            </a:r>
            <a:r>
              <a:rPr sz="1600" spc="-5" dirty="0">
                <a:latin typeface="Arial"/>
                <a:cs typeface="Arial"/>
              </a:rPr>
              <a:t>API610</a:t>
            </a:r>
            <a:r>
              <a:rPr sz="1600" spc="-5" dirty="0">
                <a:latin typeface="微软雅黑"/>
                <a:cs typeface="微软雅黑"/>
              </a:rPr>
              <a:t>的所有要求。 </a:t>
            </a:r>
            <a:endParaRPr lang="en-US" sz="1600" spc="-5" dirty="0">
              <a:latin typeface="微软雅黑"/>
              <a:cs typeface="微软雅黑"/>
            </a:endParaRPr>
          </a:p>
          <a:p>
            <a:pPr marL="12700" marR="5080" algn="just">
              <a:lnSpc>
                <a:spcPct val="150000"/>
              </a:lnSpc>
              <a:spcBef>
                <a:spcPts val="100"/>
              </a:spcBef>
            </a:pPr>
            <a:r>
              <a:rPr sz="1600" dirty="0" err="1">
                <a:latin typeface="微软雅黑"/>
                <a:cs typeface="微软雅黑"/>
              </a:rPr>
              <a:t>应用范围：主要用于石化、烃加工、炼油</a:t>
            </a:r>
            <a:r>
              <a:rPr sz="1600" dirty="0">
                <a:latin typeface="微软雅黑"/>
                <a:cs typeface="微软雅黑"/>
              </a:rPr>
              <a:t> </a:t>
            </a:r>
            <a:r>
              <a:rPr sz="1600" dirty="0" err="1">
                <a:latin typeface="微软雅黑"/>
                <a:cs typeface="微软雅黑"/>
              </a:rPr>
              <a:t>厂、管线加压、供水及水处理等</a:t>
            </a:r>
            <a:r>
              <a:rPr sz="1600" dirty="0">
                <a:latin typeface="微软雅黑"/>
                <a:cs typeface="微软雅黑"/>
              </a:rPr>
              <a:t>。</a:t>
            </a:r>
            <a:endParaRPr lang="en-US" sz="1600" dirty="0">
              <a:latin typeface="微软雅黑"/>
              <a:cs typeface="微软雅黑"/>
            </a:endParaRPr>
          </a:p>
          <a:p>
            <a:pPr marL="12700" marR="5080" algn="just">
              <a:lnSpc>
                <a:spcPct val="150000"/>
              </a:lnSpc>
              <a:spcBef>
                <a:spcPts val="100"/>
              </a:spcBef>
            </a:pPr>
            <a:r>
              <a:rPr lang="en-US" sz="1600" dirty="0">
                <a:latin typeface="Arial" panose="020B0604020202020204" pitchFamily="34" charset="0"/>
                <a:cs typeface="Arial" panose="020B0604020202020204" pitchFamily="34" charset="0"/>
              </a:rPr>
              <a:t>OH-5 type is a coaxial vertical pipeline single-stage cantilever pump. This pump is designed to transport various clean or slightly particle-laden media, as well as flammable, explosive, or toxic substances. Compared to a horizontal pump with similar performance, this type of pump has a smaller footprint, saving on foundation investment costs. This model does not meet all the requirements of API 610.</a:t>
            </a:r>
          </a:p>
          <a:p>
            <a:pPr marL="12700" marR="5080" algn="just">
              <a:lnSpc>
                <a:spcPct val="150000"/>
              </a:lnSpc>
              <a:spcBef>
                <a:spcPts val="100"/>
              </a:spcBef>
            </a:pPr>
            <a:r>
              <a:rPr lang="en-US" sz="1600" dirty="0">
                <a:latin typeface="Arial" panose="020B0604020202020204" pitchFamily="34" charset="0"/>
                <a:cs typeface="Arial" panose="020B0604020202020204" pitchFamily="34" charset="0"/>
              </a:rPr>
              <a:t>Application range: Primarily used in petrochemical, hydrocarbon processing, refineries, pipeline pressurization, water supply, and water treatment industries.</a:t>
            </a:r>
            <a:endParaRPr sz="1600"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381000"/>
            <a:ext cx="10820198" cy="997709"/>
          </a:xfrm>
          <a:prstGeom prst="rect">
            <a:avLst/>
          </a:prstGeom>
        </p:spPr>
        <p:txBody>
          <a:bodyPr vert="horz" wrap="square" lIns="0" tIns="12700" rIns="0" bIns="0" rtlCol="0">
            <a:spAutoFit/>
          </a:bodyPr>
          <a:lstStyle/>
          <a:p>
            <a:pPr marL="12700">
              <a:lnSpc>
                <a:spcPct val="100000"/>
              </a:lnSpc>
              <a:spcBef>
                <a:spcPts val="100"/>
              </a:spcBef>
            </a:pPr>
            <a:r>
              <a:rPr sz="3200" spc="295" dirty="0" err="1"/>
              <a:t>离心泵的定义及优缺点</a:t>
            </a:r>
            <a:r>
              <a:rPr lang="en-US" sz="3200" spc="295" dirty="0"/>
              <a:t> </a:t>
            </a:r>
            <a:br>
              <a:rPr lang="en-US" sz="3200" spc="295" dirty="0"/>
            </a:br>
            <a:r>
              <a:rPr lang="en-US" sz="3200" dirty="0">
                <a:latin typeface="Arial" panose="020B0604020202020204" pitchFamily="34" charset="0"/>
                <a:cs typeface="Arial" panose="020B0604020202020204" pitchFamily="34" charset="0"/>
              </a:rPr>
              <a:t>Centrifugal Pump Definition, Pros &amp; Cons</a:t>
            </a:r>
            <a:endParaRPr sz="3200" dirty="0">
              <a:latin typeface="Arial" panose="020B0604020202020204" pitchFamily="34" charset="0"/>
              <a:cs typeface="Arial" panose="020B0604020202020204" pitchFamily="34" charset="0"/>
            </a:endParaRPr>
          </a:p>
        </p:txBody>
      </p:sp>
      <p:sp>
        <p:nvSpPr>
          <p:cNvPr id="3" name="object 3"/>
          <p:cNvSpPr txBox="1"/>
          <p:nvPr/>
        </p:nvSpPr>
        <p:spPr>
          <a:xfrm>
            <a:off x="495350" y="1524000"/>
            <a:ext cx="11201300" cy="5040354"/>
          </a:xfrm>
          <a:prstGeom prst="rect">
            <a:avLst/>
          </a:prstGeom>
        </p:spPr>
        <p:txBody>
          <a:bodyPr vert="horz" wrap="square" lIns="0" tIns="12700" rIns="0" bIns="0" rtlCol="0">
            <a:spAutoFit/>
          </a:bodyPr>
          <a:lstStyle/>
          <a:p>
            <a:pPr marL="240665" marR="7620" indent="-228600">
              <a:lnSpc>
                <a:spcPct val="130000"/>
              </a:lnSpc>
              <a:spcBef>
                <a:spcPts val="100"/>
              </a:spcBef>
              <a:buFont typeface="Arial"/>
              <a:buChar char="●"/>
              <a:tabLst>
                <a:tab pos="241300" algn="l"/>
              </a:tabLst>
            </a:pPr>
            <a:r>
              <a:rPr sz="2000" spc="155" dirty="0" err="1">
                <a:solidFill>
                  <a:srgbClr val="585858"/>
                </a:solidFill>
                <a:latin typeface="微软雅黑"/>
                <a:cs typeface="微软雅黑"/>
              </a:rPr>
              <a:t>定义</a:t>
            </a:r>
            <a:r>
              <a:rPr sz="2000" spc="150" dirty="0" err="1">
                <a:solidFill>
                  <a:srgbClr val="585858"/>
                </a:solidFill>
                <a:latin typeface="Arial"/>
                <a:cs typeface="Arial"/>
              </a:rPr>
              <a:t>:</a:t>
            </a:r>
            <a:r>
              <a:rPr sz="2000" spc="150" dirty="0" err="1">
                <a:solidFill>
                  <a:srgbClr val="585858"/>
                </a:solidFill>
                <a:latin typeface="微软雅黑"/>
                <a:cs typeface="微软雅黑"/>
              </a:rPr>
              <a:t>离</a:t>
            </a:r>
            <a:r>
              <a:rPr sz="2000" spc="140" dirty="0" err="1">
                <a:solidFill>
                  <a:srgbClr val="585858"/>
                </a:solidFill>
                <a:latin typeface="微软雅黑"/>
                <a:cs typeface="微软雅黑"/>
              </a:rPr>
              <a:t>心泵是</a:t>
            </a:r>
            <a:r>
              <a:rPr sz="2000" spc="150" dirty="0" err="1">
                <a:solidFill>
                  <a:srgbClr val="585858"/>
                </a:solidFill>
                <a:latin typeface="微软雅黑"/>
                <a:cs typeface="微软雅黑"/>
              </a:rPr>
              <a:t>根</a:t>
            </a:r>
            <a:r>
              <a:rPr sz="2000" spc="140" dirty="0" err="1">
                <a:solidFill>
                  <a:srgbClr val="585858"/>
                </a:solidFill>
                <a:latin typeface="微软雅黑"/>
                <a:cs typeface="微软雅黑"/>
              </a:rPr>
              <a:t>据离心力原</a:t>
            </a:r>
            <a:r>
              <a:rPr sz="2000" spc="150" dirty="0" err="1">
                <a:solidFill>
                  <a:srgbClr val="585858"/>
                </a:solidFill>
                <a:latin typeface="微软雅黑"/>
                <a:cs typeface="微软雅黑"/>
              </a:rPr>
              <a:t>理</a:t>
            </a:r>
            <a:r>
              <a:rPr sz="2000" spc="140" dirty="0" err="1">
                <a:solidFill>
                  <a:srgbClr val="585858"/>
                </a:solidFill>
                <a:latin typeface="微软雅黑"/>
                <a:cs typeface="微软雅黑"/>
              </a:rPr>
              <a:t>设计的，即</a:t>
            </a:r>
            <a:r>
              <a:rPr sz="2000" spc="150" dirty="0" err="1">
                <a:solidFill>
                  <a:srgbClr val="585858"/>
                </a:solidFill>
                <a:latin typeface="微软雅黑"/>
                <a:cs typeface="微软雅黑"/>
              </a:rPr>
              <a:t>高</a:t>
            </a:r>
            <a:r>
              <a:rPr sz="2000" spc="140" dirty="0" err="1">
                <a:solidFill>
                  <a:srgbClr val="585858"/>
                </a:solidFill>
                <a:latin typeface="微软雅黑"/>
                <a:cs typeface="微软雅黑"/>
              </a:rPr>
              <a:t>速旋转的叶</a:t>
            </a:r>
            <a:r>
              <a:rPr sz="2000" spc="150" dirty="0" err="1">
                <a:solidFill>
                  <a:srgbClr val="585858"/>
                </a:solidFill>
                <a:latin typeface="微软雅黑"/>
                <a:cs typeface="微软雅黑"/>
              </a:rPr>
              <a:t>片</a:t>
            </a:r>
            <a:r>
              <a:rPr sz="2000" spc="140" dirty="0" err="1">
                <a:solidFill>
                  <a:srgbClr val="585858"/>
                </a:solidFill>
                <a:latin typeface="微软雅黑"/>
                <a:cs typeface="微软雅黑"/>
              </a:rPr>
              <a:t>带动介质转</a:t>
            </a:r>
            <a:r>
              <a:rPr sz="2000" spc="150" dirty="0" err="1">
                <a:solidFill>
                  <a:srgbClr val="585858"/>
                </a:solidFill>
                <a:latin typeface="微软雅黑"/>
                <a:cs typeface="微软雅黑"/>
              </a:rPr>
              <a:t>动</a:t>
            </a:r>
            <a:r>
              <a:rPr sz="2000" spc="140" dirty="0" err="1">
                <a:solidFill>
                  <a:srgbClr val="585858"/>
                </a:solidFill>
                <a:latin typeface="微软雅黑"/>
                <a:cs typeface="微软雅黑"/>
              </a:rPr>
              <a:t>，从而将介</a:t>
            </a:r>
            <a:r>
              <a:rPr sz="2000" spc="150" dirty="0" err="1">
                <a:solidFill>
                  <a:srgbClr val="585858"/>
                </a:solidFill>
                <a:latin typeface="微软雅黑"/>
                <a:cs typeface="微软雅黑"/>
              </a:rPr>
              <a:t>质</a:t>
            </a:r>
            <a:r>
              <a:rPr sz="2000" dirty="0" err="1">
                <a:solidFill>
                  <a:srgbClr val="585858"/>
                </a:solidFill>
                <a:latin typeface="微软雅黑"/>
                <a:cs typeface="微软雅黑"/>
              </a:rPr>
              <a:t>甩</a:t>
            </a:r>
            <a:r>
              <a:rPr sz="2000" dirty="0">
                <a:solidFill>
                  <a:srgbClr val="585858"/>
                </a:solidFill>
                <a:latin typeface="微软雅黑"/>
                <a:cs typeface="微软雅黑"/>
              </a:rPr>
              <a:t> </a:t>
            </a:r>
            <a:r>
              <a:rPr sz="2000" spc="150" dirty="0" err="1">
                <a:solidFill>
                  <a:srgbClr val="585858"/>
                </a:solidFill>
                <a:latin typeface="微软雅黑"/>
                <a:cs typeface="微软雅黑"/>
              </a:rPr>
              <a:t>出以达到</a:t>
            </a:r>
            <a:r>
              <a:rPr sz="2000" spc="140" dirty="0" err="1">
                <a:solidFill>
                  <a:srgbClr val="585858"/>
                </a:solidFill>
                <a:latin typeface="微软雅黑"/>
                <a:cs typeface="微软雅黑"/>
              </a:rPr>
              <a:t>输送目的</a:t>
            </a:r>
            <a:r>
              <a:rPr sz="2000" spc="150" dirty="0" err="1">
                <a:solidFill>
                  <a:srgbClr val="585858"/>
                </a:solidFill>
                <a:latin typeface="微软雅黑"/>
                <a:cs typeface="微软雅黑"/>
              </a:rPr>
              <a:t>的</a:t>
            </a:r>
            <a:r>
              <a:rPr sz="2000" spc="140" dirty="0" err="1">
                <a:solidFill>
                  <a:srgbClr val="585858"/>
                </a:solidFill>
                <a:latin typeface="微软雅黑"/>
                <a:cs typeface="微软雅黑"/>
              </a:rPr>
              <a:t>一类动设备</a:t>
            </a:r>
            <a:r>
              <a:rPr lang="en-US" sz="2000" dirty="0">
                <a:solidFill>
                  <a:srgbClr val="585858"/>
                </a:solidFill>
                <a:latin typeface="微软雅黑"/>
                <a:cs typeface="微软雅黑"/>
              </a:rPr>
              <a:t>。</a:t>
            </a:r>
          </a:p>
          <a:p>
            <a:pPr marL="12065" marR="7620" algn="just">
              <a:lnSpc>
                <a:spcPct val="130000"/>
              </a:lnSpc>
              <a:spcBef>
                <a:spcPts val="100"/>
              </a:spcBef>
              <a:tabLst>
                <a:tab pos="241300" algn="l"/>
              </a:tabLst>
            </a:pPr>
            <a:r>
              <a:rPr lang="en-US" dirty="0">
                <a:solidFill>
                  <a:srgbClr val="585858"/>
                </a:solidFill>
                <a:latin typeface="微软雅黑"/>
              </a:rPr>
              <a:t>	</a:t>
            </a:r>
            <a:r>
              <a:rPr lang="en-US" dirty="0">
                <a:solidFill>
                  <a:srgbClr val="585858"/>
                </a:solidFill>
                <a:latin typeface="Arial" panose="020B0604020202020204" pitchFamily="34" charset="0"/>
                <a:cs typeface="Arial" panose="020B0604020202020204" pitchFamily="34" charset="0"/>
              </a:rPr>
              <a:t>Definition: A centrifugal pump is a type of dynamic equipment designed based on the principle of 	centrifugal 	force. The high-speed rotating blades drive the medium to rotate, thereby throwing the medium out to 	achieve the purpose of transportation. </a:t>
            </a:r>
          </a:p>
          <a:p>
            <a:pPr marL="241300" indent="-228600">
              <a:lnSpc>
                <a:spcPct val="100000"/>
              </a:lnSpc>
              <a:spcBef>
                <a:spcPts val="1714"/>
              </a:spcBef>
              <a:buFont typeface="Arial"/>
              <a:buChar char="●"/>
              <a:tabLst>
                <a:tab pos="241300" algn="l"/>
              </a:tabLst>
            </a:pPr>
            <a:r>
              <a:rPr sz="2000" spc="155" dirty="0" err="1">
                <a:solidFill>
                  <a:srgbClr val="585858"/>
                </a:solidFill>
                <a:latin typeface="微软雅黑"/>
                <a:cs typeface="微软雅黑"/>
              </a:rPr>
              <a:t>优点</a:t>
            </a:r>
            <a:r>
              <a:rPr sz="2000" spc="150" dirty="0" err="1">
                <a:solidFill>
                  <a:srgbClr val="585858"/>
                </a:solidFill>
                <a:latin typeface="Arial"/>
                <a:cs typeface="Arial"/>
              </a:rPr>
              <a:t>:</a:t>
            </a:r>
            <a:r>
              <a:rPr sz="2000" spc="155" dirty="0" err="1">
                <a:solidFill>
                  <a:srgbClr val="585858"/>
                </a:solidFill>
                <a:latin typeface="微软雅黑"/>
                <a:cs typeface="微软雅黑"/>
              </a:rPr>
              <a:t>离</a:t>
            </a:r>
            <a:r>
              <a:rPr sz="2000" spc="145" dirty="0" err="1">
                <a:solidFill>
                  <a:srgbClr val="585858"/>
                </a:solidFill>
                <a:latin typeface="微软雅黑"/>
                <a:cs typeface="微软雅黑"/>
              </a:rPr>
              <a:t>心泵具</a:t>
            </a:r>
            <a:r>
              <a:rPr sz="2000" spc="155" dirty="0" err="1">
                <a:solidFill>
                  <a:srgbClr val="585858"/>
                </a:solidFill>
                <a:latin typeface="微软雅黑"/>
                <a:cs typeface="微软雅黑"/>
              </a:rPr>
              <a:t>有</a:t>
            </a:r>
            <a:r>
              <a:rPr sz="2000" spc="145" dirty="0" err="1">
                <a:solidFill>
                  <a:srgbClr val="585858"/>
                </a:solidFill>
                <a:latin typeface="微软雅黑"/>
                <a:cs typeface="微软雅黑"/>
              </a:rPr>
              <a:t>结构简单、</a:t>
            </a:r>
            <a:r>
              <a:rPr sz="2000" spc="155" dirty="0" err="1">
                <a:solidFill>
                  <a:srgbClr val="585858"/>
                </a:solidFill>
                <a:latin typeface="微软雅黑"/>
                <a:cs typeface="微软雅黑"/>
              </a:rPr>
              <a:t>体</a:t>
            </a:r>
            <a:r>
              <a:rPr sz="2000" spc="145" dirty="0" err="1">
                <a:solidFill>
                  <a:srgbClr val="585858"/>
                </a:solidFill>
                <a:latin typeface="微软雅黑"/>
                <a:cs typeface="微软雅黑"/>
              </a:rPr>
              <a:t>积小、质量</a:t>
            </a:r>
            <a:r>
              <a:rPr sz="2000" spc="155" dirty="0" err="1">
                <a:solidFill>
                  <a:srgbClr val="585858"/>
                </a:solidFill>
                <a:latin typeface="微软雅黑"/>
                <a:cs typeface="微软雅黑"/>
              </a:rPr>
              <a:t>轻</a:t>
            </a:r>
            <a:r>
              <a:rPr sz="2000" spc="145" dirty="0" err="1">
                <a:solidFill>
                  <a:srgbClr val="585858"/>
                </a:solidFill>
                <a:latin typeface="微软雅黑"/>
                <a:cs typeface="微软雅黑"/>
              </a:rPr>
              <a:t>、流量稳定</a:t>
            </a:r>
            <a:r>
              <a:rPr sz="2000" spc="155" dirty="0" err="1">
                <a:solidFill>
                  <a:srgbClr val="585858"/>
                </a:solidFill>
                <a:latin typeface="微软雅黑"/>
                <a:cs typeface="微软雅黑"/>
              </a:rPr>
              <a:t>、</a:t>
            </a:r>
            <a:r>
              <a:rPr sz="2000" spc="145" dirty="0" err="1">
                <a:solidFill>
                  <a:srgbClr val="585858"/>
                </a:solidFill>
                <a:latin typeface="微软雅黑"/>
                <a:cs typeface="微软雅黑"/>
              </a:rPr>
              <a:t>易于制造和</a:t>
            </a:r>
            <a:r>
              <a:rPr sz="2000" spc="155" dirty="0" err="1">
                <a:solidFill>
                  <a:srgbClr val="585858"/>
                </a:solidFill>
                <a:latin typeface="微软雅黑"/>
                <a:cs typeface="微软雅黑"/>
              </a:rPr>
              <a:t>便</a:t>
            </a:r>
            <a:r>
              <a:rPr sz="2000" spc="145" dirty="0" err="1">
                <a:solidFill>
                  <a:srgbClr val="585858"/>
                </a:solidFill>
                <a:latin typeface="微软雅黑"/>
                <a:cs typeface="微软雅黑"/>
              </a:rPr>
              <a:t>于维护等一</a:t>
            </a:r>
            <a:r>
              <a:rPr sz="2000" spc="155" dirty="0" err="1">
                <a:solidFill>
                  <a:srgbClr val="585858"/>
                </a:solidFill>
                <a:latin typeface="微软雅黑"/>
                <a:cs typeface="微软雅黑"/>
              </a:rPr>
              <a:t>系</a:t>
            </a:r>
            <a:r>
              <a:rPr sz="2000" spc="5" dirty="0" err="1">
                <a:solidFill>
                  <a:srgbClr val="585858"/>
                </a:solidFill>
                <a:latin typeface="微软雅黑"/>
                <a:cs typeface="微软雅黑"/>
              </a:rPr>
              <a:t>列</a:t>
            </a:r>
            <a:endParaRPr sz="2000" dirty="0">
              <a:latin typeface="微软雅黑"/>
              <a:cs typeface="微软雅黑"/>
            </a:endParaRPr>
          </a:p>
          <a:p>
            <a:pPr marL="240665">
              <a:lnSpc>
                <a:spcPct val="100000"/>
              </a:lnSpc>
              <a:spcBef>
                <a:spcPts val="720"/>
              </a:spcBef>
            </a:pPr>
            <a:r>
              <a:rPr sz="2000" spc="155" dirty="0" err="1">
                <a:solidFill>
                  <a:srgbClr val="585858"/>
                </a:solidFill>
                <a:latin typeface="微软雅黑"/>
                <a:cs typeface="微软雅黑"/>
              </a:rPr>
              <a:t>优点</a:t>
            </a:r>
            <a:r>
              <a:rPr sz="2000" spc="155" dirty="0">
                <a:solidFill>
                  <a:srgbClr val="585858"/>
                </a:solidFill>
                <a:latin typeface="微软雅黑"/>
                <a:cs typeface="微软雅黑"/>
              </a:rPr>
              <a:t>。</a:t>
            </a:r>
            <a:endParaRPr lang="en-US" sz="2000" spc="155" dirty="0">
              <a:solidFill>
                <a:srgbClr val="585858"/>
              </a:solidFill>
              <a:latin typeface="微软雅黑"/>
              <a:cs typeface="微软雅黑"/>
            </a:endParaRPr>
          </a:p>
          <a:p>
            <a:pPr marL="240665" algn="just">
              <a:lnSpc>
                <a:spcPct val="100000"/>
              </a:lnSpc>
              <a:spcBef>
                <a:spcPts val="720"/>
              </a:spcBef>
            </a:pPr>
            <a:r>
              <a:rPr lang="en-US" dirty="0">
                <a:solidFill>
                  <a:srgbClr val="585858"/>
                </a:solidFill>
                <a:latin typeface="Arial" panose="020B0604020202020204" pitchFamily="34" charset="0"/>
                <a:cs typeface="Arial" panose="020B0604020202020204" pitchFamily="34" charset="0"/>
              </a:rPr>
              <a:t>Pros: A centrifugal pump has several advantages, including a simple structure, compact size, lightweight, stable flow rate, ease of manufacturing, and convenient maintenance.</a:t>
            </a:r>
            <a:endParaRPr dirty="0">
              <a:latin typeface="Arial" panose="020B0604020202020204" pitchFamily="34" charset="0"/>
              <a:cs typeface="Arial" panose="020B0604020202020204" pitchFamily="34" charset="0"/>
            </a:endParaRPr>
          </a:p>
          <a:p>
            <a:pPr marL="241300" indent="-228600">
              <a:lnSpc>
                <a:spcPct val="100000"/>
              </a:lnSpc>
              <a:spcBef>
                <a:spcPts val="1730"/>
              </a:spcBef>
              <a:buFont typeface="Arial"/>
              <a:buChar char="●"/>
              <a:tabLst>
                <a:tab pos="241300" algn="l"/>
              </a:tabLst>
            </a:pPr>
            <a:r>
              <a:rPr sz="2000" spc="155" dirty="0">
                <a:solidFill>
                  <a:srgbClr val="585858"/>
                </a:solidFill>
                <a:latin typeface="微软雅黑"/>
                <a:cs typeface="微软雅黑"/>
              </a:rPr>
              <a:t>缺点</a:t>
            </a:r>
            <a:r>
              <a:rPr sz="2000" spc="150" dirty="0">
                <a:solidFill>
                  <a:srgbClr val="585858"/>
                </a:solidFill>
                <a:latin typeface="Arial"/>
                <a:cs typeface="Arial"/>
              </a:rPr>
              <a:t>:</a:t>
            </a:r>
            <a:r>
              <a:rPr sz="2000" spc="150" dirty="0">
                <a:solidFill>
                  <a:srgbClr val="585858"/>
                </a:solidFill>
                <a:latin typeface="微软雅黑"/>
                <a:cs typeface="微软雅黑"/>
              </a:rPr>
              <a:t>离</a:t>
            </a:r>
            <a:r>
              <a:rPr sz="2000" spc="140" dirty="0">
                <a:solidFill>
                  <a:srgbClr val="585858"/>
                </a:solidFill>
                <a:latin typeface="微软雅黑"/>
                <a:cs typeface="微软雅黑"/>
              </a:rPr>
              <a:t>心泵对</a:t>
            </a:r>
            <a:r>
              <a:rPr sz="2000" spc="150" dirty="0">
                <a:solidFill>
                  <a:srgbClr val="585858"/>
                </a:solidFill>
                <a:latin typeface="微软雅黑"/>
                <a:cs typeface="微软雅黑"/>
              </a:rPr>
              <a:t>高</a:t>
            </a:r>
            <a:r>
              <a:rPr sz="2000" spc="140" dirty="0">
                <a:solidFill>
                  <a:srgbClr val="585858"/>
                </a:solidFill>
                <a:latin typeface="微软雅黑"/>
                <a:cs typeface="微软雅黑"/>
              </a:rPr>
              <a:t>粘度液体以</a:t>
            </a:r>
            <a:r>
              <a:rPr sz="2000" spc="150" dirty="0">
                <a:solidFill>
                  <a:srgbClr val="585858"/>
                </a:solidFill>
                <a:latin typeface="微软雅黑"/>
                <a:cs typeface="微软雅黑"/>
              </a:rPr>
              <a:t>及</a:t>
            </a:r>
            <a:r>
              <a:rPr sz="2000" spc="140" dirty="0">
                <a:solidFill>
                  <a:srgbClr val="585858"/>
                </a:solidFill>
                <a:latin typeface="微软雅黑"/>
                <a:cs typeface="微软雅黑"/>
              </a:rPr>
              <a:t>流量小、压</a:t>
            </a:r>
            <a:r>
              <a:rPr sz="2000" spc="150" dirty="0">
                <a:solidFill>
                  <a:srgbClr val="585858"/>
                </a:solidFill>
                <a:latin typeface="微软雅黑"/>
                <a:cs typeface="微软雅黑"/>
              </a:rPr>
              <a:t>力</a:t>
            </a:r>
            <a:r>
              <a:rPr sz="2000" spc="140" dirty="0">
                <a:solidFill>
                  <a:srgbClr val="585858"/>
                </a:solidFill>
                <a:latin typeface="微软雅黑"/>
                <a:cs typeface="微软雅黑"/>
              </a:rPr>
              <a:t>高的情况适</a:t>
            </a:r>
            <a:r>
              <a:rPr sz="2000" spc="150" dirty="0">
                <a:solidFill>
                  <a:srgbClr val="585858"/>
                </a:solidFill>
                <a:latin typeface="微软雅黑"/>
                <a:cs typeface="微软雅黑"/>
              </a:rPr>
              <a:t>用</a:t>
            </a:r>
            <a:r>
              <a:rPr sz="2000" spc="140" dirty="0">
                <a:solidFill>
                  <a:srgbClr val="585858"/>
                </a:solidFill>
                <a:latin typeface="微软雅黑"/>
                <a:cs typeface="微软雅黑"/>
              </a:rPr>
              <a:t>性较差，并</a:t>
            </a:r>
            <a:r>
              <a:rPr sz="2000" spc="150" dirty="0">
                <a:solidFill>
                  <a:srgbClr val="585858"/>
                </a:solidFill>
                <a:latin typeface="微软雅黑"/>
                <a:cs typeface="微软雅黑"/>
              </a:rPr>
              <a:t>且</a:t>
            </a:r>
            <a:r>
              <a:rPr sz="2000" spc="140" dirty="0">
                <a:solidFill>
                  <a:srgbClr val="585858"/>
                </a:solidFill>
                <a:latin typeface="微软雅黑"/>
                <a:cs typeface="微软雅黑"/>
              </a:rPr>
              <a:t>在通常情况</a:t>
            </a:r>
            <a:r>
              <a:rPr sz="2000" spc="150" dirty="0">
                <a:solidFill>
                  <a:srgbClr val="585858"/>
                </a:solidFill>
                <a:latin typeface="微软雅黑"/>
                <a:cs typeface="微软雅黑"/>
              </a:rPr>
              <a:t>下</a:t>
            </a:r>
            <a:r>
              <a:rPr sz="2000" dirty="0">
                <a:solidFill>
                  <a:srgbClr val="585858"/>
                </a:solidFill>
                <a:latin typeface="微软雅黑"/>
                <a:cs typeface="微软雅黑"/>
              </a:rPr>
              <a:t>启</a:t>
            </a:r>
            <a:endParaRPr sz="2000" dirty="0">
              <a:latin typeface="微软雅黑"/>
              <a:cs typeface="微软雅黑"/>
            </a:endParaRPr>
          </a:p>
          <a:p>
            <a:pPr marL="240665">
              <a:lnSpc>
                <a:spcPct val="100000"/>
              </a:lnSpc>
              <a:spcBef>
                <a:spcPts val="720"/>
              </a:spcBef>
            </a:pPr>
            <a:r>
              <a:rPr sz="2000" spc="155" dirty="0" err="1">
                <a:solidFill>
                  <a:srgbClr val="585858"/>
                </a:solidFill>
                <a:latin typeface="微软雅黑"/>
                <a:cs typeface="微软雅黑"/>
              </a:rPr>
              <a:t>动之前需</a:t>
            </a:r>
            <a:r>
              <a:rPr sz="2000" spc="145" dirty="0" err="1">
                <a:solidFill>
                  <a:srgbClr val="585858"/>
                </a:solidFill>
                <a:latin typeface="微软雅黑"/>
                <a:cs typeface="微软雅黑"/>
              </a:rPr>
              <a:t>先灌泵</a:t>
            </a:r>
            <a:r>
              <a:rPr sz="2000" spc="5" dirty="0">
                <a:solidFill>
                  <a:srgbClr val="585858"/>
                </a:solidFill>
                <a:latin typeface="微软雅黑"/>
                <a:cs typeface="微软雅黑"/>
              </a:rPr>
              <a:t>。</a:t>
            </a:r>
            <a:endParaRPr lang="en-US" sz="2000" spc="5" dirty="0">
              <a:solidFill>
                <a:srgbClr val="585858"/>
              </a:solidFill>
              <a:latin typeface="微软雅黑"/>
              <a:cs typeface="微软雅黑"/>
            </a:endParaRPr>
          </a:p>
          <a:p>
            <a:pPr marL="240665" algn="just">
              <a:lnSpc>
                <a:spcPct val="100000"/>
              </a:lnSpc>
              <a:spcBef>
                <a:spcPts val="720"/>
              </a:spcBef>
            </a:pPr>
            <a:r>
              <a:rPr lang="en-US" spc="5" dirty="0">
                <a:solidFill>
                  <a:srgbClr val="585858"/>
                </a:solidFill>
                <a:latin typeface="Arial" panose="020B0604020202020204" pitchFamily="34" charset="0"/>
                <a:cs typeface="Arial" panose="020B0604020202020204" pitchFamily="34" charset="0"/>
              </a:rPr>
              <a:t>Cons: Centrifugal pumps are less suitable for high-viscosity liquids and conditions requiring low flow rates and high pressure. Also, they usually need to be primed before starting.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4267099" cy="574675"/>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BB1</a:t>
            </a:r>
            <a:r>
              <a:rPr dirty="0"/>
              <a:t>型</a:t>
            </a:r>
            <a:r>
              <a:rPr lang="en-US" dirty="0"/>
              <a:t> </a:t>
            </a:r>
            <a:r>
              <a:rPr lang="en-US" dirty="0">
                <a:latin typeface="Arial" panose="020B0604020202020204" pitchFamily="34" charset="0"/>
                <a:cs typeface="Arial" panose="020B0604020202020204" pitchFamily="34" charset="0"/>
              </a:rPr>
              <a:t>BB1 type</a:t>
            </a:r>
            <a:endParaRPr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6348984" y="1427988"/>
            <a:ext cx="5268468" cy="4735067"/>
          </a:xfrm>
          <a:prstGeom prst="rect">
            <a:avLst/>
          </a:prstGeom>
        </p:spPr>
      </p:pic>
      <p:pic>
        <p:nvPicPr>
          <p:cNvPr id="4" name="object 4"/>
          <p:cNvPicPr/>
          <p:nvPr/>
        </p:nvPicPr>
        <p:blipFill>
          <a:blip r:embed="rId3" cstate="print"/>
          <a:stretch>
            <a:fillRect/>
          </a:stretch>
        </p:blipFill>
        <p:spPr>
          <a:xfrm>
            <a:off x="685901" y="1752600"/>
            <a:ext cx="5527445" cy="4038600"/>
          </a:xfrm>
          <a:prstGeom prst="rect">
            <a:avLst/>
          </a:prstGeom>
        </p:spPr>
      </p:pic>
      <p:sp>
        <p:nvSpPr>
          <p:cNvPr id="5" name="文本框 4">
            <a:extLst>
              <a:ext uri="{FF2B5EF4-FFF2-40B4-BE49-F238E27FC236}">
                <a16:creationId xmlns:a16="http://schemas.microsoft.com/office/drawing/2014/main" id="{D0EEE080-D92C-2D05-4589-8A7E46698495}"/>
              </a:ext>
            </a:extLst>
          </p:cNvPr>
          <p:cNvSpPr txBox="1"/>
          <p:nvPr/>
        </p:nvSpPr>
        <p:spPr>
          <a:xfrm>
            <a:off x="1371600" y="1752600"/>
            <a:ext cx="8382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Impeller</a:t>
            </a:r>
          </a:p>
        </p:txBody>
      </p:sp>
      <p:sp>
        <p:nvSpPr>
          <p:cNvPr id="6" name="文本框 5">
            <a:extLst>
              <a:ext uri="{FF2B5EF4-FFF2-40B4-BE49-F238E27FC236}">
                <a16:creationId xmlns:a16="http://schemas.microsoft.com/office/drawing/2014/main" id="{AA689A8E-0627-F0AC-E290-0DDD72836937}"/>
              </a:ext>
            </a:extLst>
          </p:cNvPr>
          <p:cNvSpPr txBox="1"/>
          <p:nvPr/>
        </p:nvSpPr>
        <p:spPr>
          <a:xfrm>
            <a:off x="1943100" y="5548427"/>
            <a:ext cx="12192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Pump body</a:t>
            </a:r>
          </a:p>
        </p:txBody>
      </p:sp>
      <p:sp>
        <p:nvSpPr>
          <p:cNvPr id="7" name="文本框 6">
            <a:extLst>
              <a:ext uri="{FF2B5EF4-FFF2-40B4-BE49-F238E27FC236}">
                <a16:creationId xmlns:a16="http://schemas.microsoft.com/office/drawing/2014/main" id="{496D31B7-7085-7FE8-815D-058FFD0D0C35}"/>
              </a:ext>
            </a:extLst>
          </p:cNvPr>
          <p:cNvSpPr txBox="1"/>
          <p:nvPr/>
        </p:nvSpPr>
        <p:spPr>
          <a:xfrm>
            <a:off x="1104900" y="2498162"/>
            <a:ext cx="8382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Seal</a:t>
            </a:r>
          </a:p>
        </p:txBody>
      </p:sp>
      <p:sp>
        <p:nvSpPr>
          <p:cNvPr id="8" name="文本框 7">
            <a:extLst>
              <a:ext uri="{FF2B5EF4-FFF2-40B4-BE49-F238E27FC236}">
                <a16:creationId xmlns:a16="http://schemas.microsoft.com/office/drawing/2014/main" id="{7F7F60A9-A6E2-2B4B-CB12-15FD8883D6F5}"/>
              </a:ext>
            </a:extLst>
          </p:cNvPr>
          <p:cNvSpPr txBox="1"/>
          <p:nvPr/>
        </p:nvSpPr>
        <p:spPr>
          <a:xfrm>
            <a:off x="952500" y="3146623"/>
            <a:ext cx="8382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Bearing</a:t>
            </a:r>
          </a:p>
        </p:txBody>
      </p:sp>
      <p:sp>
        <p:nvSpPr>
          <p:cNvPr id="9" name="文本框 8">
            <a:extLst>
              <a:ext uri="{FF2B5EF4-FFF2-40B4-BE49-F238E27FC236}">
                <a16:creationId xmlns:a16="http://schemas.microsoft.com/office/drawing/2014/main" id="{637BB0F2-84DB-1AF9-93CB-057DC02DE748}"/>
              </a:ext>
            </a:extLst>
          </p:cNvPr>
          <p:cNvSpPr txBox="1"/>
          <p:nvPr/>
        </p:nvSpPr>
        <p:spPr>
          <a:xfrm>
            <a:off x="4320921" y="1724223"/>
            <a:ext cx="1264158"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Pump cover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4520082" cy="574675"/>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BB1</a:t>
            </a:r>
            <a:r>
              <a:rPr dirty="0"/>
              <a:t>型</a:t>
            </a:r>
            <a:r>
              <a:rPr lang="en-US" dirty="0"/>
              <a:t> </a:t>
            </a:r>
            <a:r>
              <a:rPr lang="en-US" dirty="0">
                <a:latin typeface="Arial" panose="020B0604020202020204" pitchFamily="34" charset="0"/>
                <a:cs typeface="Arial" panose="020B0604020202020204" pitchFamily="34" charset="0"/>
              </a:rPr>
              <a:t>BB1 type</a:t>
            </a:r>
            <a:endParaRPr dirty="0">
              <a:latin typeface="Arial" panose="020B0604020202020204" pitchFamily="34" charset="0"/>
              <a:cs typeface="Arial" panose="020B0604020202020204" pitchFamily="34" charset="0"/>
            </a:endParaRPr>
          </a:p>
        </p:txBody>
      </p:sp>
      <p:sp>
        <p:nvSpPr>
          <p:cNvPr id="3" name="object 3"/>
          <p:cNvSpPr/>
          <p:nvPr/>
        </p:nvSpPr>
        <p:spPr>
          <a:xfrm>
            <a:off x="5594655" y="120995"/>
            <a:ext cx="602771" cy="355899"/>
          </a:xfrm>
          <a:custGeom>
            <a:avLst/>
            <a:gdLst/>
            <a:ahLst/>
            <a:cxnLst/>
            <a:rect l="l" t="t" r="r" b="b"/>
            <a:pathLst>
              <a:path w="431800" h="303530">
                <a:moveTo>
                  <a:pt x="431292" y="0"/>
                </a:moveTo>
                <a:lnTo>
                  <a:pt x="0" y="0"/>
                </a:lnTo>
                <a:lnTo>
                  <a:pt x="0" y="303275"/>
                </a:lnTo>
                <a:lnTo>
                  <a:pt x="431292" y="303275"/>
                </a:lnTo>
                <a:lnTo>
                  <a:pt x="431292" y="0"/>
                </a:lnTo>
                <a:close/>
              </a:path>
            </a:pathLst>
          </a:custGeom>
          <a:solidFill>
            <a:srgbClr val="FFFF00"/>
          </a:solidFill>
        </p:spPr>
        <p:txBody>
          <a:bodyPr wrap="square" lIns="0" tIns="0" rIns="0" bIns="0" rtlCol="0"/>
          <a:lstStyle/>
          <a:p>
            <a:endParaRPr/>
          </a:p>
        </p:txBody>
      </p:sp>
      <p:grpSp>
        <p:nvGrpSpPr>
          <p:cNvPr id="4" name="object 4"/>
          <p:cNvGrpSpPr/>
          <p:nvPr/>
        </p:nvGrpSpPr>
        <p:grpSpPr>
          <a:xfrm>
            <a:off x="174361" y="1733550"/>
            <a:ext cx="5293151" cy="3390900"/>
            <a:chOff x="669036" y="1943100"/>
            <a:chExt cx="6858000" cy="3854450"/>
          </a:xfrm>
        </p:grpSpPr>
        <p:pic>
          <p:nvPicPr>
            <p:cNvPr id="5" name="object 5"/>
            <p:cNvPicPr/>
            <p:nvPr/>
          </p:nvPicPr>
          <p:blipFill>
            <a:blip r:embed="rId2" cstate="print"/>
            <a:stretch>
              <a:fillRect/>
            </a:stretch>
          </p:blipFill>
          <p:spPr>
            <a:xfrm>
              <a:off x="669036" y="1943100"/>
              <a:ext cx="6858000" cy="3854196"/>
            </a:xfrm>
            <a:prstGeom prst="rect">
              <a:avLst/>
            </a:prstGeom>
          </p:spPr>
        </p:pic>
        <p:sp>
          <p:nvSpPr>
            <p:cNvPr id="6" name="object 6"/>
            <p:cNvSpPr/>
            <p:nvPr/>
          </p:nvSpPr>
          <p:spPr>
            <a:xfrm>
              <a:off x="5205983" y="2054352"/>
              <a:ext cx="2269490" cy="1658620"/>
            </a:xfrm>
            <a:custGeom>
              <a:avLst/>
              <a:gdLst/>
              <a:ahLst/>
              <a:cxnLst/>
              <a:rect l="l" t="t" r="r" b="b"/>
              <a:pathLst>
                <a:path w="2269490" h="1658620">
                  <a:moveTo>
                    <a:pt x="2269236" y="0"/>
                  </a:moveTo>
                  <a:lnTo>
                    <a:pt x="0" y="0"/>
                  </a:lnTo>
                  <a:lnTo>
                    <a:pt x="0" y="1658112"/>
                  </a:lnTo>
                  <a:lnTo>
                    <a:pt x="2269236" y="1658112"/>
                  </a:lnTo>
                  <a:lnTo>
                    <a:pt x="2269236" y="0"/>
                  </a:lnTo>
                  <a:close/>
                </a:path>
              </a:pathLst>
            </a:custGeom>
            <a:solidFill>
              <a:srgbClr val="FFFFFF"/>
            </a:solidFill>
          </p:spPr>
          <p:txBody>
            <a:bodyPr wrap="square" lIns="0" tIns="0" rIns="0" bIns="0" rtlCol="0"/>
            <a:lstStyle/>
            <a:p>
              <a:endParaRPr/>
            </a:p>
          </p:txBody>
        </p:sp>
        <p:sp>
          <p:nvSpPr>
            <p:cNvPr id="7" name="object 7"/>
            <p:cNvSpPr/>
            <p:nvPr/>
          </p:nvSpPr>
          <p:spPr>
            <a:xfrm>
              <a:off x="5205983" y="2054352"/>
              <a:ext cx="2269490" cy="1658620"/>
            </a:xfrm>
            <a:custGeom>
              <a:avLst/>
              <a:gdLst/>
              <a:ahLst/>
              <a:cxnLst/>
              <a:rect l="l" t="t" r="r" b="b"/>
              <a:pathLst>
                <a:path w="2269490" h="1658620">
                  <a:moveTo>
                    <a:pt x="0" y="1658112"/>
                  </a:moveTo>
                  <a:lnTo>
                    <a:pt x="2269236" y="1658112"/>
                  </a:lnTo>
                  <a:lnTo>
                    <a:pt x="2269236" y="0"/>
                  </a:lnTo>
                  <a:lnTo>
                    <a:pt x="0" y="0"/>
                  </a:lnTo>
                  <a:lnTo>
                    <a:pt x="0" y="1658112"/>
                  </a:lnTo>
                  <a:close/>
                </a:path>
              </a:pathLst>
            </a:custGeom>
            <a:ln w="12699">
              <a:solidFill>
                <a:srgbClr val="EB5F74"/>
              </a:solidFill>
            </a:ln>
          </p:spPr>
          <p:txBody>
            <a:bodyPr wrap="square" lIns="0" tIns="0" rIns="0" bIns="0" rtlCol="0"/>
            <a:lstStyle/>
            <a:p>
              <a:endParaRPr/>
            </a:p>
          </p:txBody>
        </p:sp>
      </p:grpSp>
      <p:sp>
        <p:nvSpPr>
          <p:cNvPr id="8" name="object 8"/>
          <p:cNvSpPr txBox="1"/>
          <p:nvPr/>
        </p:nvSpPr>
        <p:spPr>
          <a:xfrm>
            <a:off x="5592157" y="120995"/>
            <a:ext cx="6462957" cy="6615785"/>
          </a:xfrm>
          <a:prstGeom prst="rect">
            <a:avLst/>
          </a:prstGeom>
        </p:spPr>
        <p:txBody>
          <a:bodyPr vert="horz" wrap="square" lIns="0" tIns="13335" rIns="0" bIns="0" rtlCol="0">
            <a:spAutoFit/>
          </a:bodyPr>
          <a:lstStyle/>
          <a:p>
            <a:pPr marL="12700" marR="30480" algn="just">
              <a:lnSpc>
                <a:spcPct val="150000"/>
              </a:lnSpc>
              <a:spcBef>
                <a:spcPts val="105"/>
              </a:spcBef>
            </a:pPr>
            <a:r>
              <a:rPr sz="1600" spc="-5" dirty="0">
                <a:latin typeface="Arial"/>
                <a:cs typeface="Arial"/>
              </a:rPr>
              <a:t>BB</a:t>
            </a:r>
            <a:r>
              <a:rPr sz="1600" spc="-10" dirty="0">
                <a:latin typeface="Arial"/>
                <a:cs typeface="Arial"/>
              </a:rPr>
              <a:t>1</a:t>
            </a:r>
            <a:r>
              <a:rPr sz="1600" spc="-5" dirty="0">
                <a:latin typeface="微软雅黑"/>
                <a:cs typeface="微软雅黑"/>
              </a:rPr>
              <a:t>系列泵是</a:t>
            </a:r>
            <a:r>
              <a:rPr sz="1600" spc="-5" dirty="0">
                <a:solidFill>
                  <a:srgbClr val="FF0000"/>
                </a:solidFill>
                <a:latin typeface="微软雅黑"/>
                <a:cs typeface="微软雅黑"/>
              </a:rPr>
              <a:t>轴向剖分</a:t>
            </a:r>
            <a:r>
              <a:rPr sz="1600" spc="-5" dirty="0">
                <a:latin typeface="微软雅黑"/>
                <a:cs typeface="微软雅黑"/>
              </a:rPr>
              <a:t>、单级或两级、 </a:t>
            </a:r>
            <a:r>
              <a:rPr sz="1600" dirty="0">
                <a:latin typeface="微软雅黑"/>
                <a:cs typeface="微软雅黑"/>
              </a:rPr>
              <a:t>蜗壳式、</a:t>
            </a:r>
            <a:r>
              <a:rPr sz="1600" dirty="0">
                <a:solidFill>
                  <a:srgbClr val="FF0000"/>
                </a:solidFill>
                <a:latin typeface="微软雅黑"/>
                <a:cs typeface="微软雅黑"/>
              </a:rPr>
              <a:t>两端支承</a:t>
            </a:r>
            <a:r>
              <a:rPr sz="1600" dirty="0">
                <a:latin typeface="微软雅黑"/>
                <a:cs typeface="微软雅黑"/>
              </a:rPr>
              <a:t>卧式离心泵，也可 设计为立式结构。适用于输送各种清 </a:t>
            </a:r>
            <a:r>
              <a:rPr sz="1600" spc="-5" dirty="0">
                <a:latin typeface="微软雅黑"/>
                <a:cs typeface="微软雅黑"/>
              </a:rPr>
              <a:t>洁或含有微量颗粒的、中性或有腐蚀 </a:t>
            </a:r>
            <a:r>
              <a:rPr sz="1600" dirty="0">
                <a:latin typeface="微软雅黑"/>
                <a:cs typeface="微软雅黑"/>
              </a:rPr>
              <a:t>性的介质。</a:t>
            </a:r>
            <a:r>
              <a:rPr sz="1600" spc="-5" dirty="0">
                <a:latin typeface="Arial"/>
                <a:cs typeface="Arial"/>
              </a:rPr>
              <a:t>BB1</a:t>
            </a:r>
            <a:r>
              <a:rPr sz="1600" dirty="0">
                <a:latin typeface="微软雅黑"/>
                <a:cs typeface="微软雅黑"/>
              </a:rPr>
              <a:t>系列泵符合美国石油 </a:t>
            </a:r>
            <a:r>
              <a:rPr sz="1600" spc="5" dirty="0">
                <a:latin typeface="微软雅黑"/>
                <a:cs typeface="微软雅黑"/>
              </a:rPr>
              <a:t> </a:t>
            </a:r>
            <a:r>
              <a:rPr sz="1600" dirty="0">
                <a:latin typeface="微软雅黑"/>
                <a:cs typeface="微软雅黑"/>
              </a:rPr>
              <a:t>学会</a:t>
            </a:r>
            <a:r>
              <a:rPr sz="1600" spc="-140" dirty="0">
                <a:latin typeface="微软雅黑"/>
                <a:cs typeface="微软雅黑"/>
              </a:rPr>
              <a:t> </a:t>
            </a:r>
            <a:r>
              <a:rPr sz="1600" dirty="0">
                <a:latin typeface="Arial"/>
                <a:cs typeface="Arial"/>
              </a:rPr>
              <a:t>API6</a:t>
            </a:r>
            <a:r>
              <a:rPr sz="1600" spc="-10" dirty="0">
                <a:latin typeface="Arial"/>
                <a:cs typeface="Arial"/>
              </a:rPr>
              <a:t>1</a:t>
            </a:r>
            <a:r>
              <a:rPr sz="1600" spc="-5" dirty="0">
                <a:latin typeface="Arial"/>
                <a:cs typeface="Arial"/>
              </a:rPr>
              <a:t>0</a:t>
            </a:r>
            <a:r>
              <a:rPr sz="1600" spc="5" dirty="0">
                <a:latin typeface="Arial"/>
                <a:cs typeface="Arial"/>
              </a:rPr>
              <a:t> </a:t>
            </a:r>
            <a:r>
              <a:rPr sz="1600" spc="-5" dirty="0">
                <a:latin typeface="Arial"/>
                <a:cs typeface="Arial"/>
              </a:rPr>
              <a:t>1</a:t>
            </a:r>
            <a:r>
              <a:rPr sz="1600" spc="-15" dirty="0">
                <a:latin typeface="Arial"/>
                <a:cs typeface="Arial"/>
              </a:rPr>
              <a:t>0</a:t>
            </a:r>
            <a:r>
              <a:rPr sz="1600" dirty="0">
                <a:latin typeface="Arial"/>
                <a:cs typeface="Arial"/>
              </a:rPr>
              <a:t>th/API </a:t>
            </a:r>
            <a:r>
              <a:rPr sz="1600" spc="-15" dirty="0">
                <a:latin typeface="Arial"/>
                <a:cs typeface="Arial"/>
              </a:rPr>
              <a:t>6</a:t>
            </a:r>
            <a:r>
              <a:rPr sz="1600" spc="-5" dirty="0">
                <a:latin typeface="Arial"/>
                <a:cs typeface="Arial"/>
              </a:rPr>
              <a:t>10</a:t>
            </a:r>
            <a:r>
              <a:rPr sz="1600" spc="5" dirty="0">
                <a:latin typeface="Arial"/>
                <a:cs typeface="Arial"/>
              </a:rPr>
              <a:t> </a:t>
            </a:r>
            <a:r>
              <a:rPr sz="1600" spc="-145" dirty="0">
                <a:latin typeface="Arial"/>
                <a:cs typeface="Arial"/>
              </a:rPr>
              <a:t>1</a:t>
            </a:r>
            <a:r>
              <a:rPr sz="1600" spc="-5" dirty="0">
                <a:latin typeface="Arial"/>
                <a:cs typeface="Arial"/>
              </a:rPr>
              <a:t>1t</a:t>
            </a:r>
            <a:r>
              <a:rPr sz="1600" spc="-10" dirty="0">
                <a:latin typeface="Arial"/>
                <a:cs typeface="Arial"/>
              </a:rPr>
              <a:t>h</a:t>
            </a:r>
            <a:r>
              <a:rPr sz="1600" dirty="0">
                <a:latin typeface="微软雅黑"/>
                <a:cs typeface="微软雅黑"/>
              </a:rPr>
              <a:t>设计  标准。</a:t>
            </a:r>
          </a:p>
          <a:p>
            <a:pPr marL="12700" marR="5080" algn="just">
              <a:lnSpc>
                <a:spcPct val="150000"/>
              </a:lnSpc>
            </a:pPr>
            <a:r>
              <a:rPr sz="1600" dirty="0">
                <a:latin typeface="微软雅黑"/>
                <a:cs typeface="微软雅黑"/>
              </a:rPr>
              <a:t>应用范围：广泛应用于各种工业流程、 污水处理、电站、热电厂、管网加压、 原油或成品油的输送、天然气的输送、 水力灌溉、供水与水处理、船用泵、 </a:t>
            </a:r>
            <a:r>
              <a:rPr sz="1600" spc="5" dirty="0">
                <a:latin typeface="微软雅黑"/>
                <a:cs typeface="微软雅黑"/>
              </a:rPr>
              <a:t> </a:t>
            </a:r>
            <a:r>
              <a:rPr sz="1600" dirty="0" err="1">
                <a:latin typeface="微软雅黑"/>
                <a:cs typeface="微软雅黑"/>
              </a:rPr>
              <a:t>海水淡化等场合</a:t>
            </a:r>
            <a:r>
              <a:rPr sz="1600" dirty="0">
                <a:latin typeface="微软雅黑"/>
                <a:cs typeface="微软雅黑"/>
              </a:rPr>
              <a:t>。</a:t>
            </a:r>
            <a:endParaRPr lang="en-US" sz="1600" dirty="0">
              <a:latin typeface="微软雅黑"/>
              <a:cs typeface="微软雅黑"/>
            </a:endParaRPr>
          </a:p>
          <a:p>
            <a:pPr marL="12700" marR="5080" algn="just">
              <a:lnSpc>
                <a:spcPct val="150000"/>
              </a:lnSpc>
            </a:pPr>
            <a:r>
              <a:rPr lang="en-US" sz="1600" dirty="0">
                <a:latin typeface="Arial" panose="020B0604020202020204" pitchFamily="34" charset="0"/>
                <a:cs typeface="Arial" panose="020B0604020202020204" pitchFamily="34" charset="0"/>
              </a:rPr>
              <a:t>BB1 series pump is an axially split, single-stage or two-stage, volute-type, double-end supported horizontal centrifugal pump, which can also be designed in a vertical structure. Suitable for transporting various clean or slightly particle-laden, neutral or corrosive media. The BB1 series pump complies with the API 610 10th/API 610 11th design standards set by the American Petroleum Institute.</a:t>
            </a:r>
          </a:p>
          <a:p>
            <a:pPr marL="12700" marR="5080" algn="just">
              <a:lnSpc>
                <a:spcPct val="150000"/>
              </a:lnSpc>
            </a:pPr>
            <a:r>
              <a:rPr lang="en-US" sz="1600" dirty="0">
                <a:latin typeface="Arial" panose="020B0604020202020204" pitchFamily="34" charset="0"/>
                <a:cs typeface="Arial" panose="020B0604020202020204" pitchFamily="34" charset="0"/>
              </a:rPr>
              <a:t>Application range: Widely used in various industrial processes, wastewater treatment, power plants, thermal power plants, pipeline pressurization, crude oil or refined oil transportation, natural gas transportation, hydraulic irrigation, water supply and treatment, marine pumps, seawater desalination, and other applications.</a:t>
            </a:r>
            <a:endParaRPr sz="1600"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533400"/>
            <a:ext cx="6172099" cy="574675"/>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BB1</a:t>
            </a:r>
            <a:r>
              <a:rPr dirty="0"/>
              <a:t>型</a:t>
            </a:r>
            <a:r>
              <a:rPr lang="en-US" dirty="0"/>
              <a:t> </a:t>
            </a:r>
            <a:r>
              <a:rPr lang="en-US" dirty="0">
                <a:latin typeface="Arial" panose="020B0604020202020204" pitchFamily="34" charset="0"/>
                <a:cs typeface="Arial" panose="020B0604020202020204" pitchFamily="34" charset="0"/>
              </a:rPr>
              <a:t>BB1 type</a:t>
            </a:r>
            <a:endParaRPr dirty="0">
              <a:latin typeface="Arial" panose="020B0604020202020204" pitchFamily="34" charset="0"/>
              <a:cs typeface="Arial" panose="020B0604020202020204" pitchFamily="34" charset="0"/>
            </a:endParaRPr>
          </a:p>
        </p:txBody>
      </p:sp>
      <p:sp>
        <p:nvSpPr>
          <p:cNvPr id="3" name="object 3"/>
          <p:cNvSpPr txBox="1"/>
          <p:nvPr/>
        </p:nvSpPr>
        <p:spPr>
          <a:xfrm>
            <a:off x="685800" y="1461730"/>
            <a:ext cx="10668000" cy="4862870"/>
          </a:xfrm>
          <a:prstGeom prst="rect">
            <a:avLst/>
          </a:prstGeom>
        </p:spPr>
        <p:txBody>
          <a:bodyPr vert="horz" wrap="square" lIns="0" tIns="12700" rIns="0" bIns="0" rtlCol="0">
            <a:spAutoFit/>
          </a:bodyPr>
          <a:lstStyle/>
          <a:p>
            <a:pPr marL="241300" indent="-228600" algn="just">
              <a:spcBef>
                <a:spcPts val="1655"/>
              </a:spcBef>
              <a:buFont typeface="Arial"/>
              <a:buChar char="●"/>
              <a:tabLst>
                <a:tab pos="241300" algn="l"/>
              </a:tabLst>
            </a:pPr>
            <a:r>
              <a:rPr spc="155" dirty="0">
                <a:solidFill>
                  <a:srgbClr val="FF0000"/>
                </a:solidFill>
                <a:latin typeface="微软雅黑"/>
              </a:rPr>
              <a:t>轴向剖分</a:t>
            </a:r>
            <a:r>
              <a:rPr spc="155" dirty="0">
                <a:solidFill>
                  <a:srgbClr val="585858"/>
                </a:solidFill>
                <a:latin typeface="微软雅黑"/>
              </a:rPr>
              <a:t>双吸泵系卧式， </a:t>
            </a:r>
            <a:r>
              <a:rPr spc="155" dirty="0" err="1">
                <a:solidFill>
                  <a:srgbClr val="585858"/>
                </a:solidFill>
                <a:latin typeface="微软雅黑"/>
              </a:rPr>
              <a:t>轴向剖分，单级两端支撑离心泵，泵体采用蜗壳式、底脚支撑结构</a:t>
            </a:r>
            <a:r>
              <a:rPr spc="155" dirty="0">
                <a:solidFill>
                  <a:srgbClr val="585858"/>
                </a:solidFill>
                <a:latin typeface="微软雅黑"/>
              </a:rPr>
              <a:t>。</a:t>
            </a:r>
            <a:endParaRPr lang="en-US" spc="155" dirty="0">
              <a:solidFill>
                <a:srgbClr val="585858"/>
              </a:solidFill>
              <a:latin typeface="微软雅黑"/>
            </a:endParaRPr>
          </a:p>
          <a:p>
            <a:pPr marL="12700" algn="just">
              <a:spcBef>
                <a:spcPts val="1655"/>
              </a:spcBef>
              <a:tabLst>
                <a:tab pos="241300" algn="l"/>
              </a:tabLst>
            </a:pPr>
            <a:r>
              <a:rPr lang="en-US" dirty="0">
                <a:solidFill>
                  <a:srgbClr val="585858"/>
                </a:solidFill>
                <a:latin typeface="Arial" panose="020B0604020202020204" pitchFamily="34" charset="0"/>
                <a:cs typeface="Arial" panose="020B0604020202020204" pitchFamily="34" charset="0"/>
              </a:rPr>
              <a:t>The axially split double-suction pump is a horizontal, axially split, single-stage, double-end supported centrifugal pump, and adopts a volute-type, base-mounted structure.</a:t>
            </a:r>
          </a:p>
          <a:p>
            <a:pPr marL="12700" algn="just">
              <a:spcBef>
                <a:spcPts val="1655"/>
              </a:spcBef>
              <a:tabLst>
                <a:tab pos="241300" algn="l"/>
              </a:tabLst>
            </a:pPr>
            <a:endParaRPr dirty="0">
              <a:solidFill>
                <a:srgbClr val="585858"/>
              </a:solidFill>
              <a:latin typeface="Arial" panose="020B0604020202020204" pitchFamily="34" charset="0"/>
              <a:cs typeface="Arial" panose="020B0604020202020204" pitchFamily="34" charset="0"/>
            </a:endParaRPr>
          </a:p>
          <a:p>
            <a:pPr marL="241300" indent="-228600" algn="just">
              <a:spcBef>
                <a:spcPts val="1655"/>
              </a:spcBef>
              <a:buFont typeface="Arial"/>
              <a:buChar char="●"/>
              <a:tabLst>
                <a:tab pos="241300" algn="l"/>
              </a:tabLst>
            </a:pPr>
            <a:r>
              <a:rPr spc="155" dirty="0">
                <a:solidFill>
                  <a:srgbClr val="585858"/>
                </a:solidFill>
                <a:latin typeface="微软雅黑"/>
              </a:rPr>
              <a:t>该系列泵采用轴向剖分结构，结构紧凑，外形美观，稳定性好，便于安装， </a:t>
            </a:r>
            <a:r>
              <a:rPr spc="155" dirty="0" err="1">
                <a:solidFill>
                  <a:srgbClr val="FF0000"/>
                </a:solidFill>
                <a:latin typeface="微软雅黑"/>
              </a:rPr>
              <a:t>维修方便</a:t>
            </a:r>
            <a:r>
              <a:rPr spc="155" dirty="0" err="1">
                <a:solidFill>
                  <a:srgbClr val="585858"/>
                </a:solidFill>
                <a:latin typeface="微软雅黑"/>
              </a:rPr>
              <a:t>快捷</a:t>
            </a:r>
            <a:r>
              <a:rPr spc="155" dirty="0">
                <a:solidFill>
                  <a:srgbClr val="585858"/>
                </a:solidFill>
                <a:latin typeface="微软雅黑"/>
              </a:rPr>
              <a:t>。</a:t>
            </a:r>
            <a:endParaRPr lang="en-US" spc="155" dirty="0">
              <a:solidFill>
                <a:srgbClr val="585858"/>
              </a:solidFill>
              <a:latin typeface="微软雅黑"/>
            </a:endParaRPr>
          </a:p>
          <a:p>
            <a:pPr marL="12700" algn="just">
              <a:spcBef>
                <a:spcPts val="1655"/>
              </a:spcBef>
              <a:tabLst>
                <a:tab pos="241300" algn="l"/>
              </a:tabLst>
            </a:pPr>
            <a:r>
              <a:rPr lang="en-US" dirty="0">
                <a:solidFill>
                  <a:srgbClr val="585858"/>
                </a:solidFill>
                <a:latin typeface="Arial" panose="020B0604020202020204" pitchFamily="34" charset="0"/>
                <a:cs typeface="Arial" panose="020B0604020202020204" pitchFamily="34" charset="0"/>
              </a:rPr>
              <a:t>This series of pump adopts an axially split structure, which is compact, aesthetically pleasing, stable, and easy to install, and allows for convenient and quick maintenance.</a:t>
            </a:r>
          </a:p>
          <a:p>
            <a:pPr marL="12700" algn="just">
              <a:spcBef>
                <a:spcPts val="1655"/>
              </a:spcBef>
              <a:tabLst>
                <a:tab pos="241300" algn="l"/>
              </a:tabLst>
            </a:pPr>
            <a:endParaRPr dirty="0">
              <a:solidFill>
                <a:srgbClr val="585858"/>
              </a:solidFill>
              <a:latin typeface="Arial" panose="020B0604020202020204" pitchFamily="34" charset="0"/>
              <a:cs typeface="Arial" panose="020B0604020202020204" pitchFamily="34" charset="0"/>
            </a:endParaRPr>
          </a:p>
          <a:p>
            <a:pPr marL="241300" indent="-228600" algn="just">
              <a:spcBef>
                <a:spcPts val="1655"/>
              </a:spcBef>
              <a:buFont typeface="Arial"/>
              <a:buChar char="●"/>
              <a:tabLst>
                <a:tab pos="241300" algn="l"/>
              </a:tabLst>
            </a:pPr>
            <a:r>
              <a:rPr spc="155" dirty="0" err="1">
                <a:solidFill>
                  <a:srgbClr val="585858"/>
                </a:solidFill>
                <a:latin typeface="微软雅黑"/>
              </a:rPr>
              <a:t>叶轮采用双吸结构，具有</a:t>
            </a:r>
            <a:r>
              <a:rPr spc="155" dirty="0" err="1">
                <a:solidFill>
                  <a:srgbClr val="FF0000"/>
                </a:solidFill>
                <a:latin typeface="微软雅黑"/>
              </a:rPr>
              <a:t>流量、扬程范围广，效率高、汽蚀性能好</a:t>
            </a:r>
            <a:r>
              <a:rPr spc="155" dirty="0" err="1">
                <a:solidFill>
                  <a:srgbClr val="585858"/>
                </a:solidFill>
                <a:latin typeface="微软雅黑"/>
              </a:rPr>
              <a:t>的特点，是新一代的高效节能产品</a:t>
            </a:r>
            <a:r>
              <a:rPr lang="en-US" spc="155" dirty="0">
                <a:solidFill>
                  <a:srgbClr val="585858"/>
                </a:solidFill>
                <a:latin typeface="微软雅黑"/>
              </a:rPr>
              <a:t>。</a:t>
            </a:r>
          </a:p>
          <a:p>
            <a:pPr marL="12700" algn="just">
              <a:spcBef>
                <a:spcPts val="1655"/>
              </a:spcBef>
              <a:tabLst>
                <a:tab pos="241300" algn="l"/>
              </a:tabLst>
            </a:pPr>
            <a:r>
              <a:rPr lang="en-US" dirty="0">
                <a:solidFill>
                  <a:srgbClr val="585858"/>
                </a:solidFill>
                <a:latin typeface="Arial" panose="020B0604020202020204" pitchFamily="34" charset="0"/>
                <a:cs typeface="Arial" panose="020B0604020202020204" pitchFamily="34" charset="0"/>
              </a:rPr>
              <a:t>The impeller adopts a double-suction structure, offering a wide range of flow and head, high efficiency, and excellent cavitation performance. It is a new generation of efficient and energy-saving products.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8BBDD-FF05-D231-108F-0047D190DF09}"/>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E70BD133-AE39-C3BB-3DA6-46620B0E54B5}"/>
              </a:ext>
            </a:extLst>
          </p:cNvPr>
          <p:cNvSpPr txBox="1"/>
          <p:nvPr/>
        </p:nvSpPr>
        <p:spPr>
          <a:xfrm>
            <a:off x="685800" y="1740076"/>
            <a:ext cx="10287000" cy="3377848"/>
          </a:xfrm>
          <a:prstGeom prst="rect">
            <a:avLst/>
          </a:prstGeom>
        </p:spPr>
        <p:txBody>
          <a:bodyPr vert="horz" wrap="square" lIns="0" tIns="12700" rIns="0" bIns="0" rtlCol="0">
            <a:spAutoFit/>
          </a:bodyPr>
          <a:lstStyle/>
          <a:p>
            <a:pPr marL="241300" indent="-228600" algn="just">
              <a:spcBef>
                <a:spcPts val="1655"/>
              </a:spcBef>
              <a:buFont typeface="Arial"/>
              <a:buChar char="●"/>
              <a:tabLst>
                <a:tab pos="241300" algn="l"/>
              </a:tabLst>
            </a:pPr>
            <a:r>
              <a:rPr spc="155" dirty="0" err="1">
                <a:solidFill>
                  <a:srgbClr val="585858"/>
                </a:solidFill>
                <a:latin typeface="微软雅黑"/>
              </a:rPr>
              <a:t>适合输送各种清洁或含有微量颗粒的、中性或有腐蚀性的介质</a:t>
            </a:r>
            <a:r>
              <a:rPr spc="155" dirty="0">
                <a:solidFill>
                  <a:srgbClr val="585858"/>
                </a:solidFill>
                <a:latin typeface="微软雅黑"/>
              </a:rPr>
              <a:t>。</a:t>
            </a:r>
            <a:endParaRPr lang="en-US" spc="155" dirty="0">
              <a:solidFill>
                <a:srgbClr val="585858"/>
              </a:solidFill>
              <a:latin typeface="微软雅黑"/>
            </a:endParaRPr>
          </a:p>
          <a:p>
            <a:pPr marL="12700" algn="just">
              <a:spcBef>
                <a:spcPts val="1655"/>
              </a:spcBef>
              <a:tabLst>
                <a:tab pos="241300" algn="l"/>
              </a:tabLst>
            </a:pPr>
            <a:r>
              <a:rPr lang="en-US" dirty="0">
                <a:solidFill>
                  <a:srgbClr val="585858"/>
                </a:solidFill>
                <a:latin typeface="Arial" panose="020B0604020202020204" pitchFamily="34" charset="0"/>
                <a:cs typeface="Arial" panose="020B0604020202020204" pitchFamily="34" charset="0"/>
              </a:rPr>
              <a:t>Suitable for transporting various clean or slightly particle-laden, neutral or corrosive media.</a:t>
            </a:r>
          </a:p>
          <a:p>
            <a:pPr marL="12700" algn="just">
              <a:spcBef>
                <a:spcPts val="1655"/>
              </a:spcBef>
              <a:tabLst>
                <a:tab pos="241300" algn="l"/>
              </a:tabLst>
            </a:pPr>
            <a:endParaRPr dirty="0">
              <a:solidFill>
                <a:srgbClr val="585858"/>
              </a:solidFill>
              <a:latin typeface="Arial" panose="020B0604020202020204" pitchFamily="34" charset="0"/>
              <a:cs typeface="Arial" panose="020B0604020202020204" pitchFamily="34" charset="0"/>
            </a:endParaRPr>
          </a:p>
          <a:p>
            <a:pPr marL="241300" indent="-228600" algn="just">
              <a:spcBef>
                <a:spcPts val="1655"/>
              </a:spcBef>
              <a:buFont typeface="Arial"/>
              <a:buChar char="●"/>
              <a:tabLst>
                <a:tab pos="241300" algn="l"/>
              </a:tabLst>
            </a:pPr>
            <a:r>
              <a:rPr spc="155" dirty="0">
                <a:solidFill>
                  <a:srgbClr val="585858"/>
                </a:solidFill>
                <a:latin typeface="微软雅黑"/>
              </a:rPr>
              <a:t>广泛的应用在工业流程、水利灌溉、污水处理、供水与水处理、石油化工、电站、热电厂、管网加压、原油（成品油）输送等场合。我公司主要在</a:t>
            </a:r>
            <a:r>
              <a:rPr spc="155" dirty="0">
                <a:solidFill>
                  <a:srgbClr val="FF0000"/>
                </a:solidFill>
                <a:latin typeface="微软雅黑"/>
              </a:rPr>
              <a:t>循环水场、余热回收</a:t>
            </a:r>
            <a:r>
              <a:rPr spc="155" dirty="0">
                <a:solidFill>
                  <a:srgbClr val="585858"/>
                </a:solidFill>
                <a:latin typeface="微软雅黑"/>
              </a:rPr>
              <a:t>装置使用。</a:t>
            </a:r>
            <a:endParaRPr lang="en-US" spc="155" dirty="0">
              <a:solidFill>
                <a:srgbClr val="585858"/>
              </a:solidFill>
              <a:latin typeface="微软雅黑"/>
            </a:endParaRPr>
          </a:p>
          <a:p>
            <a:pPr marL="12700" algn="just">
              <a:spcBef>
                <a:spcPts val="1655"/>
              </a:spcBef>
              <a:tabLst>
                <a:tab pos="241300" algn="l"/>
              </a:tabLst>
            </a:pPr>
            <a:r>
              <a:rPr lang="en-US" dirty="0">
                <a:solidFill>
                  <a:srgbClr val="585858"/>
                </a:solidFill>
                <a:latin typeface="Arial" panose="020B0604020202020204" pitchFamily="34" charset="0"/>
                <a:cs typeface="Arial" panose="020B0604020202020204" pitchFamily="34" charset="0"/>
              </a:rPr>
              <a:t>Widely used in industrial processes, hydraulic irrigation, wastewater treatment, water supply and treatment, petrochemical industries, power plants, thermal power plants, pipeline pressurization, crude oil (refined oil) transportation, and other applications. Our company mainly uses it in circulating water systems and waste heat recovery units.</a:t>
            </a:r>
          </a:p>
        </p:txBody>
      </p:sp>
      <p:sp>
        <p:nvSpPr>
          <p:cNvPr id="6" name="object 2">
            <a:extLst>
              <a:ext uri="{FF2B5EF4-FFF2-40B4-BE49-F238E27FC236}">
                <a16:creationId xmlns:a16="http://schemas.microsoft.com/office/drawing/2014/main" id="{536ED770-A2F9-1B1E-0A1B-FB83224A48B1}"/>
              </a:ext>
            </a:extLst>
          </p:cNvPr>
          <p:cNvSpPr txBox="1">
            <a:spLocks/>
          </p:cNvSpPr>
          <p:nvPr/>
        </p:nvSpPr>
        <p:spPr>
          <a:xfrm>
            <a:off x="685800" y="533400"/>
            <a:ext cx="6172099" cy="574675"/>
          </a:xfrm>
          <a:prstGeom prst="rect">
            <a:avLst/>
          </a:prstGeom>
        </p:spPr>
        <p:txBody>
          <a:bodyPr vert="horz" wrap="square" lIns="0" tIns="12700" rIns="0" bIns="0" rtlCol="0">
            <a:spAutoFit/>
          </a:bodyPr>
          <a:lstStyle>
            <a:lvl1pPr>
              <a:defRPr sz="3600" b="1" i="0">
                <a:solidFill>
                  <a:srgbClr val="252525"/>
                </a:solidFill>
                <a:latin typeface="微软雅黑"/>
                <a:ea typeface="+mj-ea"/>
                <a:cs typeface="微软雅黑"/>
              </a:defRPr>
            </a:lvl1pPr>
          </a:lstStyle>
          <a:p>
            <a:pPr marL="12700">
              <a:spcBef>
                <a:spcPts val="100"/>
              </a:spcBef>
            </a:pPr>
            <a:r>
              <a:rPr lang="en-US" kern="0" spc="300">
                <a:latin typeface="Arial"/>
                <a:cs typeface="Arial"/>
              </a:rPr>
              <a:t>BB1</a:t>
            </a:r>
            <a:r>
              <a:rPr lang="zh-CN" altLang="en-US" kern="0"/>
              <a:t>型 </a:t>
            </a:r>
            <a:r>
              <a:rPr lang="en-US" kern="0">
                <a:latin typeface="Arial" panose="020B0604020202020204" pitchFamily="34" charset="0"/>
                <a:cs typeface="Arial" panose="020B0604020202020204" pitchFamily="34" charset="0"/>
              </a:rPr>
              <a:t>BB1 type</a:t>
            </a:r>
            <a:endParaRPr 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394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8077099" cy="566822"/>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BB1</a:t>
            </a:r>
            <a:r>
              <a:rPr spc="295" dirty="0"/>
              <a:t>型优缺点</a:t>
            </a:r>
            <a:r>
              <a:rPr lang="en-US" spc="295" dirty="0"/>
              <a:t> </a:t>
            </a:r>
            <a:r>
              <a:rPr lang="en-US" dirty="0">
                <a:latin typeface="Arial" panose="020B0604020202020204" pitchFamily="34" charset="0"/>
                <a:cs typeface="Arial" panose="020B0604020202020204" pitchFamily="34" charset="0"/>
              </a:rPr>
              <a:t>BB1 Pros &amp; Cons</a:t>
            </a:r>
            <a:endParaRPr dirty="0">
              <a:latin typeface="Arial" panose="020B0604020202020204" pitchFamily="34" charset="0"/>
              <a:cs typeface="Arial" panose="020B0604020202020204" pitchFamily="34" charset="0"/>
            </a:endParaRPr>
          </a:p>
        </p:txBody>
      </p:sp>
      <p:sp>
        <p:nvSpPr>
          <p:cNvPr id="3" name="object 3"/>
          <p:cNvSpPr txBox="1"/>
          <p:nvPr/>
        </p:nvSpPr>
        <p:spPr>
          <a:xfrm>
            <a:off x="685901" y="1564640"/>
            <a:ext cx="10876280" cy="4794454"/>
          </a:xfrm>
          <a:prstGeom prst="rect">
            <a:avLst/>
          </a:prstGeom>
        </p:spPr>
        <p:txBody>
          <a:bodyPr vert="horz" wrap="square" lIns="0" tIns="12700" rIns="0" bIns="0" rtlCol="0">
            <a:spAutoFit/>
          </a:bodyPr>
          <a:lstStyle/>
          <a:p>
            <a:pPr marL="12700" algn="just">
              <a:lnSpc>
                <a:spcPct val="100000"/>
              </a:lnSpc>
              <a:spcBef>
                <a:spcPts val="100"/>
              </a:spcBef>
              <a:tabLst>
                <a:tab pos="241300" algn="l"/>
              </a:tabLst>
            </a:pPr>
            <a:r>
              <a:rPr sz="1800" spc="145" dirty="0">
                <a:solidFill>
                  <a:srgbClr val="585858"/>
                </a:solidFill>
                <a:latin typeface="Arial"/>
                <a:cs typeface="Arial"/>
              </a:rPr>
              <a:t>1</a:t>
            </a:r>
            <a:r>
              <a:rPr sz="1800" spc="155" dirty="0">
                <a:solidFill>
                  <a:srgbClr val="585858"/>
                </a:solidFill>
                <a:latin typeface="微软雅黑"/>
                <a:cs typeface="微软雅黑"/>
              </a:rPr>
              <a:t>、主要的优点</a:t>
            </a:r>
            <a:r>
              <a:rPr lang="en-US" sz="1800" spc="155" dirty="0">
                <a:solidFill>
                  <a:srgbClr val="585858"/>
                </a:solidFill>
                <a:latin typeface="微软雅黑"/>
                <a:cs typeface="微软雅黑"/>
              </a:rPr>
              <a:t> </a:t>
            </a:r>
            <a:r>
              <a:rPr lang="en-US" sz="1800" dirty="0">
                <a:solidFill>
                  <a:srgbClr val="585858"/>
                </a:solidFill>
                <a:latin typeface="Arial" panose="020B0604020202020204" pitchFamily="34" charset="0"/>
                <a:cs typeface="Arial" panose="020B0604020202020204" pitchFamily="34" charset="0"/>
              </a:rPr>
              <a:t>Main advantages</a:t>
            </a:r>
            <a:endParaRPr sz="1800" dirty="0">
              <a:latin typeface="Arial" panose="020B0604020202020204" pitchFamily="34" charset="0"/>
              <a:cs typeface="Arial" panose="020B0604020202020204" pitchFamily="34" charset="0"/>
            </a:endParaRPr>
          </a:p>
          <a:p>
            <a:pPr marL="241300" indent="-228600" algn="just">
              <a:lnSpc>
                <a:spcPct val="100000"/>
              </a:lnSpc>
              <a:spcBef>
                <a:spcPts val="1639"/>
              </a:spcBef>
              <a:buFont typeface="Arial"/>
              <a:buChar char="●"/>
              <a:tabLst>
                <a:tab pos="241300" algn="l"/>
              </a:tabLst>
            </a:pPr>
            <a:r>
              <a:rPr sz="1800" spc="155" dirty="0" err="1">
                <a:solidFill>
                  <a:srgbClr val="585858"/>
                </a:solidFill>
                <a:latin typeface="微软雅黑"/>
                <a:cs typeface="微软雅黑"/>
              </a:rPr>
              <a:t>双吸叶轮，具有</a:t>
            </a:r>
            <a:r>
              <a:rPr sz="1800" spc="140" dirty="0" err="1">
                <a:solidFill>
                  <a:srgbClr val="FF0000"/>
                </a:solidFill>
                <a:latin typeface="微软雅黑"/>
                <a:cs typeface="微软雅黑"/>
              </a:rPr>
              <a:t>流</a:t>
            </a:r>
            <a:r>
              <a:rPr sz="1800" spc="155" dirty="0" err="1">
                <a:solidFill>
                  <a:srgbClr val="FF0000"/>
                </a:solidFill>
                <a:latin typeface="微软雅黑"/>
                <a:cs typeface="微软雅黑"/>
              </a:rPr>
              <a:t>量</a:t>
            </a:r>
            <a:r>
              <a:rPr sz="1800" spc="140" dirty="0" err="1">
                <a:solidFill>
                  <a:srgbClr val="FF0000"/>
                </a:solidFill>
                <a:latin typeface="微软雅黑"/>
                <a:cs typeface="微软雅黑"/>
              </a:rPr>
              <a:t>大</a:t>
            </a:r>
            <a:r>
              <a:rPr sz="1800" spc="155" dirty="0" err="1">
                <a:solidFill>
                  <a:srgbClr val="FF0000"/>
                </a:solidFill>
                <a:latin typeface="微软雅黑"/>
                <a:cs typeface="微软雅黑"/>
              </a:rPr>
              <a:t>、</a:t>
            </a:r>
            <a:r>
              <a:rPr sz="1800" spc="140" dirty="0" err="1">
                <a:solidFill>
                  <a:srgbClr val="FF0000"/>
                </a:solidFill>
                <a:latin typeface="微软雅黑"/>
                <a:cs typeface="微软雅黑"/>
              </a:rPr>
              <a:t>效</a:t>
            </a:r>
            <a:r>
              <a:rPr sz="1800" spc="155" dirty="0" err="1">
                <a:solidFill>
                  <a:srgbClr val="FF0000"/>
                </a:solidFill>
                <a:latin typeface="微软雅黑"/>
                <a:cs typeface="微软雅黑"/>
              </a:rPr>
              <a:t>率</a:t>
            </a:r>
            <a:r>
              <a:rPr sz="1800" spc="140" dirty="0" err="1">
                <a:solidFill>
                  <a:srgbClr val="FF0000"/>
                </a:solidFill>
                <a:latin typeface="微软雅黑"/>
                <a:cs typeface="微软雅黑"/>
              </a:rPr>
              <a:t>高</a:t>
            </a:r>
            <a:r>
              <a:rPr sz="1800" spc="150" dirty="0" err="1">
                <a:solidFill>
                  <a:srgbClr val="585858"/>
                </a:solidFill>
                <a:latin typeface="微软雅黑"/>
                <a:cs typeface="微软雅黑"/>
              </a:rPr>
              <a:t>等</a:t>
            </a:r>
            <a:r>
              <a:rPr sz="1800" spc="140" dirty="0" err="1">
                <a:solidFill>
                  <a:srgbClr val="585858"/>
                </a:solidFill>
                <a:latin typeface="微软雅黑"/>
                <a:cs typeface="微软雅黑"/>
              </a:rPr>
              <a:t>特</a:t>
            </a:r>
            <a:r>
              <a:rPr sz="1800" spc="150" dirty="0" err="1">
                <a:solidFill>
                  <a:srgbClr val="585858"/>
                </a:solidFill>
                <a:latin typeface="微软雅黑"/>
                <a:cs typeface="微软雅黑"/>
              </a:rPr>
              <a:t>点</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流</a:t>
            </a:r>
            <a:r>
              <a:rPr sz="1800" spc="140" dirty="0" err="1">
                <a:solidFill>
                  <a:srgbClr val="585858"/>
                </a:solidFill>
                <a:latin typeface="微软雅黑"/>
                <a:cs typeface="微软雅黑"/>
              </a:rPr>
              <a:t>量</a:t>
            </a:r>
            <a:r>
              <a:rPr sz="1800" spc="150" dirty="0" err="1">
                <a:solidFill>
                  <a:srgbClr val="585858"/>
                </a:solidFill>
                <a:latin typeface="微软雅黑"/>
                <a:cs typeface="微软雅黑"/>
              </a:rPr>
              <a:t>和</a:t>
            </a:r>
            <a:r>
              <a:rPr sz="1800" spc="140" dirty="0" err="1">
                <a:solidFill>
                  <a:srgbClr val="585858"/>
                </a:solidFill>
                <a:latin typeface="微软雅黑"/>
                <a:cs typeface="微软雅黑"/>
              </a:rPr>
              <a:t>压</a:t>
            </a:r>
            <a:r>
              <a:rPr sz="1800" spc="150" dirty="0" err="1">
                <a:solidFill>
                  <a:srgbClr val="585858"/>
                </a:solidFill>
                <a:latin typeface="微软雅黑"/>
                <a:cs typeface="微软雅黑"/>
              </a:rPr>
              <a:t>力</a:t>
            </a:r>
            <a:r>
              <a:rPr sz="1800" spc="140" dirty="0" err="1">
                <a:solidFill>
                  <a:srgbClr val="585858"/>
                </a:solidFill>
                <a:latin typeface="微软雅黑"/>
                <a:cs typeface="微软雅黑"/>
              </a:rPr>
              <a:t>都</a:t>
            </a:r>
            <a:r>
              <a:rPr sz="1800" spc="150" dirty="0" err="1">
                <a:solidFill>
                  <a:srgbClr val="585858"/>
                </a:solidFill>
                <a:latin typeface="微软雅黑"/>
                <a:cs typeface="微软雅黑"/>
              </a:rPr>
              <a:t>平</a:t>
            </a:r>
            <a:r>
              <a:rPr sz="1800" spc="140" dirty="0" err="1">
                <a:solidFill>
                  <a:srgbClr val="585858"/>
                </a:solidFill>
                <a:latin typeface="微软雅黑"/>
                <a:cs typeface="微软雅黑"/>
              </a:rPr>
              <a:t>稳</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40" dirty="0" err="1">
                <a:solidFill>
                  <a:srgbClr val="585858"/>
                </a:solidFill>
                <a:latin typeface="微软雅黑"/>
                <a:cs typeface="微软雅黑"/>
              </a:rPr>
              <a:t>没</a:t>
            </a:r>
            <a:r>
              <a:rPr sz="1800" spc="150" dirty="0" err="1">
                <a:solidFill>
                  <a:srgbClr val="585858"/>
                </a:solidFill>
                <a:latin typeface="微软雅黑"/>
                <a:cs typeface="微软雅黑"/>
              </a:rPr>
              <a:t>有</a:t>
            </a:r>
            <a:r>
              <a:rPr sz="1800" spc="140" dirty="0" err="1">
                <a:solidFill>
                  <a:srgbClr val="585858"/>
                </a:solidFill>
                <a:latin typeface="微软雅黑"/>
                <a:cs typeface="微软雅黑"/>
              </a:rPr>
              <a:t>波</a:t>
            </a:r>
            <a:r>
              <a:rPr sz="1800" spc="150" dirty="0" err="1">
                <a:solidFill>
                  <a:srgbClr val="585858"/>
                </a:solidFill>
                <a:latin typeface="微软雅黑"/>
                <a:cs typeface="微软雅黑"/>
              </a:rPr>
              <a:t>动</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lnSpc>
                <a:spcPct val="100000"/>
              </a:lnSpc>
              <a:spcBef>
                <a:spcPts val="1639"/>
              </a:spcBef>
              <a:tabLst>
                <a:tab pos="241300" algn="l"/>
              </a:tabLst>
            </a:pPr>
            <a:r>
              <a:rPr lang="en-US" dirty="0">
                <a:solidFill>
                  <a:srgbClr val="585858"/>
                </a:solidFill>
                <a:latin typeface="微软雅黑"/>
                <a:cs typeface="微软雅黑"/>
              </a:rPr>
              <a:t>Double-suction impeller, featuring large flow rate and high efficiency. The flow and pressure remain stable without fluctuations.</a:t>
            </a:r>
            <a:endParaRPr sz="1800" dirty="0">
              <a:latin typeface="微软雅黑"/>
              <a:cs typeface="微软雅黑"/>
            </a:endParaRPr>
          </a:p>
          <a:p>
            <a:pPr marL="241300" indent="-228600" algn="just">
              <a:lnSpc>
                <a:spcPct val="100000"/>
              </a:lnSpc>
              <a:spcBef>
                <a:spcPts val="1645"/>
              </a:spcBef>
              <a:buFont typeface="Arial"/>
              <a:buChar char="●"/>
              <a:tabLst>
                <a:tab pos="241300" algn="l"/>
              </a:tabLst>
            </a:pPr>
            <a:r>
              <a:rPr sz="1800" spc="150" dirty="0" err="1">
                <a:solidFill>
                  <a:srgbClr val="585858"/>
                </a:solidFill>
                <a:latin typeface="微软雅黑"/>
                <a:cs typeface="微软雅黑"/>
              </a:rPr>
              <a:t>中开泵可以与电</a:t>
            </a:r>
            <a:r>
              <a:rPr sz="1800" spc="140" dirty="0" err="1">
                <a:solidFill>
                  <a:srgbClr val="585858"/>
                </a:solidFill>
                <a:latin typeface="微软雅黑"/>
                <a:cs typeface="微软雅黑"/>
              </a:rPr>
              <a:t>机</a:t>
            </a:r>
            <a:r>
              <a:rPr sz="1800" spc="150" dirty="0" err="1">
                <a:solidFill>
                  <a:srgbClr val="585858"/>
                </a:solidFill>
                <a:latin typeface="微软雅黑"/>
                <a:cs typeface="微软雅黑"/>
              </a:rPr>
              <a:t>或</a:t>
            </a:r>
            <a:r>
              <a:rPr sz="1800" spc="140" dirty="0" err="1">
                <a:solidFill>
                  <a:srgbClr val="585858"/>
                </a:solidFill>
                <a:latin typeface="微软雅黑"/>
                <a:cs typeface="微软雅黑"/>
              </a:rPr>
              <a:t>汽</a:t>
            </a:r>
            <a:r>
              <a:rPr sz="1800" spc="150" dirty="0" err="1">
                <a:solidFill>
                  <a:srgbClr val="585858"/>
                </a:solidFill>
                <a:latin typeface="微软雅黑"/>
                <a:cs typeface="微软雅黑"/>
              </a:rPr>
              <a:t>轮</a:t>
            </a:r>
            <a:r>
              <a:rPr sz="1800" spc="140" dirty="0" err="1">
                <a:solidFill>
                  <a:srgbClr val="585858"/>
                </a:solidFill>
                <a:latin typeface="微软雅黑"/>
                <a:cs typeface="微软雅黑"/>
              </a:rPr>
              <a:t>机</a:t>
            </a:r>
            <a:r>
              <a:rPr sz="1800" spc="150" dirty="0" err="1">
                <a:solidFill>
                  <a:srgbClr val="585858"/>
                </a:solidFill>
                <a:latin typeface="微软雅黑"/>
                <a:cs typeface="微软雅黑"/>
              </a:rPr>
              <a:t>直</a:t>
            </a:r>
            <a:r>
              <a:rPr sz="1800" spc="140" dirty="0" err="1">
                <a:solidFill>
                  <a:srgbClr val="585858"/>
                </a:solidFill>
                <a:latin typeface="微软雅黑"/>
                <a:cs typeface="微软雅黑"/>
              </a:rPr>
              <a:t>接</a:t>
            </a:r>
            <a:r>
              <a:rPr sz="1800" spc="150" dirty="0" err="1">
                <a:solidFill>
                  <a:srgbClr val="585858"/>
                </a:solidFill>
                <a:latin typeface="微软雅黑"/>
                <a:cs typeface="微软雅黑"/>
              </a:rPr>
              <a:t>相</a:t>
            </a:r>
            <a:r>
              <a:rPr sz="1800" spc="140" dirty="0" err="1">
                <a:solidFill>
                  <a:srgbClr val="585858"/>
                </a:solidFill>
                <a:latin typeface="微软雅黑"/>
                <a:cs typeface="微软雅黑"/>
              </a:rPr>
              <a:t>连</a:t>
            </a:r>
            <a:r>
              <a:rPr sz="1800" spc="150" dirty="0" err="1">
                <a:solidFill>
                  <a:srgbClr val="585858"/>
                </a:solidFill>
                <a:latin typeface="微软雅黑"/>
                <a:cs typeface="微软雅黑"/>
              </a:rPr>
              <a:t>，</a:t>
            </a:r>
            <a:r>
              <a:rPr sz="1800" spc="140" dirty="0" err="1">
                <a:solidFill>
                  <a:srgbClr val="585858"/>
                </a:solidFill>
                <a:latin typeface="微软雅黑"/>
                <a:cs typeface="微软雅黑"/>
              </a:rPr>
              <a:t>传</a:t>
            </a:r>
            <a:r>
              <a:rPr sz="1800" spc="150" dirty="0" err="1">
                <a:solidFill>
                  <a:srgbClr val="585858"/>
                </a:solidFill>
                <a:latin typeface="微软雅黑"/>
                <a:cs typeface="微软雅黑"/>
              </a:rPr>
              <a:t>动</a:t>
            </a:r>
            <a:r>
              <a:rPr sz="1800" spc="140" dirty="0" err="1">
                <a:solidFill>
                  <a:srgbClr val="585858"/>
                </a:solidFill>
                <a:latin typeface="微软雅黑"/>
                <a:cs typeface="微软雅黑"/>
              </a:rPr>
              <a:t>机</a:t>
            </a:r>
            <a:r>
              <a:rPr sz="1800" spc="150" dirty="0" err="1">
                <a:solidFill>
                  <a:srgbClr val="585858"/>
                </a:solidFill>
                <a:latin typeface="微软雅黑"/>
                <a:cs typeface="微软雅黑"/>
              </a:rPr>
              <a:t>构</a:t>
            </a:r>
            <a:r>
              <a:rPr sz="1800" spc="140" dirty="0" err="1">
                <a:solidFill>
                  <a:srgbClr val="585858"/>
                </a:solidFill>
                <a:latin typeface="微软雅黑"/>
                <a:cs typeface="微软雅黑"/>
              </a:rPr>
              <a:t>简</a:t>
            </a:r>
            <a:r>
              <a:rPr sz="1800" spc="150" dirty="0" err="1">
                <a:solidFill>
                  <a:srgbClr val="585858"/>
                </a:solidFill>
                <a:latin typeface="微软雅黑"/>
                <a:cs typeface="微软雅黑"/>
              </a:rPr>
              <a:t>单</a:t>
            </a:r>
            <a:r>
              <a:rPr sz="1800" spc="140" dirty="0" err="1">
                <a:solidFill>
                  <a:srgbClr val="585858"/>
                </a:solidFill>
                <a:latin typeface="微软雅黑"/>
                <a:cs typeface="微软雅黑"/>
              </a:rPr>
              <a:t>紧</a:t>
            </a:r>
            <a:r>
              <a:rPr sz="1800" spc="150" dirty="0" err="1">
                <a:solidFill>
                  <a:srgbClr val="585858"/>
                </a:solidFill>
                <a:latin typeface="微软雅黑"/>
                <a:cs typeface="微软雅黑"/>
              </a:rPr>
              <a:t>凑</a:t>
            </a:r>
            <a:r>
              <a:rPr sz="1800" spc="150" dirty="0">
                <a:solidFill>
                  <a:srgbClr val="585858"/>
                </a:solidFill>
                <a:latin typeface="微软雅黑"/>
                <a:cs typeface="微软雅黑"/>
              </a:rPr>
              <a:t>。</a:t>
            </a:r>
            <a:endParaRPr lang="en-US" sz="1800" spc="150" dirty="0">
              <a:solidFill>
                <a:srgbClr val="585858"/>
              </a:solidFill>
              <a:latin typeface="微软雅黑"/>
              <a:cs typeface="微软雅黑"/>
            </a:endParaRPr>
          </a:p>
          <a:p>
            <a:pPr marL="12700" algn="just">
              <a:lnSpc>
                <a:spcPct val="100000"/>
              </a:lnSpc>
              <a:spcBef>
                <a:spcPts val="1645"/>
              </a:spcBef>
              <a:tabLst>
                <a:tab pos="241300" algn="l"/>
              </a:tabLst>
            </a:pPr>
            <a:r>
              <a:rPr lang="en-US" dirty="0">
                <a:solidFill>
                  <a:srgbClr val="585858"/>
                </a:solidFill>
                <a:latin typeface="微软雅黑"/>
                <a:cs typeface="微软雅黑"/>
              </a:rPr>
              <a:t>The split-case pump can be directly connected to a motor or steam turbine, resulting in a simple and compact transmission mechanism.</a:t>
            </a:r>
            <a:endParaRPr lang="en-US" sz="1800" dirty="0">
              <a:latin typeface="微软雅黑"/>
              <a:cs typeface="微软雅黑"/>
            </a:endParaRPr>
          </a:p>
          <a:p>
            <a:pPr marL="240665" marR="220345" indent="-228600" algn="just">
              <a:lnSpc>
                <a:spcPct val="130000"/>
              </a:lnSpc>
              <a:spcBef>
                <a:spcPts val="1010"/>
              </a:spcBef>
              <a:buFont typeface="Arial"/>
              <a:buChar char="●"/>
              <a:tabLst>
                <a:tab pos="241300" algn="l"/>
              </a:tabLst>
            </a:pPr>
            <a:r>
              <a:rPr sz="1800" spc="155" dirty="0" err="1">
                <a:solidFill>
                  <a:srgbClr val="585858"/>
                </a:solidFill>
                <a:latin typeface="微软雅黑"/>
                <a:cs typeface="微软雅黑"/>
              </a:rPr>
              <a:t>该型泵吸入口和</a:t>
            </a:r>
            <a:r>
              <a:rPr sz="1800" spc="140" dirty="0" err="1">
                <a:solidFill>
                  <a:srgbClr val="585858"/>
                </a:solidFill>
                <a:latin typeface="微软雅黑"/>
                <a:cs typeface="微软雅黑"/>
              </a:rPr>
              <a:t>排</a:t>
            </a:r>
            <a:r>
              <a:rPr sz="1800" spc="155" dirty="0" err="1">
                <a:solidFill>
                  <a:srgbClr val="585858"/>
                </a:solidFill>
                <a:latin typeface="微软雅黑"/>
                <a:cs typeface="微软雅黑"/>
              </a:rPr>
              <a:t>出</a:t>
            </a:r>
            <a:r>
              <a:rPr sz="1800" spc="140" dirty="0" err="1">
                <a:solidFill>
                  <a:srgbClr val="585858"/>
                </a:solidFill>
                <a:latin typeface="微软雅黑"/>
                <a:cs typeface="微软雅黑"/>
              </a:rPr>
              <a:t>口</a:t>
            </a:r>
            <a:r>
              <a:rPr sz="1800" spc="155" dirty="0" err="1">
                <a:solidFill>
                  <a:srgbClr val="585858"/>
                </a:solidFill>
                <a:latin typeface="微软雅黑"/>
                <a:cs typeface="微软雅黑"/>
              </a:rPr>
              <a:t>均</a:t>
            </a:r>
            <a:r>
              <a:rPr sz="1800" spc="140" dirty="0" err="1">
                <a:solidFill>
                  <a:srgbClr val="585858"/>
                </a:solidFill>
                <a:latin typeface="微软雅黑"/>
                <a:cs typeface="微软雅黑"/>
              </a:rPr>
              <a:t>在</a:t>
            </a:r>
            <a:r>
              <a:rPr sz="1800" spc="155" dirty="0" err="1">
                <a:solidFill>
                  <a:srgbClr val="585858"/>
                </a:solidFill>
                <a:latin typeface="微软雅黑"/>
                <a:cs typeface="微软雅黑"/>
              </a:rPr>
              <a:t>泵</a:t>
            </a:r>
            <a:r>
              <a:rPr sz="1800" spc="140" dirty="0" err="1">
                <a:solidFill>
                  <a:srgbClr val="585858"/>
                </a:solidFill>
                <a:latin typeface="微软雅黑"/>
                <a:cs typeface="微软雅黑"/>
              </a:rPr>
              <a:t>轴</a:t>
            </a:r>
            <a:r>
              <a:rPr sz="1800" spc="155" dirty="0" err="1">
                <a:solidFill>
                  <a:srgbClr val="585858"/>
                </a:solidFill>
                <a:latin typeface="微软雅黑"/>
                <a:cs typeface="微软雅黑"/>
              </a:rPr>
              <a:t>心</a:t>
            </a:r>
            <a:r>
              <a:rPr sz="1800" spc="140" dirty="0" err="1">
                <a:solidFill>
                  <a:srgbClr val="585858"/>
                </a:solidFill>
                <a:latin typeface="微软雅黑"/>
                <a:cs typeface="微软雅黑"/>
              </a:rPr>
              <a:t>线</a:t>
            </a:r>
            <a:r>
              <a:rPr sz="1800" spc="155" dirty="0" err="1">
                <a:solidFill>
                  <a:srgbClr val="585858"/>
                </a:solidFill>
                <a:latin typeface="微软雅黑"/>
                <a:cs typeface="微软雅黑"/>
              </a:rPr>
              <a:t>下</a:t>
            </a:r>
            <a:r>
              <a:rPr sz="1800" spc="140" dirty="0" err="1">
                <a:solidFill>
                  <a:srgbClr val="585858"/>
                </a:solidFill>
                <a:latin typeface="微软雅黑"/>
                <a:cs typeface="微软雅黑"/>
              </a:rPr>
              <a:t>方</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检</a:t>
            </a:r>
            <a:r>
              <a:rPr sz="1800" spc="155" dirty="0" err="1">
                <a:solidFill>
                  <a:srgbClr val="585858"/>
                </a:solidFill>
                <a:latin typeface="微软雅黑"/>
                <a:cs typeface="微软雅黑"/>
              </a:rPr>
              <a:t>修</a:t>
            </a:r>
            <a:r>
              <a:rPr sz="1800" spc="140" dirty="0" err="1">
                <a:solidFill>
                  <a:srgbClr val="585858"/>
                </a:solidFill>
                <a:latin typeface="微软雅黑"/>
                <a:cs typeface="微软雅黑"/>
              </a:rPr>
              <a:t>时</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只</a:t>
            </a:r>
            <a:r>
              <a:rPr sz="1800" spc="155" dirty="0" err="1">
                <a:solidFill>
                  <a:srgbClr val="585858"/>
                </a:solidFill>
                <a:latin typeface="微软雅黑"/>
                <a:cs typeface="微软雅黑"/>
              </a:rPr>
              <a:t>要</a:t>
            </a:r>
            <a:r>
              <a:rPr sz="1800" spc="140" dirty="0" err="1">
                <a:solidFill>
                  <a:srgbClr val="585858"/>
                </a:solidFill>
                <a:latin typeface="微软雅黑"/>
                <a:cs typeface="微软雅黑"/>
              </a:rPr>
              <a:t>将</a:t>
            </a:r>
            <a:r>
              <a:rPr sz="1800" spc="155" dirty="0" err="1">
                <a:solidFill>
                  <a:srgbClr val="585858"/>
                </a:solidFill>
                <a:latin typeface="微软雅黑"/>
                <a:cs typeface="微软雅黑"/>
              </a:rPr>
              <a:t>泵</a:t>
            </a:r>
            <a:r>
              <a:rPr sz="1800" spc="140" dirty="0" err="1">
                <a:solidFill>
                  <a:srgbClr val="585858"/>
                </a:solidFill>
                <a:latin typeface="微软雅黑"/>
                <a:cs typeface="微软雅黑"/>
              </a:rPr>
              <a:t>盖</a:t>
            </a:r>
            <a:r>
              <a:rPr sz="1800" spc="155" dirty="0" err="1">
                <a:solidFill>
                  <a:srgbClr val="585858"/>
                </a:solidFill>
                <a:latin typeface="微软雅黑"/>
                <a:cs typeface="微软雅黑"/>
              </a:rPr>
              <a:t>揭</a:t>
            </a:r>
            <a:r>
              <a:rPr sz="1800" spc="140" dirty="0" err="1">
                <a:solidFill>
                  <a:srgbClr val="585858"/>
                </a:solidFill>
                <a:latin typeface="微软雅黑"/>
                <a:cs typeface="微软雅黑"/>
              </a:rPr>
              <a:t>开</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即</a:t>
            </a:r>
            <a:r>
              <a:rPr sz="1800" spc="155" dirty="0" err="1">
                <a:solidFill>
                  <a:srgbClr val="585858"/>
                </a:solidFill>
                <a:latin typeface="微软雅黑"/>
                <a:cs typeface="微软雅黑"/>
              </a:rPr>
              <a:t>可</a:t>
            </a:r>
            <a:r>
              <a:rPr sz="1800" spc="140" dirty="0" err="1">
                <a:solidFill>
                  <a:srgbClr val="585858"/>
                </a:solidFill>
                <a:latin typeface="微软雅黑"/>
                <a:cs typeface="微软雅黑"/>
              </a:rPr>
              <a:t>将</a:t>
            </a:r>
            <a:r>
              <a:rPr sz="1800" spc="155" dirty="0" err="1">
                <a:solidFill>
                  <a:srgbClr val="585858"/>
                </a:solidFill>
                <a:latin typeface="微软雅黑"/>
                <a:cs typeface="微软雅黑"/>
              </a:rPr>
              <a:t>全</a:t>
            </a:r>
            <a:r>
              <a:rPr sz="1800" spc="140" dirty="0" err="1">
                <a:solidFill>
                  <a:srgbClr val="585858"/>
                </a:solidFill>
                <a:latin typeface="微软雅黑"/>
                <a:cs typeface="微软雅黑"/>
              </a:rPr>
              <a:t>部</a:t>
            </a:r>
            <a:r>
              <a:rPr sz="1800" spc="155" dirty="0" err="1">
                <a:solidFill>
                  <a:srgbClr val="585858"/>
                </a:solidFill>
                <a:latin typeface="微软雅黑"/>
                <a:cs typeface="微软雅黑"/>
              </a:rPr>
              <a:t>零</a:t>
            </a:r>
            <a:r>
              <a:rPr sz="1800" spc="140" dirty="0" err="1">
                <a:solidFill>
                  <a:srgbClr val="585858"/>
                </a:solidFill>
                <a:latin typeface="微软雅黑"/>
                <a:cs typeface="微软雅黑"/>
              </a:rPr>
              <a:t>件</a:t>
            </a:r>
            <a:r>
              <a:rPr sz="1800" spc="155" dirty="0" err="1">
                <a:solidFill>
                  <a:srgbClr val="585858"/>
                </a:solidFill>
                <a:latin typeface="微软雅黑"/>
                <a:cs typeface="微软雅黑"/>
              </a:rPr>
              <a:t>拆</a:t>
            </a:r>
            <a:r>
              <a:rPr sz="1800" spc="140" dirty="0" err="1">
                <a:solidFill>
                  <a:srgbClr val="585858"/>
                </a:solidFill>
                <a:latin typeface="微软雅黑"/>
                <a:cs typeface="微软雅黑"/>
              </a:rPr>
              <a:t>下</a:t>
            </a:r>
            <a:r>
              <a:rPr sz="1800" spc="155" dirty="0" err="1">
                <a:solidFill>
                  <a:srgbClr val="585858"/>
                </a:solidFill>
                <a:latin typeface="微软雅黑"/>
                <a:cs typeface="微软雅黑"/>
              </a:rPr>
              <a:t>进行</a:t>
            </a:r>
            <a:r>
              <a:rPr sz="1800" spc="155" dirty="0">
                <a:solidFill>
                  <a:srgbClr val="585858"/>
                </a:solidFill>
                <a:latin typeface="微软雅黑"/>
                <a:cs typeface="微软雅黑"/>
              </a:rPr>
              <a:t> </a:t>
            </a:r>
            <a:r>
              <a:rPr sz="1800" spc="155" dirty="0" err="1">
                <a:solidFill>
                  <a:srgbClr val="FF0000"/>
                </a:solidFill>
                <a:latin typeface="微软雅黑"/>
                <a:cs typeface="微软雅黑"/>
              </a:rPr>
              <a:t>维修</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065" marR="220345" algn="just">
              <a:lnSpc>
                <a:spcPct val="130000"/>
              </a:lnSpc>
              <a:spcBef>
                <a:spcPts val="1010"/>
              </a:spcBef>
              <a:tabLst>
                <a:tab pos="241300" algn="l"/>
              </a:tabLst>
            </a:pPr>
            <a:r>
              <a:rPr lang="en-US" dirty="0">
                <a:solidFill>
                  <a:srgbClr val="585858"/>
                </a:solidFill>
                <a:latin typeface="微软雅黑"/>
                <a:cs typeface="微软雅黑"/>
              </a:rPr>
              <a:t>The suction and discharge ports of this type of pump are both located below the pump shaft centerline. During maintenance, simply removing the pump cover allows for the disassembly and repair of all components.</a:t>
            </a:r>
            <a:endParaRPr sz="1800" dirty="0">
              <a:latin typeface="微软雅黑"/>
              <a:cs typeface="微软雅黑"/>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E9777-0EAC-68AA-938A-9092E9DFE77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19D83D1-CAE1-898A-D5DE-545034D4EBD5}"/>
              </a:ext>
            </a:extLst>
          </p:cNvPr>
          <p:cNvSpPr txBox="1">
            <a:spLocks noGrp="1"/>
          </p:cNvSpPr>
          <p:nvPr>
            <p:ph type="title"/>
          </p:nvPr>
        </p:nvSpPr>
        <p:spPr>
          <a:xfrm>
            <a:off x="685901" y="657301"/>
            <a:ext cx="8077099" cy="566822"/>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BB1</a:t>
            </a:r>
            <a:r>
              <a:rPr spc="295" dirty="0"/>
              <a:t>型优缺点</a:t>
            </a:r>
            <a:r>
              <a:rPr lang="en-US" spc="295" dirty="0"/>
              <a:t> </a:t>
            </a:r>
            <a:r>
              <a:rPr lang="en-US" dirty="0">
                <a:latin typeface="Arial" panose="020B0604020202020204" pitchFamily="34" charset="0"/>
                <a:cs typeface="Arial" panose="020B0604020202020204" pitchFamily="34" charset="0"/>
              </a:rPr>
              <a:t>BB1 Pros &amp; Cons</a:t>
            </a:r>
            <a:endParaRPr dirty="0">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2A1C1059-CD9C-55BB-B3F7-13C4FA604223}"/>
              </a:ext>
            </a:extLst>
          </p:cNvPr>
          <p:cNvSpPr txBox="1"/>
          <p:nvPr/>
        </p:nvSpPr>
        <p:spPr>
          <a:xfrm>
            <a:off x="685901" y="1447800"/>
            <a:ext cx="10876280" cy="4957767"/>
          </a:xfrm>
          <a:prstGeom prst="rect">
            <a:avLst/>
          </a:prstGeom>
        </p:spPr>
        <p:txBody>
          <a:bodyPr vert="horz" wrap="square" lIns="0" tIns="12700" rIns="0" bIns="0" rtlCol="0">
            <a:spAutoFit/>
          </a:bodyPr>
          <a:lstStyle/>
          <a:p>
            <a:pPr marL="12700" algn="just">
              <a:lnSpc>
                <a:spcPct val="150000"/>
              </a:lnSpc>
              <a:spcBef>
                <a:spcPts val="1645"/>
              </a:spcBef>
              <a:tabLst>
                <a:tab pos="241300" algn="l"/>
              </a:tabLst>
            </a:pPr>
            <a:r>
              <a:rPr sz="1800" spc="145" dirty="0">
                <a:solidFill>
                  <a:srgbClr val="585858"/>
                </a:solidFill>
                <a:latin typeface="Arial"/>
                <a:cs typeface="Arial"/>
              </a:rPr>
              <a:t>2</a:t>
            </a:r>
            <a:r>
              <a:rPr sz="1800" spc="150" dirty="0">
                <a:solidFill>
                  <a:srgbClr val="585858"/>
                </a:solidFill>
                <a:latin typeface="微软雅黑"/>
                <a:cs typeface="微软雅黑"/>
              </a:rPr>
              <a:t>、主要缺点</a:t>
            </a:r>
            <a:r>
              <a:rPr lang="en-US" sz="1800" spc="150" dirty="0">
                <a:solidFill>
                  <a:srgbClr val="585858"/>
                </a:solidFill>
                <a:latin typeface="微软雅黑"/>
                <a:cs typeface="微软雅黑"/>
              </a:rPr>
              <a:t> </a:t>
            </a:r>
            <a:r>
              <a:rPr lang="en-US" sz="1800" dirty="0">
                <a:solidFill>
                  <a:srgbClr val="585858"/>
                </a:solidFill>
                <a:latin typeface="Arial" panose="020B0604020202020204" pitchFamily="34" charset="0"/>
                <a:ea typeface="宋体" panose="02010600030101010101" pitchFamily="2" charset="-122"/>
                <a:cs typeface="Arial" panose="020B0604020202020204" pitchFamily="34" charset="0"/>
              </a:rPr>
              <a:t>Main disadvantages</a:t>
            </a:r>
            <a:endParaRPr sz="1800" dirty="0">
              <a:latin typeface="Arial" panose="020B0604020202020204" pitchFamily="34" charset="0"/>
              <a:ea typeface="宋体" panose="02010600030101010101" pitchFamily="2" charset="-122"/>
              <a:cs typeface="Arial" panose="020B0604020202020204" pitchFamily="34" charset="0"/>
            </a:endParaRPr>
          </a:p>
          <a:p>
            <a:pPr marL="241300" indent="-228600" algn="just">
              <a:lnSpc>
                <a:spcPct val="150000"/>
              </a:lnSpc>
              <a:spcBef>
                <a:spcPts val="1645"/>
              </a:spcBef>
              <a:buFont typeface="Arial"/>
              <a:buChar char="●"/>
              <a:tabLst>
                <a:tab pos="241300" algn="l"/>
              </a:tabLst>
            </a:pPr>
            <a:r>
              <a:rPr sz="1800" spc="155" dirty="0" err="1">
                <a:solidFill>
                  <a:srgbClr val="585858"/>
                </a:solidFill>
                <a:latin typeface="微软雅黑"/>
                <a:cs typeface="微软雅黑"/>
              </a:rPr>
              <a:t>一般情况下，启</a:t>
            </a:r>
            <a:r>
              <a:rPr sz="1800" spc="140" dirty="0" err="1">
                <a:solidFill>
                  <a:srgbClr val="585858"/>
                </a:solidFill>
                <a:latin typeface="微软雅黑"/>
                <a:cs typeface="微软雅黑"/>
              </a:rPr>
              <a:t>动</a:t>
            </a:r>
            <a:r>
              <a:rPr sz="1800" spc="155" dirty="0" err="1">
                <a:solidFill>
                  <a:srgbClr val="585858"/>
                </a:solidFill>
                <a:latin typeface="微软雅黑"/>
                <a:cs typeface="微软雅黑"/>
              </a:rPr>
              <a:t>前</a:t>
            </a:r>
            <a:r>
              <a:rPr sz="1800" spc="140" dirty="0" err="1">
                <a:solidFill>
                  <a:srgbClr val="585858"/>
                </a:solidFill>
                <a:latin typeface="微软雅黑"/>
                <a:cs typeface="微软雅黑"/>
              </a:rPr>
              <a:t>需</a:t>
            </a:r>
            <a:r>
              <a:rPr sz="1800" spc="155" dirty="0" err="1">
                <a:solidFill>
                  <a:srgbClr val="585858"/>
                </a:solidFill>
                <a:latin typeface="微软雅黑"/>
                <a:cs typeface="微软雅黑"/>
              </a:rPr>
              <a:t>先</a:t>
            </a:r>
            <a:r>
              <a:rPr sz="1800" spc="140" dirty="0" err="1">
                <a:solidFill>
                  <a:srgbClr val="585858"/>
                </a:solidFill>
                <a:latin typeface="微软雅黑"/>
                <a:cs typeface="微软雅黑"/>
              </a:rPr>
              <a:t>灌</a:t>
            </a:r>
            <a:r>
              <a:rPr sz="1800" spc="155" dirty="0" err="1">
                <a:solidFill>
                  <a:srgbClr val="585858"/>
                </a:solidFill>
                <a:latin typeface="微软雅黑"/>
                <a:cs typeface="微软雅黑"/>
              </a:rPr>
              <a:t>泵</a:t>
            </a:r>
            <a:r>
              <a:rPr sz="1800" spc="140" dirty="0" err="1">
                <a:solidFill>
                  <a:srgbClr val="585858"/>
                </a:solidFill>
                <a:latin typeface="微软雅黑"/>
                <a:cs typeface="微软雅黑"/>
              </a:rPr>
              <a:t>或</a:t>
            </a:r>
            <a:r>
              <a:rPr sz="1800" spc="155" dirty="0" err="1">
                <a:solidFill>
                  <a:srgbClr val="585858"/>
                </a:solidFill>
                <a:latin typeface="微软雅黑"/>
                <a:cs typeface="微软雅黑"/>
              </a:rPr>
              <a:t>用</a:t>
            </a:r>
            <a:r>
              <a:rPr sz="1800" spc="140" dirty="0" err="1">
                <a:solidFill>
                  <a:srgbClr val="585858"/>
                </a:solidFill>
                <a:latin typeface="微软雅黑"/>
                <a:cs typeface="微软雅黑"/>
              </a:rPr>
              <a:t>真</a:t>
            </a:r>
            <a:r>
              <a:rPr sz="1800" spc="155" dirty="0" err="1">
                <a:solidFill>
                  <a:srgbClr val="585858"/>
                </a:solidFill>
                <a:latin typeface="微软雅黑"/>
                <a:cs typeface="微软雅黑"/>
              </a:rPr>
              <a:t>空</a:t>
            </a:r>
            <a:r>
              <a:rPr sz="1800" spc="140" dirty="0" err="1">
                <a:solidFill>
                  <a:srgbClr val="585858"/>
                </a:solidFill>
                <a:latin typeface="微软雅黑"/>
                <a:cs typeface="微软雅黑"/>
              </a:rPr>
              <a:t>泵</a:t>
            </a:r>
            <a:r>
              <a:rPr sz="1800" spc="155" dirty="0" err="1">
                <a:solidFill>
                  <a:srgbClr val="585858"/>
                </a:solidFill>
                <a:latin typeface="微软雅黑"/>
                <a:cs typeface="微软雅黑"/>
              </a:rPr>
              <a:t>将</a:t>
            </a:r>
            <a:r>
              <a:rPr sz="1800" spc="140" dirty="0" err="1">
                <a:solidFill>
                  <a:srgbClr val="585858"/>
                </a:solidFill>
                <a:latin typeface="微软雅黑"/>
                <a:cs typeface="微软雅黑"/>
              </a:rPr>
              <a:t>泵</a:t>
            </a:r>
            <a:r>
              <a:rPr sz="1800" spc="155" dirty="0" err="1">
                <a:solidFill>
                  <a:srgbClr val="585858"/>
                </a:solidFill>
                <a:latin typeface="微软雅黑"/>
                <a:cs typeface="微软雅黑"/>
              </a:rPr>
              <a:t>内</a:t>
            </a:r>
            <a:r>
              <a:rPr sz="1800" spc="140" dirty="0" err="1">
                <a:solidFill>
                  <a:srgbClr val="585858"/>
                </a:solidFill>
                <a:latin typeface="微软雅黑"/>
                <a:cs typeface="微软雅黑"/>
              </a:rPr>
              <a:t>空</a:t>
            </a:r>
            <a:r>
              <a:rPr sz="1800" spc="155" dirty="0" err="1">
                <a:solidFill>
                  <a:srgbClr val="585858"/>
                </a:solidFill>
                <a:latin typeface="微软雅黑"/>
                <a:cs typeface="微软雅黑"/>
              </a:rPr>
              <a:t>气</a:t>
            </a:r>
            <a:r>
              <a:rPr sz="1800" spc="140" dirty="0" err="1">
                <a:solidFill>
                  <a:srgbClr val="585858"/>
                </a:solidFill>
                <a:latin typeface="微软雅黑"/>
                <a:cs typeface="微软雅黑"/>
              </a:rPr>
              <a:t>抽</a:t>
            </a:r>
            <a:r>
              <a:rPr sz="1800" spc="155" dirty="0" err="1">
                <a:solidFill>
                  <a:srgbClr val="585858"/>
                </a:solidFill>
                <a:latin typeface="微软雅黑"/>
                <a:cs typeface="微软雅黑"/>
              </a:rPr>
              <a:t>出</a:t>
            </a:r>
            <a:r>
              <a:rPr sz="1800" spc="155" dirty="0">
                <a:solidFill>
                  <a:srgbClr val="585858"/>
                </a:solidFill>
                <a:latin typeface="微软雅黑"/>
                <a:cs typeface="微软雅黑"/>
              </a:rPr>
              <a:t>。</a:t>
            </a:r>
            <a:endParaRPr lang="en-US" sz="1800" spc="155" dirty="0">
              <a:solidFill>
                <a:srgbClr val="585858"/>
              </a:solidFill>
              <a:latin typeface="微软雅黑"/>
              <a:cs typeface="微软雅黑"/>
            </a:endParaRPr>
          </a:p>
          <a:p>
            <a:pPr marL="12700" algn="just">
              <a:lnSpc>
                <a:spcPct val="150000"/>
              </a:lnSpc>
              <a:spcBef>
                <a:spcPts val="1645"/>
              </a:spcBef>
              <a:tabLst>
                <a:tab pos="241300" algn="l"/>
              </a:tabLst>
            </a:pPr>
            <a:r>
              <a:rPr lang="en-US" sz="1800" dirty="0">
                <a:solidFill>
                  <a:srgbClr val="585858"/>
                </a:solidFill>
                <a:latin typeface="Arial" panose="020B0604020202020204" pitchFamily="34" charset="0"/>
                <a:cs typeface="Arial" panose="020B0604020202020204" pitchFamily="34" charset="0"/>
              </a:rPr>
              <a:t>Generally, before starting, the pump needs to be primed or the air inside must be removed using a vacuum pump.</a:t>
            </a:r>
            <a:endParaRPr sz="1800" dirty="0">
              <a:latin typeface="Arial" panose="020B0604020202020204" pitchFamily="34" charset="0"/>
              <a:cs typeface="Arial" panose="020B0604020202020204" pitchFamily="34" charset="0"/>
            </a:endParaRPr>
          </a:p>
          <a:p>
            <a:pPr marL="241300" indent="-228600" algn="just">
              <a:lnSpc>
                <a:spcPct val="150000"/>
              </a:lnSpc>
              <a:spcBef>
                <a:spcPts val="1660"/>
              </a:spcBef>
              <a:buFont typeface="Arial"/>
              <a:buChar char="●"/>
              <a:tabLst>
                <a:tab pos="241300" algn="l"/>
              </a:tabLst>
            </a:pPr>
            <a:r>
              <a:rPr sz="1800" spc="150" dirty="0">
                <a:solidFill>
                  <a:srgbClr val="585858"/>
                </a:solidFill>
                <a:latin typeface="微软雅黑"/>
                <a:cs typeface="微软雅黑"/>
              </a:rPr>
              <a:t>液</a:t>
            </a:r>
            <a:r>
              <a:rPr sz="1800" spc="140" dirty="0">
                <a:solidFill>
                  <a:srgbClr val="585858"/>
                </a:solidFill>
                <a:latin typeface="微软雅黑"/>
                <a:cs typeface="微软雅黑"/>
              </a:rPr>
              <a:t>体</a:t>
            </a:r>
            <a:r>
              <a:rPr sz="1800" spc="150" dirty="0">
                <a:solidFill>
                  <a:srgbClr val="585858"/>
                </a:solidFill>
                <a:latin typeface="微软雅黑"/>
                <a:cs typeface="微软雅黑"/>
              </a:rPr>
              <a:t>黏</a:t>
            </a:r>
            <a:r>
              <a:rPr sz="1800" spc="140" dirty="0">
                <a:solidFill>
                  <a:srgbClr val="585858"/>
                </a:solidFill>
                <a:latin typeface="微软雅黑"/>
                <a:cs typeface="微软雅黑"/>
              </a:rPr>
              <a:t>度</a:t>
            </a:r>
            <a:r>
              <a:rPr sz="1800" spc="150" dirty="0">
                <a:solidFill>
                  <a:srgbClr val="585858"/>
                </a:solidFill>
                <a:latin typeface="微软雅黑"/>
                <a:cs typeface="微软雅黑"/>
              </a:rPr>
              <a:t>对</a:t>
            </a:r>
            <a:r>
              <a:rPr sz="1800" spc="140" dirty="0">
                <a:solidFill>
                  <a:srgbClr val="585858"/>
                </a:solidFill>
                <a:latin typeface="微软雅黑"/>
                <a:cs typeface="微软雅黑"/>
              </a:rPr>
              <a:t>泵</a:t>
            </a:r>
            <a:r>
              <a:rPr sz="1800" spc="150" dirty="0">
                <a:solidFill>
                  <a:srgbClr val="585858"/>
                </a:solidFill>
                <a:latin typeface="微软雅黑"/>
                <a:cs typeface="微软雅黑"/>
              </a:rPr>
              <a:t>的</a:t>
            </a:r>
            <a:r>
              <a:rPr sz="1800" spc="140" dirty="0">
                <a:solidFill>
                  <a:srgbClr val="585858"/>
                </a:solidFill>
                <a:latin typeface="微软雅黑"/>
                <a:cs typeface="微软雅黑"/>
              </a:rPr>
              <a:t>性</a:t>
            </a:r>
            <a:r>
              <a:rPr sz="1800" spc="150" dirty="0">
                <a:solidFill>
                  <a:srgbClr val="585858"/>
                </a:solidFill>
                <a:latin typeface="微软雅黑"/>
                <a:cs typeface="微软雅黑"/>
              </a:rPr>
              <a:t>能</a:t>
            </a:r>
            <a:r>
              <a:rPr sz="1800" spc="140" dirty="0">
                <a:solidFill>
                  <a:srgbClr val="585858"/>
                </a:solidFill>
                <a:latin typeface="微软雅黑"/>
                <a:cs typeface="微软雅黑"/>
              </a:rPr>
              <a:t>影</a:t>
            </a:r>
            <a:r>
              <a:rPr sz="1800" spc="150" dirty="0">
                <a:solidFill>
                  <a:srgbClr val="585858"/>
                </a:solidFill>
                <a:latin typeface="微软雅黑"/>
                <a:cs typeface="微软雅黑"/>
              </a:rPr>
              <a:t>响</a:t>
            </a:r>
            <a:r>
              <a:rPr sz="1800" spc="140" dirty="0">
                <a:solidFill>
                  <a:srgbClr val="585858"/>
                </a:solidFill>
                <a:latin typeface="微软雅黑"/>
                <a:cs typeface="微软雅黑"/>
              </a:rPr>
              <a:t>较</a:t>
            </a:r>
            <a:r>
              <a:rPr sz="1800" spc="150" dirty="0">
                <a:solidFill>
                  <a:srgbClr val="585858"/>
                </a:solidFill>
                <a:latin typeface="微软雅黑"/>
                <a:cs typeface="微软雅黑"/>
              </a:rPr>
              <a:t>大</a:t>
            </a:r>
            <a:r>
              <a:rPr sz="1800" spc="140" dirty="0">
                <a:solidFill>
                  <a:srgbClr val="585858"/>
                </a:solidFill>
                <a:latin typeface="微软雅黑"/>
                <a:cs typeface="微软雅黑"/>
              </a:rPr>
              <a:t>。</a:t>
            </a:r>
            <a:r>
              <a:rPr sz="1800" spc="150" dirty="0">
                <a:solidFill>
                  <a:srgbClr val="585858"/>
                </a:solidFill>
                <a:latin typeface="微软雅黑"/>
                <a:cs typeface="微软雅黑"/>
              </a:rPr>
              <a:t>当</a:t>
            </a:r>
            <a:r>
              <a:rPr sz="1800" spc="140" dirty="0">
                <a:solidFill>
                  <a:srgbClr val="585858"/>
                </a:solidFill>
                <a:latin typeface="微软雅黑"/>
                <a:cs typeface="微软雅黑"/>
              </a:rPr>
              <a:t>液</a:t>
            </a:r>
            <a:r>
              <a:rPr sz="1800" spc="150" dirty="0">
                <a:solidFill>
                  <a:srgbClr val="585858"/>
                </a:solidFill>
                <a:latin typeface="微软雅黑"/>
                <a:cs typeface="微软雅黑"/>
              </a:rPr>
              <a:t>体</a:t>
            </a:r>
            <a:r>
              <a:rPr sz="1800" spc="140" dirty="0">
                <a:solidFill>
                  <a:srgbClr val="585858"/>
                </a:solidFill>
                <a:latin typeface="微软雅黑"/>
                <a:cs typeface="微软雅黑"/>
              </a:rPr>
              <a:t>黏</a:t>
            </a:r>
            <a:r>
              <a:rPr sz="1800" spc="150" dirty="0">
                <a:solidFill>
                  <a:srgbClr val="585858"/>
                </a:solidFill>
                <a:latin typeface="微软雅黑"/>
                <a:cs typeface="微软雅黑"/>
              </a:rPr>
              <a:t>度</a:t>
            </a:r>
            <a:r>
              <a:rPr sz="1800" spc="140" dirty="0">
                <a:solidFill>
                  <a:srgbClr val="585858"/>
                </a:solidFill>
                <a:latin typeface="微软雅黑"/>
                <a:cs typeface="微软雅黑"/>
              </a:rPr>
              <a:t>增</a:t>
            </a:r>
            <a:r>
              <a:rPr sz="1800" spc="150" dirty="0">
                <a:solidFill>
                  <a:srgbClr val="585858"/>
                </a:solidFill>
                <a:latin typeface="微软雅黑"/>
                <a:cs typeface="微软雅黑"/>
              </a:rPr>
              <a:t>加</a:t>
            </a:r>
            <a:r>
              <a:rPr sz="1800" spc="140" dirty="0">
                <a:solidFill>
                  <a:srgbClr val="585858"/>
                </a:solidFill>
                <a:latin typeface="微软雅黑"/>
                <a:cs typeface="微软雅黑"/>
              </a:rPr>
              <a:t>时</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40" dirty="0" err="1">
                <a:solidFill>
                  <a:srgbClr val="585858"/>
                </a:solidFill>
                <a:latin typeface="微软雅黑"/>
                <a:cs typeface="微软雅黑"/>
              </a:rPr>
              <a:t>泵</a:t>
            </a:r>
            <a:r>
              <a:rPr sz="1800" spc="150" dirty="0" err="1">
                <a:solidFill>
                  <a:srgbClr val="585858"/>
                </a:solidFill>
                <a:latin typeface="微软雅黑"/>
                <a:cs typeface="微软雅黑"/>
              </a:rPr>
              <a:t>的</a:t>
            </a:r>
            <a:r>
              <a:rPr sz="1800" spc="140" dirty="0" err="1">
                <a:solidFill>
                  <a:srgbClr val="585858"/>
                </a:solidFill>
                <a:latin typeface="微软雅黑"/>
                <a:cs typeface="微软雅黑"/>
              </a:rPr>
              <a:t>流</a:t>
            </a:r>
            <a:r>
              <a:rPr sz="1800" spc="150" dirty="0" err="1">
                <a:solidFill>
                  <a:srgbClr val="585858"/>
                </a:solidFill>
                <a:latin typeface="微软雅黑"/>
                <a:cs typeface="微软雅黑"/>
              </a:rPr>
              <a:t>量</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扬</a:t>
            </a:r>
            <a:r>
              <a:rPr sz="1800" spc="140" dirty="0" err="1">
                <a:solidFill>
                  <a:srgbClr val="585858"/>
                </a:solidFill>
                <a:latin typeface="微软雅黑"/>
                <a:cs typeface="微软雅黑"/>
              </a:rPr>
              <a:t>程</a:t>
            </a:r>
            <a:r>
              <a:rPr sz="1800" spc="150" dirty="0" err="1">
                <a:solidFill>
                  <a:srgbClr val="585858"/>
                </a:solidFill>
                <a:latin typeface="微软雅黑"/>
                <a:cs typeface="微软雅黑"/>
              </a:rPr>
              <a:t>、</a:t>
            </a:r>
            <a:r>
              <a:rPr sz="1800" spc="140" dirty="0" err="1">
                <a:solidFill>
                  <a:srgbClr val="585858"/>
                </a:solidFill>
                <a:latin typeface="微软雅黑"/>
                <a:cs typeface="微软雅黑"/>
              </a:rPr>
              <a:t>吸</a:t>
            </a:r>
            <a:r>
              <a:rPr sz="1800" spc="150" dirty="0" err="1">
                <a:solidFill>
                  <a:srgbClr val="585858"/>
                </a:solidFill>
                <a:latin typeface="微软雅黑"/>
                <a:cs typeface="微软雅黑"/>
              </a:rPr>
              <a:t>程</a:t>
            </a:r>
            <a:r>
              <a:rPr sz="1800" spc="140" dirty="0" err="1">
                <a:solidFill>
                  <a:srgbClr val="585858"/>
                </a:solidFill>
                <a:latin typeface="微软雅黑"/>
                <a:cs typeface="微软雅黑"/>
              </a:rPr>
              <a:t>和</a:t>
            </a:r>
            <a:r>
              <a:rPr sz="1800" spc="150" dirty="0" err="1">
                <a:solidFill>
                  <a:srgbClr val="585858"/>
                </a:solidFill>
                <a:latin typeface="微软雅黑"/>
                <a:cs typeface="微软雅黑"/>
              </a:rPr>
              <a:t>效</a:t>
            </a:r>
            <a:r>
              <a:rPr sz="1800" spc="140" dirty="0" err="1">
                <a:solidFill>
                  <a:srgbClr val="585858"/>
                </a:solidFill>
                <a:latin typeface="微软雅黑"/>
                <a:cs typeface="微软雅黑"/>
              </a:rPr>
              <a:t>率</a:t>
            </a:r>
            <a:r>
              <a:rPr sz="1800" spc="150" dirty="0" err="1">
                <a:solidFill>
                  <a:srgbClr val="585858"/>
                </a:solidFill>
                <a:latin typeface="微软雅黑"/>
                <a:cs typeface="微软雅黑"/>
              </a:rPr>
              <a:t>都</a:t>
            </a:r>
            <a:r>
              <a:rPr sz="1800" spc="140" dirty="0" err="1">
                <a:solidFill>
                  <a:srgbClr val="585858"/>
                </a:solidFill>
                <a:latin typeface="微软雅黑"/>
                <a:cs typeface="微软雅黑"/>
              </a:rPr>
              <a:t>会</a:t>
            </a:r>
            <a:r>
              <a:rPr sz="1800" spc="150" dirty="0" err="1">
                <a:solidFill>
                  <a:srgbClr val="585858"/>
                </a:solidFill>
                <a:latin typeface="微软雅黑"/>
                <a:cs typeface="微软雅黑"/>
              </a:rPr>
              <a:t>显</a:t>
            </a:r>
            <a:r>
              <a:rPr sz="1800" spc="140" dirty="0" err="1">
                <a:solidFill>
                  <a:srgbClr val="585858"/>
                </a:solidFill>
                <a:latin typeface="微软雅黑"/>
                <a:cs typeface="微软雅黑"/>
              </a:rPr>
              <a:t>著</a:t>
            </a:r>
            <a:r>
              <a:rPr sz="1800" spc="150" dirty="0" err="1">
                <a:solidFill>
                  <a:srgbClr val="585858"/>
                </a:solidFill>
                <a:latin typeface="微软雅黑"/>
                <a:cs typeface="微软雅黑"/>
              </a:rPr>
              <a:t>降</a:t>
            </a:r>
            <a:r>
              <a:rPr sz="1800" spc="140" dirty="0" err="1">
                <a:solidFill>
                  <a:srgbClr val="585858"/>
                </a:solidFill>
                <a:latin typeface="微软雅黑"/>
                <a:cs typeface="微软雅黑"/>
              </a:rPr>
              <a:t>低</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lnSpc>
                <a:spcPct val="150000"/>
              </a:lnSpc>
              <a:spcBef>
                <a:spcPts val="1660"/>
              </a:spcBef>
              <a:tabLst>
                <a:tab pos="241300" algn="l"/>
              </a:tabLst>
            </a:pPr>
            <a:r>
              <a:rPr lang="en-US" dirty="0">
                <a:solidFill>
                  <a:srgbClr val="585858"/>
                </a:solidFill>
                <a:latin typeface="Arial" panose="020B0604020202020204" pitchFamily="34" charset="0"/>
                <a:cs typeface="Arial" panose="020B0604020202020204" pitchFamily="34" charset="0"/>
              </a:rPr>
              <a:t>The viscosity of the liquid has a significant impact on the pump’s performance. As the liquid viscosity increases, the pump’s flow rate, head, suction capacity, and efficiency all decrease significantly.</a:t>
            </a:r>
            <a:endParaRPr sz="1800" dirty="0">
              <a:latin typeface="Arial" panose="020B0604020202020204" pitchFamily="34" charset="0"/>
              <a:cs typeface="Arial" panose="020B0604020202020204" pitchFamily="34" charset="0"/>
            </a:endParaRPr>
          </a:p>
          <a:p>
            <a:pPr marL="241300" indent="-228600" algn="just">
              <a:lnSpc>
                <a:spcPct val="150000"/>
              </a:lnSpc>
              <a:spcBef>
                <a:spcPts val="1639"/>
              </a:spcBef>
              <a:buFont typeface="Arial"/>
              <a:buChar char="●"/>
              <a:tabLst>
                <a:tab pos="241300" algn="l"/>
              </a:tabLst>
            </a:pPr>
            <a:r>
              <a:rPr sz="1800" spc="150" dirty="0" err="1">
                <a:solidFill>
                  <a:srgbClr val="585858"/>
                </a:solidFill>
                <a:latin typeface="微软雅黑"/>
                <a:cs typeface="微软雅黑"/>
              </a:rPr>
              <a:t>中开泵在小流量</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高</a:t>
            </a:r>
            <a:r>
              <a:rPr sz="1800" spc="140" dirty="0" err="1">
                <a:solidFill>
                  <a:srgbClr val="585858"/>
                </a:solidFill>
                <a:latin typeface="微软雅黑"/>
                <a:cs typeface="微软雅黑"/>
              </a:rPr>
              <a:t>扬</a:t>
            </a:r>
            <a:r>
              <a:rPr sz="1800" spc="150" dirty="0" err="1">
                <a:solidFill>
                  <a:srgbClr val="585858"/>
                </a:solidFill>
                <a:latin typeface="微软雅黑"/>
                <a:cs typeface="微软雅黑"/>
              </a:rPr>
              <a:t>程</a:t>
            </a:r>
            <a:r>
              <a:rPr sz="1800" spc="140" dirty="0" err="1">
                <a:solidFill>
                  <a:srgbClr val="585858"/>
                </a:solidFill>
                <a:latin typeface="微软雅黑"/>
                <a:cs typeface="微软雅黑"/>
              </a:rPr>
              <a:t>的</a:t>
            </a:r>
            <a:r>
              <a:rPr sz="1800" spc="150" dirty="0" err="1">
                <a:solidFill>
                  <a:srgbClr val="585858"/>
                </a:solidFill>
                <a:latin typeface="微软雅黑"/>
                <a:cs typeface="微软雅黑"/>
              </a:rPr>
              <a:t>情</a:t>
            </a:r>
            <a:r>
              <a:rPr sz="1800" spc="140" dirty="0" err="1">
                <a:solidFill>
                  <a:srgbClr val="585858"/>
                </a:solidFill>
                <a:latin typeface="微软雅黑"/>
                <a:cs typeface="微软雅黑"/>
              </a:rPr>
              <a:t>况</a:t>
            </a:r>
            <a:r>
              <a:rPr sz="1800" spc="150" dirty="0" err="1">
                <a:solidFill>
                  <a:srgbClr val="585858"/>
                </a:solidFill>
                <a:latin typeface="微软雅黑"/>
                <a:cs typeface="微软雅黑"/>
              </a:rPr>
              <a:t>下</a:t>
            </a:r>
            <a:r>
              <a:rPr sz="1800" spc="140" dirty="0" err="1">
                <a:solidFill>
                  <a:srgbClr val="585858"/>
                </a:solidFill>
                <a:latin typeface="微软雅黑"/>
                <a:cs typeface="微软雅黑"/>
              </a:rPr>
              <a:t>应</a:t>
            </a:r>
            <a:r>
              <a:rPr sz="1800" spc="150" dirty="0" err="1">
                <a:solidFill>
                  <a:srgbClr val="585858"/>
                </a:solidFill>
                <a:latin typeface="微软雅黑"/>
                <a:cs typeface="微软雅黑"/>
              </a:rPr>
              <a:t>用</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受</a:t>
            </a:r>
            <a:r>
              <a:rPr sz="1800" spc="140" dirty="0" err="1">
                <a:solidFill>
                  <a:srgbClr val="585858"/>
                </a:solidFill>
                <a:latin typeface="微软雅黑"/>
                <a:cs typeface="微软雅黑"/>
              </a:rPr>
              <a:t>到</a:t>
            </a:r>
            <a:r>
              <a:rPr sz="1800" spc="150" dirty="0" err="1">
                <a:solidFill>
                  <a:srgbClr val="585858"/>
                </a:solidFill>
                <a:latin typeface="微软雅黑"/>
                <a:cs typeface="微软雅黑"/>
              </a:rPr>
              <a:t>一</a:t>
            </a:r>
            <a:r>
              <a:rPr sz="1800" spc="140" dirty="0" err="1">
                <a:solidFill>
                  <a:srgbClr val="585858"/>
                </a:solidFill>
                <a:latin typeface="微软雅黑"/>
                <a:cs typeface="微软雅黑"/>
              </a:rPr>
              <a:t>定</a:t>
            </a:r>
            <a:r>
              <a:rPr sz="1800" spc="150" dirty="0" err="1">
                <a:solidFill>
                  <a:srgbClr val="585858"/>
                </a:solidFill>
                <a:latin typeface="微软雅黑"/>
                <a:cs typeface="微软雅黑"/>
              </a:rPr>
              <a:t>的</a:t>
            </a:r>
            <a:r>
              <a:rPr sz="1800" spc="140" dirty="0" err="1">
                <a:solidFill>
                  <a:srgbClr val="585858"/>
                </a:solidFill>
                <a:latin typeface="微软雅黑"/>
                <a:cs typeface="微软雅黑"/>
              </a:rPr>
              <a:t>局</a:t>
            </a:r>
            <a:r>
              <a:rPr sz="1800" spc="150" dirty="0" err="1">
                <a:solidFill>
                  <a:srgbClr val="585858"/>
                </a:solidFill>
                <a:latin typeface="微软雅黑"/>
                <a:cs typeface="微软雅黑"/>
              </a:rPr>
              <a:t>限</a:t>
            </a:r>
            <a:r>
              <a:rPr sz="1800" spc="150" dirty="0">
                <a:solidFill>
                  <a:srgbClr val="585858"/>
                </a:solidFill>
                <a:latin typeface="微软雅黑"/>
                <a:cs typeface="微软雅黑"/>
              </a:rPr>
              <a:t>。</a:t>
            </a:r>
            <a:endParaRPr lang="en-US" sz="1800" spc="150" dirty="0">
              <a:solidFill>
                <a:srgbClr val="585858"/>
              </a:solidFill>
              <a:latin typeface="微软雅黑"/>
              <a:cs typeface="微软雅黑"/>
            </a:endParaRPr>
          </a:p>
          <a:p>
            <a:pPr marL="12700" algn="just">
              <a:lnSpc>
                <a:spcPct val="150000"/>
              </a:lnSpc>
              <a:spcBef>
                <a:spcPts val="1639"/>
              </a:spcBef>
              <a:tabLst>
                <a:tab pos="241300" algn="l"/>
              </a:tabLst>
            </a:pPr>
            <a:r>
              <a:rPr lang="en-US" dirty="0">
                <a:solidFill>
                  <a:srgbClr val="585858"/>
                </a:solidFill>
                <a:latin typeface="Arial" panose="020B0604020202020204" pitchFamily="34" charset="0"/>
                <a:cs typeface="Arial" panose="020B0604020202020204" pitchFamily="34" charset="0"/>
              </a:rPr>
              <a:t>The split-case pump has certain limitations when applied in low-flow, high-head conditions.</a:t>
            </a:r>
            <a:endParaRP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619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5943499" cy="574675"/>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BB2</a:t>
            </a:r>
            <a:r>
              <a:rPr dirty="0"/>
              <a:t>型</a:t>
            </a:r>
            <a:r>
              <a:rPr lang="en-US" dirty="0"/>
              <a:t> </a:t>
            </a:r>
            <a:r>
              <a:rPr lang="en-US" dirty="0">
                <a:latin typeface="Arial" panose="020B0604020202020204" pitchFamily="34" charset="0"/>
                <a:cs typeface="Arial" panose="020B0604020202020204" pitchFamily="34" charset="0"/>
              </a:rPr>
              <a:t>BB2 type</a:t>
            </a:r>
            <a:endParaRPr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3203448" y="1490472"/>
            <a:ext cx="5779008" cy="475945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0" y="657301"/>
            <a:ext cx="10667899" cy="574675"/>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BB2</a:t>
            </a:r>
            <a:r>
              <a:rPr spc="295" dirty="0"/>
              <a:t>型结构特点</a:t>
            </a:r>
            <a:r>
              <a:rPr lang="en-US" spc="295" dirty="0"/>
              <a:t> </a:t>
            </a:r>
            <a:r>
              <a:rPr lang="en-US" spc="295" dirty="0">
                <a:latin typeface="Arial" panose="020B0604020202020204" pitchFamily="34" charset="0"/>
                <a:cs typeface="Arial" panose="020B0604020202020204" pitchFamily="34" charset="0"/>
              </a:rPr>
              <a:t>BB2 Structural Features</a:t>
            </a:r>
            <a:endParaRPr spc="295" dirty="0">
              <a:latin typeface="Arial" panose="020B0604020202020204" pitchFamily="34" charset="0"/>
              <a:cs typeface="Arial" panose="020B0604020202020204" pitchFamily="34" charset="0"/>
            </a:endParaRPr>
          </a:p>
        </p:txBody>
      </p:sp>
      <p:sp>
        <p:nvSpPr>
          <p:cNvPr id="3" name="object 3"/>
          <p:cNvSpPr txBox="1"/>
          <p:nvPr/>
        </p:nvSpPr>
        <p:spPr>
          <a:xfrm>
            <a:off x="685596" y="1559509"/>
            <a:ext cx="10896600" cy="4908395"/>
          </a:xfrm>
          <a:prstGeom prst="rect">
            <a:avLst/>
          </a:prstGeom>
        </p:spPr>
        <p:txBody>
          <a:bodyPr vert="horz" wrap="square" lIns="0" tIns="12065" rIns="0" bIns="0" rtlCol="0">
            <a:spAutoFit/>
          </a:bodyPr>
          <a:lstStyle/>
          <a:p>
            <a:pPr marL="241300" indent="-229235" algn="just">
              <a:lnSpc>
                <a:spcPct val="100000"/>
              </a:lnSpc>
              <a:spcBef>
                <a:spcPts val="95"/>
              </a:spcBef>
              <a:buFont typeface="Arial"/>
              <a:buChar char="●"/>
              <a:tabLst>
                <a:tab pos="241935" algn="l"/>
              </a:tabLst>
            </a:pPr>
            <a:r>
              <a:rPr sz="1600" spc="135" dirty="0">
                <a:solidFill>
                  <a:srgbClr val="585858"/>
                </a:solidFill>
                <a:latin typeface="微软雅黑"/>
                <a:cs typeface="微软雅黑"/>
              </a:rPr>
              <a:t>主要结构</a:t>
            </a:r>
            <a:r>
              <a:rPr sz="1600" spc="-5" dirty="0">
                <a:solidFill>
                  <a:srgbClr val="585858"/>
                </a:solidFill>
                <a:latin typeface="Arial"/>
                <a:cs typeface="Arial"/>
              </a:rPr>
              <a:t>:</a:t>
            </a:r>
            <a:r>
              <a:rPr sz="1600" spc="-290" dirty="0">
                <a:solidFill>
                  <a:srgbClr val="585858"/>
                </a:solidFill>
                <a:latin typeface="Arial"/>
                <a:cs typeface="Arial"/>
              </a:rPr>
              <a:t> </a:t>
            </a:r>
            <a:r>
              <a:rPr sz="1600" spc="145" dirty="0" err="1">
                <a:solidFill>
                  <a:srgbClr val="585858"/>
                </a:solidFill>
                <a:latin typeface="微软雅黑"/>
                <a:cs typeface="微软雅黑"/>
              </a:rPr>
              <a:t>主要由</a:t>
            </a:r>
            <a:r>
              <a:rPr sz="1600" spc="145" dirty="0" err="1">
                <a:solidFill>
                  <a:srgbClr val="FF0000"/>
                </a:solidFill>
                <a:latin typeface="微软雅黑"/>
                <a:cs typeface="微软雅黑"/>
              </a:rPr>
              <a:t>泵</a:t>
            </a:r>
            <a:r>
              <a:rPr sz="1600" spc="135" dirty="0" err="1">
                <a:solidFill>
                  <a:srgbClr val="FF0000"/>
                </a:solidFill>
                <a:latin typeface="微软雅黑"/>
                <a:cs typeface="微软雅黑"/>
              </a:rPr>
              <a:t>体</a:t>
            </a:r>
            <a:r>
              <a:rPr sz="1600" spc="145" dirty="0" err="1">
                <a:solidFill>
                  <a:srgbClr val="FF0000"/>
                </a:solidFill>
                <a:latin typeface="微软雅黑"/>
                <a:cs typeface="微软雅黑"/>
              </a:rPr>
              <a:t>、泵盖、轴</a:t>
            </a:r>
            <a:r>
              <a:rPr sz="1600" spc="135" dirty="0" err="1">
                <a:solidFill>
                  <a:srgbClr val="FF0000"/>
                </a:solidFill>
                <a:latin typeface="微软雅黑"/>
                <a:cs typeface="微软雅黑"/>
              </a:rPr>
              <a:t>、</a:t>
            </a:r>
            <a:r>
              <a:rPr sz="1600" spc="145" dirty="0" err="1">
                <a:solidFill>
                  <a:srgbClr val="FF0000"/>
                </a:solidFill>
                <a:latin typeface="微软雅黑"/>
                <a:cs typeface="微软雅黑"/>
              </a:rPr>
              <a:t>叶轮、密封</a:t>
            </a:r>
            <a:r>
              <a:rPr sz="1600" spc="135" dirty="0" err="1">
                <a:solidFill>
                  <a:srgbClr val="FF0000"/>
                </a:solidFill>
                <a:latin typeface="微软雅黑"/>
                <a:cs typeface="微软雅黑"/>
              </a:rPr>
              <a:t>环</a:t>
            </a:r>
            <a:r>
              <a:rPr sz="1600" spc="145" dirty="0" err="1">
                <a:solidFill>
                  <a:srgbClr val="FF0000"/>
                </a:solidFill>
                <a:latin typeface="微软雅黑"/>
                <a:cs typeface="微软雅黑"/>
              </a:rPr>
              <a:t>、轴套、轴</a:t>
            </a:r>
            <a:r>
              <a:rPr sz="1600" spc="170" dirty="0" err="1">
                <a:solidFill>
                  <a:srgbClr val="FF0000"/>
                </a:solidFill>
                <a:latin typeface="微软雅黑"/>
                <a:cs typeface="微软雅黑"/>
              </a:rPr>
              <a:t>承</a:t>
            </a:r>
            <a:r>
              <a:rPr sz="1600" spc="145" dirty="0" err="1">
                <a:solidFill>
                  <a:srgbClr val="585858"/>
                </a:solidFill>
                <a:latin typeface="微软雅黑"/>
                <a:cs typeface="微软雅黑"/>
              </a:rPr>
              <a:t>部件等组成</a:t>
            </a:r>
            <a:r>
              <a:rPr sz="1600" spc="145" dirty="0">
                <a:solidFill>
                  <a:srgbClr val="585858"/>
                </a:solidFill>
                <a:latin typeface="微软雅黑"/>
                <a:cs typeface="微软雅黑"/>
              </a:rPr>
              <a:t>。</a:t>
            </a:r>
            <a:endParaRPr lang="en-US" sz="1600" spc="145" dirty="0">
              <a:solidFill>
                <a:srgbClr val="585858"/>
              </a:solidFill>
              <a:latin typeface="微软雅黑"/>
              <a:cs typeface="微软雅黑"/>
            </a:endParaRPr>
          </a:p>
          <a:p>
            <a:pPr marL="12065" algn="just">
              <a:lnSpc>
                <a:spcPct val="100000"/>
              </a:lnSpc>
              <a:spcBef>
                <a:spcPts val="95"/>
              </a:spcBef>
              <a:tabLst>
                <a:tab pos="241935" algn="l"/>
              </a:tabLst>
            </a:pPr>
            <a:r>
              <a:rPr lang="en-US" dirty="0">
                <a:solidFill>
                  <a:srgbClr val="585858"/>
                </a:solidFill>
                <a:latin typeface="Arial" panose="020B0604020202020204" pitchFamily="34" charset="0"/>
                <a:cs typeface="Arial" panose="020B0604020202020204" pitchFamily="34" charset="0"/>
              </a:rPr>
              <a:t>Main structure: Mainly consists of the pump body, pump cover, shaft, impeller, sealing ring, shaft sleeve, bearing components, and other parts.</a:t>
            </a:r>
            <a:endParaRPr dirty="0">
              <a:latin typeface="Arial" panose="020B0604020202020204" pitchFamily="34" charset="0"/>
              <a:cs typeface="Arial" panose="020B0604020202020204" pitchFamily="34" charset="0"/>
            </a:endParaRPr>
          </a:p>
          <a:p>
            <a:pPr marL="241300" indent="-229235" algn="just">
              <a:lnSpc>
                <a:spcPct val="100000"/>
              </a:lnSpc>
              <a:spcBef>
                <a:spcPts val="1575"/>
              </a:spcBef>
              <a:buFont typeface="Arial"/>
              <a:buChar char="●"/>
              <a:tabLst>
                <a:tab pos="241935" algn="l"/>
              </a:tabLst>
            </a:pPr>
            <a:r>
              <a:rPr sz="1600" spc="135" dirty="0" err="1">
                <a:solidFill>
                  <a:srgbClr val="585858"/>
                </a:solidFill>
                <a:latin typeface="微软雅黑"/>
                <a:cs typeface="微软雅黑"/>
              </a:rPr>
              <a:t>结构特点</a:t>
            </a:r>
            <a:r>
              <a:rPr lang="en-US" sz="1600" spc="135" dirty="0">
                <a:solidFill>
                  <a:srgbClr val="585858"/>
                </a:solidFill>
                <a:latin typeface="微软雅黑"/>
                <a:cs typeface="微软雅黑"/>
              </a:rPr>
              <a:t> </a:t>
            </a:r>
            <a:r>
              <a:rPr lang="en-US" sz="1600" spc="135" dirty="0">
                <a:solidFill>
                  <a:srgbClr val="585858"/>
                </a:solidFill>
                <a:latin typeface="Arial" panose="020B0604020202020204" pitchFamily="34" charset="0"/>
                <a:cs typeface="Arial" panose="020B0604020202020204" pitchFamily="34" charset="0"/>
              </a:rPr>
              <a:t>Structural features</a:t>
            </a:r>
            <a:r>
              <a:rPr sz="1600" spc="-5" dirty="0">
                <a:solidFill>
                  <a:srgbClr val="585858"/>
                </a:solidFill>
                <a:latin typeface="Arial"/>
                <a:cs typeface="Arial"/>
              </a:rPr>
              <a:t>:</a:t>
            </a:r>
            <a:endParaRPr sz="1600" dirty="0">
              <a:latin typeface="Arial"/>
              <a:cs typeface="Arial"/>
            </a:endParaRPr>
          </a:p>
          <a:p>
            <a:pPr marL="12065" algn="just">
              <a:lnSpc>
                <a:spcPct val="100000"/>
              </a:lnSpc>
              <a:spcBef>
                <a:spcPts val="1585"/>
              </a:spcBef>
              <a:tabLst>
                <a:tab pos="241935" algn="l"/>
              </a:tabLst>
            </a:pPr>
            <a:r>
              <a:rPr sz="1600" spc="-5" dirty="0">
                <a:solidFill>
                  <a:srgbClr val="585858"/>
                </a:solidFill>
                <a:latin typeface="Arial"/>
                <a:cs typeface="Arial"/>
              </a:rPr>
              <a:t>1</a:t>
            </a:r>
            <a:r>
              <a:rPr sz="1600" spc="-300" dirty="0">
                <a:solidFill>
                  <a:srgbClr val="585858"/>
                </a:solidFill>
                <a:latin typeface="Arial"/>
                <a:cs typeface="Arial"/>
              </a:rPr>
              <a:t> </a:t>
            </a:r>
            <a:r>
              <a:rPr sz="1600" spc="135" dirty="0">
                <a:solidFill>
                  <a:srgbClr val="585858"/>
                </a:solidFill>
                <a:latin typeface="微软雅黑"/>
                <a:cs typeface="微软雅黑"/>
              </a:rPr>
              <a:t>、</a:t>
            </a:r>
            <a:r>
              <a:rPr sz="1600" spc="135" dirty="0">
                <a:solidFill>
                  <a:srgbClr val="FF0000"/>
                </a:solidFill>
                <a:latin typeface="微软雅黑"/>
                <a:cs typeface="微软雅黑"/>
              </a:rPr>
              <a:t>中心线安</a:t>
            </a:r>
            <a:r>
              <a:rPr sz="1600" spc="150" dirty="0">
                <a:solidFill>
                  <a:srgbClr val="FF0000"/>
                </a:solidFill>
                <a:latin typeface="微软雅黑"/>
                <a:cs typeface="微软雅黑"/>
              </a:rPr>
              <a:t>装</a:t>
            </a:r>
            <a:r>
              <a:rPr sz="1600" spc="150" dirty="0">
                <a:solidFill>
                  <a:srgbClr val="585858"/>
                </a:solidFill>
                <a:latin typeface="微软雅黑"/>
                <a:cs typeface="微软雅黑"/>
              </a:rPr>
              <a:t>、</a:t>
            </a:r>
            <a:r>
              <a:rPr sz="1600" spc="150" dirty="0">
                <a:solidFill>
                  <a:srgbClr val="FF0000"/>
                </a:solidFill>
                <a:latin typeface="微软雅黑"/>
                <a:cs typeface="微软雅黑"/>
              </a:rPr>
              <a:t>两端支</a:t>
            </a:r>
            <a:r>
              <a:rPr sz="1600" spc="140" dirty="0">
                <a:solidFill>
                  <a:srgbClr val="FF0000"/>
                </a:solidFill>
                <a:latin typeface="微软雅黑"/>
                <a:cs typeface="微软雅黑"/>
              </a:rPr>
              <a:t>撑</a:t>
            </a:r>
            <a:r>
              <a:rPr sz="1600" spc="145" dirty="0">
                <a:solidFill>
                  <a:srgbClr val="585858"/>
                </a:solidFill>
                <a:latin typeface="微软雅黑"/>
                <a:cs typeface="微软雅黑"/>
              </a:rPr>
              <a:t>结构</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能够</a:t>
            </a:r>
            <a:r>
              <a:rPr sz="1600" spc="135" dirty="0" err="1">
                <a:solidFill>
                  <a:srgbClr val="585858"/>
                </a:solidFill>
                <a:latin typeface="微软雅黑"/>
                <a:cs typeface="微软雅黑"/>
              </a:rPr>
              <a:t>满</a:t>
            </a:r>
            <a:r>
              <a:rPr sz="1600" spc="155" dirty="0" err="1">
                <a:solidFill>
                  <a:srgbClr val="585858"/>
                </a:solidFill>
                <a:latin typeface="微软雅黑"/>
                <a:cs typeface="微软雅黑"/>
              </a:rPr>
              <a:t>足</a:t>
            </a:r>
            <a:r>
              <a:rPr sz="1600" spc="150" dirty="0" err="1">
                <a:solidFill>
                  <a:srgbClr val="FF0000"/>
                </a:solidFill>
                <a:latin typeface="微软雅黑"/>
                <a:cs typeface="微软雅黑"/>
              </a:rPr>
              <a:t>高温</a:t>
            </a:r>
            <a:r>
              <a:rPr sz="1600" spc="145" dirty="0" err="1">
                <a:solidFill>
                  <a:srgbClr val="585858"/>
                </a:solidFill>
                <a:latin typeface="微软雅黑"/>
                <a:cs typeface="微软雅黑"/>
              </a:rPr>
              <a:t>高压</a:t>
            </a:r>
            <a:r>
              <a:rPr sz="1600" spc="135" dirty="0" err="1">
                <a:solidFill>
                  <a:srgbClr val="585858"/>
                </a:solidFill>
                <a:latin typeface="微软雅黑"/>
                <a:cs typeface="微软雅黑"/>
              </a:rPr>
              <a:t>工</a:t>
            </a:r>
            <a:r>
              <a:rPr sz="1600" spc="145" dirty="0" err="1">
                <a:solidFill>
                  <a:srgbClr val="585858"/>
                </a:solidFill>
                <a:latin typeface="微软雅黑"/>
                <a:cs typeface="微软雅黑"/>
              </a:rPr>
              <a:t>况的要</a:t>
            </a:r>
            <a:r>
              <a:rPr sz="1600" spc="160" dirty="0" err="1">
                <a:solidFill>
                  <a:srgbClr val="585858"/>
                </a:solidFill>
                <a:latin typeface="微软雅黑"/>
                <a:cs typeface="微软雅黑"/>
              </a:rPr>
              <a:t>求</a:t>
            </a:r>
            <a:r>
              <a:rPr sz="1600" spc="-5" dirty="0">
                <a:solidFill>
                  <a:srgbClr val="585858"/>
                </a:solidFill>
                <a:latin typeface="Arial"/>
                <a:cs typeface="Arial"/>
              </a:rPr>
              <a:t>;</a:t>
            </a:r>
            <a:endParaRPr lang="en-US" sz="1600" spc="-5" dirty="0">
              <a:solidFill>
                <a:srgbClr val="585858"/>
              </a:solidFill>
              <a:latin typeface="Arial"/>
              <a:cs typeface="Arial"/>
            </a:endParaRPr>
          </a:p>
          <a:p>
            <a:pPr marL="12065" algn="just">
              <a:lnSpc>
                <a:spcPct val="100000"/>
              </a:lnSpc>
              <a:spcBef>
                <a:spcPts val="1585"/>
              </a:spcBef>
              <a:tabLst>
                <a:tab pos="241935" algn="l"/>
              </a:tabLst>
            </a:pPr>
            <a:r>
              <a:rPr lang="en-US" dirty="0">
                <a:solidFill>
                  <a:srgbClr val="585858"/>
                </a:solidFill>
                <a:latin typeface="Arial" panose="020B0604020202020204" pitchFamily="34" charset="0"/>
                <a:cs typeface="Arial" panose="020B0604020202020204" pitchFamily="34" charset="0"/>
              </a:rPr>
              <a:t>The centerline installation and double-end support structure can meet the requirements of high temperature and high-pressure operating conditions.</a:t>
            </a:r>
            <a:endParaRPr dirty="0">
              <a:solidFill>
                <a:srgbClr val="585858"/>
              </a:solidFill>
              <a:latin typeface="Arial" panose="020B0604020202020204" pitchFamily="34" charset="0"/>
              <a:cs typeface="Arial" panose="020B0604020202020204" pitchFamily="34" charset="0"/>
            </a:endParaRPr>
          </a:p>
          <a:p>
            <a:pPr marL="12065" algn="just">
              <a:lnSpc>
                <a:spcPct val="100000"/>
              </a:lnSpc>
              <a:spcBef>
                <a:spcPts val="1570"/>
              </a:spcBef>
              <a:tabLst>
                <a:tab pos="241935" algn="l"/>
              </a:tabLst>
            </a:pPr>
            <a:r>
              <a:rPr sz="1600" spc="-5" dirty="0">
                <a:solidFill>
                  <a:srgbClr val="585858"/>
                </a:solidFill>
                <a:latin typeface="Arial"/>
                <a:cs typeface="Arial"/>
              </a:rPr>
              <a:t>2</a:t>
            </a:r>
            <a:r>
              <a:rPr sz="1600" spc="-300" dirty="0">
                <a:solidFill>
                  <a:srgbClr val="585858"/>
                </a:solidFill>
                <a:latin typeface="Arial"/>
                <a:cs typeface="Arial"/>
              </a:rPr>
              <a:t> </a:t>
            </a:r>
            <a:r>
              <a:rPr sz="1600" spc="135" dirty="0">
                <a:solidFill>
                  <a:srgbClr val="585858"/>
                </a:solidFill>
                <a:latin typeface="微软雅黑"/>
                <a:cs typeface="微软雅黑"/>
              </a:rPr>
              <a:t>、径向剖分</a:t>
            </a:r>
            <a:r>
              <a:rPr sz="1600" spc="145" dirty="0">
                <a:solidFill>
                  <a:srgbClr val="585858"/>
                </a:solidFill>
                <a:latin typeface="微软雅黑"/>
                <a:cs typeface="微软雅黑"/>
              </a:rPr>
              <a:t>结构</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泵体</a:t>
            </a:r>
            <a:r>
              <a:rPr sz="1600" spc="135" dirty="0">
                <a:solidFill>
                  <a:srgbClr val="585858"/>
                </a:solidFill>
                <a:latin typeface="微软雅黑"/>
                <a:cs typeface="微软雅黑"/>
              </a:rPr>
              <a:t>与</a:t>
            </a:r>
            <a:r>
              <a:rPr sz="1600" spc="145" dirty="0">
                <a:solidFill>
                  <a:srgbClr val="585858"/>
                </a:solidFill>
                <a:latin typeface="微软雅黑"/>
                <a:cs typeface="微软雅黑"/>
              </a:rPr>
              <a:t>泵盖之间采</a:t>
            </a:r>
            <a:r>
              <a:rPr sz="1600" spc="160" dirty="0">
                <a:solidFill>
                  <a:srgbClr val="585858"/>
                </a:solidFill>
                <a:latin typeface="微软雅黑"/>
                <a:cs typeface="微软雅黑"/>
              </a:rPr>
              <a:t>用</a:t>
            </a:r>
            <a:r>
              <a:rPr sz="1600" spc="145" dirty="0">
                <a:solidFill>
                  <a:srgbClr val="FF0000"/>
                </a:solidFill>
                <a:latin typeface="微软雅黑"/>
                <a:cs typeface="微软雅黑"/>
              </a:rPr>
              <a:t>金属缠绕</a:t>
            </a:r>
            <a:r>
              <a:rPr sz="1600" spc="150" dirty="0">
                <a:solidFill>
                  <a:srgbClr val="FF0000"/>
                </a:solidFill>
                <a:latin typeface="微软雅黑"/>
                <a:cs typeface="微软雅黑"/>
              </a:rPr>
              <a:t>垫</a:t>
            </a:r>
            <a:r>
              <a:rPr sz="1600" spc="-5" dirty="0">
                <a:solidFill>
                  <a:srgbClr val="585858"/>
                </a:solidFill>
                <a:latin typeface="微软雅黑"/>
                <a:cs typeface="微软雅黑"/>
              </a:rPr>
              <a:t>，</a:t>
            </a:r>
            <a:r>
              <a:rPr sz="1600" spc="-330" dirty="0">
                <a:solidFill>
                  <a:srgbClr val="585858"/>
                </a:solidFill>
                <a:latin typeface="微软雅黑"/>
                <a:cs typeface="微软雅黑"/>
              </a:rPr>
              <a:t> </a:t>
            </a:r>
            <a:r>
              <a:rPr sz="1600" spc="145" dirty="0">
                <a:solidFill>
                  <a:srgbClr val="585858"/>
                </a:solidFill>
                <a:latin typeface="微软雅黑"/>
                <a:cs typeface="微软雅黑"/>
              </a:rPr>
              <a:t>可保</a:t>
            </a:r>
            <a:r>
              <a:rPr sz="1600" spc="150" dirty="0">
                <a:solidFill>
                  <a:srgbClr val="585858"/>
                </a:solidFill>
                <a:latin typeface="微软雅黑"/>
                <a:cs typeface="微软雅黑"/>
              </a:rPr>
              <a:t>证</a:t>
            </a:r>
            <a:r>
              <a:rPr sz="1600" spc="145" dirty="0">
                <a:solidFill>
                  <a:srgbClr val="FF0000"/>
                </a:solidFill>
                <a:latin typeface="微软雅黑"/>
                <a:cs typeface="微软雅黑"/>
              </a:rPr>
              <a:t>高温</a:t>
            </a:r>
            <a:r>
              <a:rPr sz="1600" spc="135" dirty="0">
                <a:solidFill>
                  <a:srgbClr val="FF0000"/>
                </a:solidFill>
                <a:latin typeface="微软雅黑"/>
                <a:cs typeface="微软雅黑"/>
              </a:rPr>
              <a:t>高</a:t>
            </a:r>
            <a:r>
              <a:rPr sz="1600" spc="150" dirty="0">
                <a:solidFill>
                  <a:srgbClr val="FF0000"/>
                </a:solidFill>
                <a:latin typeface="微软雅黑"/>
                <a:cs typeface="微软雅黑"/>
              </a:rPr>
              <a:t>压</a:t>
            </a:r>
            <a:r>
              <a:rPr sz="1600" spc="145" dirty="0">
                <a:solidFill>
                  <a:srgbClr val="585858"/>
                </a:solidFill>
                <a:latin typeface="微软雅黑"/>
                <a:cs typeface="微软雅黑"/>
              </a:rPr>
              <a:t>下的密封</a:t>
            </a:r>
            <a:r>
              <a:rPr sz="1600" spc="135" dirty="0">
                <a:solidFill>
                  <a:srgbClr val="585858"/>
                </a:solidFill>
                <a:latin typeface="微软雅黑"/>
                <a:cs typeface="微软雅黑"/>
              </a:rPr>
              <a:t>效</a:t>
            </a:r>
            <a:r>
              <a:rPr sz="1600" spc="145" dirty="0">
                <a:solidFill>
                  <a:srgbClr val="585858"/>
                </a:solidFill>
                <a:latin typeface="微软雅黑"/>
                <a:cs typeface="微软雅黑"/>
              </a:rPr>
              <a:t>果</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不会泄</a:t>
            </a:r>
            <a:r>
              <a:rPr sz="1600" spc="165" dirty="0" err="1">
                <a:solidFill>
                  <a:srgbClr val="585858"/>
                </a:solidFill>
                <a:latin typeface="微软雅黑"/>
                <a:cs typeface="微软雅黑"/>
              </a:rPr>
              <a:t>漏</a:t>
            </a:r>
            <a:r>
              <a:rPr sz="1600" spc="-5" dirty="0">
                <a:solidFill>
                  <a:srgbClr val="585858"/>
                </a:solidFill>
                <a:latin typeface="Arial"/>
                <a:cs typeface="Arial"/>
              </a:rPr>
              <a:t>;</a:t>
            </a:r>
            <a:endParaRPr lang="en-US" sz="1600" spc="-5" dirty="0">
              <a:solidFill>
                <a:srgbClr val="585858"/>
              </a:solidFill>
              <a:latin typeface="Arial"/>
              <a:cs typeface="Arial"/>
            </a:endParaRPr>
          </a:p>
          <a:p>
            <a:pPr marL="12065" algn="just">
              <a:spcBef>
                <a:spcPts val="1585"/>
              </a:spcBef>
              <a:tabLst>
                <a:tab pos="241935" algn="l"/>
              </a:tabLst>
            </a:pPr>
            <a:r>
              <a:rPr lang="en-US" dirty="0">
                <a:solidFill>
                  <a:srgbClr val="585858"/>
                </a:solidFill>
                <a:latin typeface="Arial" panose="020B0604020202020204" pitchFamily="34" charset="0"/>
                <a:cs typeface="Arial" panose="020B0604020202020204" pitchFamily="34" charset="0"/>
              </a:rPr>
              <a:t>Radial split structure, with a metal spiral wound gasket between the pump body and pump cover, ensuring a reliable seal under high temperature and high-pressure conditions, preventing leakage.</a:t>
            </a:r>
            <a:endParaRPr dirty="0">
              <a:solidFill>
                <a:srgbClr val="585858"/>
              </a:solidFill>
              <a:latin typeface="Arial" panose="020B0604020202020204" pitchFamily="34" charset="0"/>
              <a:cs typeface="Arial" panose="020B0604020202020204" pitchFamily="34" charset="0"/>
            </a:endParaRPr>
          </a:p>
          <a:p>
            <a:pPr marL="12065" algn="just">
              <a:lnSpc>
                <a:spcPct val="100000"/>
              </a:lnSpc>
              <a:spcBef>
                <a:spcPts val="1575"/>
              </a:spcBef>
              <a:tabLst>
                <a:tab pos="241935" algn="l"/>
              </a:tabLst>
            </a:pPr>
            <a:r>
              <a:rPr sz="1600" spc="-5" dirty="0">
                <a:solidFill>
                  <a:srgbClr val="585858"/>
                </a:solidFill>
                <a:latin typeface="Arial"/>
                <a:cs typeface="Arial"/>
              </a:rPr>
              <a:t>3</a:t>
            </a:r>
            <a:r>
              <a:rPr sz="1600" spc="-300" dirty="0">
                <a:solidFill>
                  <a:srgbClr val="585858"/>
                </a:solidFill>
                <a:latin typeface="Arial"/>
                <a:cs typeface="Arial"/>
              </a:rPr>
              <a:t> </a:t>
            </a:r>
            <a:r>
              <a:rPr sz="1600" spc="135" dirty="0">
                <a:solidFill>
                  <a:srgbClr val="585858"/>
                </a:solidFill>
                <a:latin typeface="微软雅黑"/>
                <a:cs typeface="微软雅黑"/>
              </a:rPr>
              <a:t>、双蜗壳结</a:t>
            </a:r>
            <a:r>
              <a:rPr sz="1600" spc="145" dirty="0">
                <a:solidFill>
                  <a:srgbClr val="585858"/>
                </a:solidFill>
                <a:latin typeface="微软雅黑"/>
                <a:cs typeface="微软雅黑"/>
              </a:rPr>
              <a:t>构</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减少径</a:t>
            </a:r>
            <a:r>
              <a:rPr sz="1600" spc="135" dirty="0">
                <a:solidFill>
                  <a:srgbClr val="585858"/>
                </a:solidFill>
                <a:latin typeface="微软雅黑"/>
                <a:cs typeface="微软雅黑"/>
              </a:rPr>
              <a:t>向</a:t>
            </a:r>
            <a:r>
              <a:rPr sz="1600" spc="145" dirty="0">
                <a:solidFill>
                  <a:srgbClr val="585858"/>
                </a:solidFill>
                <a:latin typeface="微软雅黑"/>
                <a:cs typeface="微软雅黑"/>
              </a:rPr>
              <a:t>力</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降低转</a:t>
            </a:r>
            <a:r>
              <a:rPr sz="1600" spc="135" dirty="0">
                <a:solidFill>
                  <a:srgbClr val="585858"/>
                </a:solidFill>
                <a:latin typeface="微软雅黑"/>
                <a:cs typeface="微软雅黑"/>
              </a:rPr>
              <a:t>子</a:t>
            </a:r>
            <a:r>
              <a:rPr sz="1600" spc="145" dirty="0">
                <a:solidFill>
                  <a:srgbClr val="585858"/>
                </a:solidFill>
                <a:latin typeface="微软雅黑"/>
                <a:cs typeface="微软雅黑"/>
              </a:rPr>
              <a:t>的挠度</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提</a:t>
            </a:r>
            <a:r>
              <a:rPr sz="1600" spc="135" dirty="0" err="1">
                <a:solidFill>
                  <a:srgbClr val="585858"/>
                </a:solidFill>
                <a:latin typeface="微软雅黑"/>
                <a:cs typeface="微软雅黑"/>
              </a:rPr>
              <a:t>高</a:t>
            </a:r>
            <a:r>
              <a:rPr sz="1600" spc="145" dirty="0" err="1">
                <a:solidFill>
                  <a:srgbClr val="585858"/>
                </a:solidFill>
                <a:latin typeface="微软雅黑"/>
                <a:cs typeface="微软雅黑"/>
              </a:rPr>
              <a:t>轴的强</a:t>
            </a:r>
            <a:r>
              <a:rPr sz="1600" spc="190" dirty="0" err="1">
                <a:solidFill>
                  <a:srgbClr val="585858"/>
                </a:solidFill>
                <a:latin typeface="微软雅黑"/>
                <a:cs typeface="微软雅黑"/>
              </a:rPr>
              <a:t>度</a:t>
            </a:r>
            <a:r>
              <a:rPr sz="1600" spc="-5" dirty="0">
                <a:solidFill>
                  <a:srgbClr val="585858"/>
                </a:solidFill>
                <a:latin typeface="Arial"/>
                <a:cs typeface="Arial"/>
              </a:rPr>
              <a:t>;</a:t>
            </a:r>
            <a:endParaRPr lang="en-US" sz="1600" spc="-5" dirty="0">
              <a:solidFill>
                <a:srgbClr val="585858"/>
              </a:solidFill>
              <a:latin typeface="Arial"/>
              <a:cs typeface="Arial"/>
            </a:endParaRPr>
          </a:p>
          <a:p>
            <a:pPr marL="12065" algn="just">
              <a:lnSpc>
                <a:spcPct val="100000"/>
              </a:lnSpc>
              <a:spcBef>
                <a:spcPts val="1585"/>
              </a:spcBef>
              <a:tabLst>
                <a:tab pos="241935" algn="l"/>
              </a:tabLst>
            </a:pPr>
            <a:r>
              <a:rPr lang="en-US" dirty="0">
                <a:solidFill>
                  <a:srgbClr val="585858"/>
                </a:solidFill>
                <a:latin typeface="Arial" panose="020B0604020202020204" pitchFamily="34" charset="0"/>
                <a:cs typeface="Arial" panose="020B0604020202020204" pitchFamily="34" charset="0"/>
              </a:rPr>
              <a:t>Double volute structure, which reduces radial forces, minimizes rotor deflection, and enhances the strength of the shaft.</a:t>
            </a:r>
            <a:endParaRPr dirty="0">
              <a:solidFill>
                <a:srgbClr val="585858"/>
              </a:solidFill>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503A4-6990-40B6-066A-93F0613E40A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B1EACA7-14CB-0E3E-4173-3222AD4BB1D7}"/>
              </a:ext>
            </a:extLst>
          </p:cNvPr>
          <p:cNvSpPr txBox="1">
            <a:spLocks noGrp="1"/>
          </p:cNvSpPr>
          <p:nvPr>
            <p:ph type="title"/>
          </p:nvPr>
        </p:nvSpPr>
        <p:spPr>
          <a:xfrm>
            <a:off x="762050" y="81936"/>
            <a:ext cx="10667899" cy="574675"/>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BB2</a:t>
            </a:r>
            <a:r>
              <a:rPr spc="295" dirty="0"/>
              <a:t>型结构特点</a:t>
            </a:r>
            <a:r>
              <a:rPr lang="en-US" spc="295" dirty="0"/>
              <a:t> </a:t>
            </a:r>
            <a:r>
              <a:rPr lang="en-US" spc="295" dirty="0">
                <a:latin typeface="Arial" panose="020B0604020202020204" pitchFamily="34" charset="0"/>
                <a:cs typeface="Arial" panose="020B0604020202020204" pitchFamily="34" charset="0"/>
              </a:rPr>
              <a:t>BB2 Structural Features</a:t>
            </a:r>
            <a:endParaRPr spc="295" dirty="0">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427D5510-5358-0BBD-F4B2-98B1F193EEE6}"/>
              </a:ext>
            </a:extLst>
          </p:cNvPr>
          <p:cNvSpPr txBox="1"/>
          <p:nvPr/>
        </p:nvSpPr>
        <p:spPr>
          <a:xfrm>
            <a:off x="533297" y="803275"/>
            <a:ext cx="11125404" cy="5972789"/>
          </a:xfrm>
          <a:prstGeom prst="rect">
            <a:avLst/>
          </a:prstGeom>
        </p:spPr>
        <p:txBody>
          <a:bodyPr vert="horz" wrap="square" lIns="0" tIns="12065" rIns="0" bIns="0" rtlCol="0">
            <a:spAutoFit/>
          </a:bodyPr>
          <a:lstStyle/>
          <a:p>
            <a:pPr marL="12065" algn="just">
              <a:spcBef>
                <a:spcPts val="1585"/>
              </a:spcBef>
              <a:tabLst>
                <a:tab pos="241935" algn="l"/>
              </a:tabLst>
            </a:pPr>
            <a:r>
              <a:rPr sz="1600" spc="-5" dirty="0">
                <a:solidFill>
                  <a:srgbClr val="585858"/>
                </a:solidFill>
                <a:latin typeface="Arial"/>
                <a:cs typeface="Arial"/>
              </a:rPr>
              <a:t>4</a:t>
            </a:r>
            <a:r>
              <a:rPr sz="1600" spc="-300" dirty="0">
                <a:solidFill>
                  <a:srgbClr val="585858"/>
                </a:solidFill>
                <a:latin typeface="Arial"/>
                <a:cs typeface="Arial"/>
              </a:rPr>
              <a:t> </a:t>
            </a:r>
            <a:r>
              <a:rPr sz="1600" spc="135" dirty="0">
                <a:solidFill>
                  <a:srgbClr val="585858"/>
                </a:solidFill>
                <a:latin typeface="微软雅黑"/>
                <a:cs typeface="微软雅黑"/>
              </a:rPr>
              <a:t>、法兰方</a:t>
            </a:r>
            <a:r>
              <a:rPr sz="1600" spc="150" dirty="0">
                <a:solidFill>
                  <a:srgbClr val="585858"/>
                </a:solidFill>
                <a:latin typeface="微软雅黑"/>
                <a:cs typeface="微软雅黑"/>
              </a:rPr>
              <a:t>向</a:t>
            </a:r>
            <a:r>
              <a:rPr sz="1600" spc="-5" dirty="0">
                <a:solidFill>
                  <a:srgbClr val="585858"/>
                </a:solidFill>
                <a:latin typeface="Arial"/>
                <a:cs typeface="Arial"/>
              </a:rPr>
              <a:t>:</a:t>
            </a:r>
            <a:r>
              <a:rPr sz="1600" spc="-305" dirty="0">
                <a:solidFill>
                  <a:srgbClr val="585858"/>
                </a:solidFill>
                <a:latin typeface="Arial"/>
                <a:cs typeface="Arial"/>
              </a:rPr>
              <a:t> </a:t>
            </a:r>
            <a:r>
              <a:rPr sz="1600" spc="145" dirty="0">
                <a:solidFill>
                  <a:srgbClr val="585858"/>
                </a:solidFill>
                <a:latin typeface="微软雅黑"/>
                <a:cs typeface="微软雅黑"/>
              </a:rPr>
              <a:t>进、出口法</a:t>
            </a:r>
            <a:r>
              <a:rPr sz="1600" spc="135" dirty="0">
                <a:solidFill>
                  <a:srgbClr val="585858"/>
                </a:solidFill>
                <a:latin typeface="微软雅黑"/>
                <a:cs typeface="微软雅黑"/>
              </a:rPr>
              <a:t>兰</a:t>
            </a:r>
            <a:r>
              <a:rPr sz="1600" spc="145" dirty="0">
                <a:solidFill>
                  <a:srgbClr val="585858"/>
                </a:solidFill>
                <a:latin typeface="微软雅黑"/>
                <a:cs typeface="微软雅黑"/>
              </a:rPr>
              <a:t>在泵顶部或</a:t>
            </a:r>
            <a:r>
              <a:rPr sz="1600" spc="135" dirty="0">
                <a:solidFill>
                  <a:srgbClr val="585858"/>
                </a:solidFill>
                <a:latin typeface="微软雅黑"/>
                <a:cs typeface="微软雅黑"/>
              </a:rPr>
              <a:t>者</a:t>
            </a:r>
            <a:r>
              <a:rPr sz="1600" spc="145" dirty="0">
                <a:solidFill>
                  <a:srgbClr val="585858"/>
                </a:solidFill>
                <a:latin typeface="微软雅黑"/>
                <a:cs typeface="微软雅黑"/>
              </a:rPr>
              <a:t>采用侧进上</a:t>
            </a:r>
            <a:r>
              <a:rPr sz="1600" spc="135" dirty="0">
                <a:solidFill>
                  <a:srgbClr val="585858"/>
                </a:solidFill>
                <a:latin typeface="微软雅黑"/>
                <a:cs typeface="微软雅黑"/>
              </a:rPr>
              <a:t>出</a:t>
            </a:r>
            <a:r>
              <a:rPr sz="1600" spc="145" dirty="0">
                <a:solidFill>
                  <a:srgbClr val="585858"/>
                </a:solidFill>
                <a:latin typeface="微软雅黑"/>
                <a:cs typeface="微软雅黑"/>
              </a:rPr>
              <a:t>结构</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维修</a:t>
            </a:r>
            <a:r>
              <a:rPr sz="1600" spc="135" dirty="0">
                <a:solidFill>
                  <a:srgbClr val="585858"/>
                </a:solidFill>
                <a:latin typeface="微软雅黑"/>
                <a:cs typeface="微软雅黑"/>
              </a:rPr>
              <a:t>时</a:t>
            </a:r>
            <a:r>
              <a:rPr sz="1600" spc="145" dirty="0">
                <a:solidFill>
                  <a:srgbClr val="585858"/>
                </a:solidFill>
                <a:latin typeface="微软雅黑"/>
                <a:cs typeface="微软雅黑"/>
              </a:rPr>
              <a:t>不必拆卸管</a:t>
            </a:r>
            <a:r>
              <a:rPr sz="1600" spc="135" dirty="0">
                <a:solidFill>
                  <a:srgbClr val="585858"/>
                </a:solidFill>
                <a:latin typeface="微软雅黑"/>
                <a:cs typeface="微软雅黑"/>
              </a:rPr>
              <a:t>路</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简单易行</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lgn="just">
              <a:spcBef>
                <a:spcPts val="1585"/>
              </a:spcBef>
              <a:tabLst>
                <a:tab pos="241935" algn="l"/>
              </a:tabLst>
            </a:pPr>
            <a:r>
              <a:rPr lang="en-US" sz="1600" dirty="0">
                <a:solidFill>
                  <a:srgbClr val="585858"/>
                </a:solidFill>
                <a:latin typeface="Arial" panose="020B0604020202020204" pitchFamily="34" charset="0"/>
                <a:cs typeface="Arial" panose="020B0604020202020204" pitchFamily="34" charset="0"/>
              </a:rPr>
              <a:t>Flange orientation: The inlet and outlet flanges are located at the top of the pump or use a side inlet and top outlet structure. During maintenance, the pipeline does not need to be disassembled, making the process simple and convenient.</a:t>
            </a:r>
            <a:endParaRPr sz="1600" dirty="0">
              <a:solidFill>
                <a:srgbClr val="585858"/>
              </a:solidFill>
              <a:latin typeface="Arial" panose="020B0604020202020204" pitchFamily="34" charset="0"/>
              <a:cs typeface="Arial" panose="020B0604020202020204" pitchFamily="34" charset="0"/>
            </a:endParaRPr>
          </a:p>
          <a:p>
            <a:pPr marL="12065" algn="just">
              <a:spcBef>
                <a:spcPts val="1570"/>
              </a:spcBef>
              <a:tabLst>
                <a:tab pos="241935" algn="l"/>
              </a:tabLst>
            </a:pPr>
            <a:r>
              <a:rPr sz="1600" spc="-5" dirty="0">
                <a:solidFill>
                  <a:srgbClr val="585858"/>
                </a:solidFill>
                <a:latin typeface="Arial"/>
                <a:cs typeface="Arial"/>
              </a:rPr>
              <a:t>5</a:t>
            </a:r>
            <a:r>
              <a:rPr sz="1600" spc="-300" dirty="0">
                <a:solidFill>
                  <a:srgbClr val="585858"/>
                </a:solidFill>
                <a:latin typeface="Arial"/>
                <a:cs typeface="Arial"/>
              </a:rPr>
              <a:t> </a:t>
            </a:r>
            <a:r>
              <a:rPr sz="1600" spc="135" dirty="0">
                <a:solidFill>
                  <a:srgbClr val="585858"/>
                </a:solidFill>
                <a:latin typeface="微软雅黑"/>
                <a:cs typeface="微软雅黑"/>
              </a:rPr>
              <a:t>、</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采用</a:t>
            </a:r>
            <a:r>
              <a:rPr lang="zh-CN" altLang="en-US" sz="1600" spc="135" dirty="0">
                <a:solidFill>
                  <a:srgbClr val="FF0000"/>
                </a:solidFill>
                <a:latin typeface="微软雅黑" panose="020B0503020204020204" pitchFamily="34" charset="-122"/>
                <a:ea typeface="微软雅黑" panose="020B0503020204020204" pitchFamily="34" charset="-122"/>
                <a:cs typeface="微软雅黑"/>
              </a:rPr>
              <a:t>双吸</a:t>
            </a:r>
            <a:r>
              <a:rPr lang="zh-CN" altLang="en-US" sz="1600" spc="145" dirty="0">
                <a:solidFill>
                  <a:srgbClr val="FF0000"/>
                </a:solidFill>
                <a:latin typeface="微软雅黑" panose="020B0503020204020204" pitchFamily="34" charset="-122"/>
                <a:ea typeface="微软雅黑" panose="020B0503020204020204" pitchFamily="34" charset="-122"/>
                <a:cs typeface="微软雅黑"/>
              </a:rPr>
              <a:t>叶</a:t>
            </a:r>
            <a:r>
              <a:rPr lang="zh-CN" altLang="en-US" sz="1600" spc="150" dirty="0">
                <a:solidFill>
                  <a:srgbClr val="FF0000"/>
                </a:solidFill>
                <a:latin typeface="微软雅黑" panose="020B0503020204020204" pitchFamily="34" charset="-122"/>
                <a:ea typeface="微软雅黑" panose="020B0503020204020204" pitchFamily="34" charset="-122"/>
                <a:cs typeface="微软雅黑"/>
              </a:rPr>
              <a:t>轮</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310"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45" dirty="0">
                <a:solidFill>
                  <a:srgbClr val="FF0000"/>
                </a:solidFill>
                <a:latin typeface="微软雅黑" panose="020B0503020204020204" pitchFamily="34" charset="-122"/>
                <a:ea typeface="微软雅黑" panose="020B0503020204020204" pitchFamily="34" charset="-122"/>
                <a:cs typeface="微软雅黑"/>
              </a:rPr>
              <a:t>降低</a:t>
            </a:r>
            <a:r>
              <a:rPr lang="zh-CN" altLang="en-US" sz="1600" spc="135" dirty="0">
                <a:solidFill>
                  <a:srgbClr val="FF0000"/>
                </a:solidFill>
                <a:latin typeface="微软雅黑" panose="020B0503020204020204" pitchFamily="34" charset="-122"/>
                <a:ea typeface="微软雅黑" panose="020B0503020204020204" pitchFamily="34" charset="-122"/>
                <a:cs typeface="微软雅黑"/>
              </a:rPr>
              <a:t>了</a:t>
            </a:r>
            <a:r>
              <a:rPr lang="zh-CN" altLang="en-US" sz="1600" spc="145" dirty="0">
                <a:solidFill>
                  <a:srgbClr val="FF0000"/>
                </a:solidFill>
                <a:latin typeface="微软雅黑" panose="020B0503020204020204" pitchFamily="34" charset="-122"/>
                <a:ea typeface="微软雅黑" panose="020B0503020204020204" pitchFamily="34" charset="-122"/>
                <a:cs typeface="微软雅黑"/>
              </a:rPr>
              <a:t>泵的汽蚀余</a:t>
            </a:r>
            <a:r>
              <a:rPr lang="zh-CN" altLang="en-US" sz="1600" spc="150" dirty="0">
                <a:solidFill>
                  <a:srgbClr val="FF0000"/>
                </a:solidFill>
                <a:latin typeface="微软雅黑" panose="020B0503020204020204" pitchFamily="34" charset="-122"/>
                <a:ea typeface="微软雅黑" panose="020B0503020204020204" pitchFamily="34" charset="-122"/>
                <a:cs typeface="微软雅黑"/>
              </a:rPr>
              <a:t>量</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315"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减少装置</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的</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安装造</a:t>
            </a:r>
            <a:r>
              <a:rPr lang="zh-CN" altLang="en-US" sz="1600" spc="165" dirty="0">
                <a:solidFill>
                  <a:srgbClr val="585858"/>
                </a:solidFill>
                <a:latin typeface="微软雅黑" panose="020B0503020204020204" pitchFamily="34" charset="-122"/>
                <a:ea typeface="微软雅黑" panose="020B0503020204020204" pitchFamily="34" charset="-122"/>
                <a:cs typeface="微软雅黑"/>
              </a:rPr>
              <a:t>价</a:t>
            </a:r>
            <a:r>
              <a:rPr lang="en-US" altLang="zh-CN" sz="1600" spc="-5" dirty="0">
                <a:solidFill>
                  <a:srgbClr val="585858"/>
                </a:solidFill>
                <a:latin typeface="微软雅黑" panose="020B0503020204020204" pitchFamily="34" charset="-122"/>
                <a:ea typeface="微软雅黑" panose="020B0503020204020204" pitchFamily="34" charset="-122"/>
                <a:cs typeface="Arial"/>
              </a:rPr>
              <a:t>;</a:t>
            </a:r>
            <a:r>
              <a:rPr lang="zh-CN" altLang="en-US" sz="1600" spc="-280" dirty="0">
                <a:solidFill>
                  <a:srgbClr val="585858"/>
                </a:solidFill>
                <a:latin typeface="微软雅黑" panose="020B0503020204020204" pitchFamily="34" charset="-122"/>
                <a:ea typeface="微软雅黑" panose="020B0503020204020204" pitchFamily="34" charset="-122"/>
                <a:cs typeface="Arial"/>
              </a:rPr>
              <a:t> </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同</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时</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双吸叶轮能</a:t>
            </a:r>
            <a:r>
              <a:rPr lang="zh-CN" altLang="en-US" sz="1600" spc="150" dirty="0">
                <a:solidFill>
                  <a:srgbClr val="585858"/>
                </a:solidFill>
                <a:latin typeface="微软雅黑" panose="020B0503020204020204" pitchFamily="34" charset="-122"/>
                <a:ea typeface="微软雅黑" panose="020B0503020204020204" pitchFamily="34" charset="-122"/>
                <a:cs typeface="微软雅黑"/>
              </a:rPr>
              <a:t>够</a:t>
            </a:r>
            <a:r>
              <a:rPr lang="zh-CN" altLang="en-US" sz="1600" spc="145" dirty="0">
                <a:solidFill>
                  <a:srgbClr val="FF0000"/>
                </a:solidFill>
                <a:latin typeface="微软雅黑" panose="020B0503020204020204" pitchFamily="34" charset="-122"/>
                <a:ea typeface="微软雅黑" panose="020B0503020204020204" pitchFamily="34" charset="-122"/>
                <a:cs typeface="微软雅黑"/>
              </a:rPr>
              <a:t>平衡</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自身产</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生</a:t>
            </a:r>
            <a:r>
              <a:rPr lang="zh-CN" altLang="en-US" sz="1600" spc="150" dirty="0">
                <a:solidFill>
                  <a:srgbClr val="585858"/>
                </a:solidFill>
                <a:latin typeface="微软雅黑" panose="020B0503020204020204" pitchFamily="34" charset="-122"/>
                <a:ea typeface="微软雅黑" panose="020B0503020204020204" pitchFamily="34" charset="-122"/>
                <a:cs typeface="微软雅黑"/>
              </a:rPr>
              <a:t>的</a:t>
            </a:r>
            <a:r>
              <a:rPr lang="zh-CN" altLang="en-US" sz="1600" spc="145" dirty="0">
                <a:solidFill>
                  <a:srgbClr val="FF0000"/>
                </a:solidFill>
                <a:latin typeface="微软雅黑" panose="020B0503020204020204" pitchFamily="34" charset="-122"/>
                <a:ea typeface="微软雅黑" panose="020B0503020204020204" pitchFamily="34" charset="-122"/>
                <a:cs typeface="微软雅黑"/>
              </a:rPr>
              <a:t>轴向力</a:t>
            </a:r>
            <a:r>
              <a:rPr lang="en-US" altLang="zh-CN" sz="1600" spc="-5" dirty="0">
                <a:solidFill>
                  <a:srgbClr val="585858"/>
                </a:solidFill>
                <a:latin typeface="微软雅黑" panose="020B0503020204020204" pitchFamily="34" charset="-122"/>
                <a:ea typeface="微软雅黑" panose="020B0503020204020204" pitchFamily="34" charset="-122"/>
                <a:cs typeface="Arial"/>
              </a:rPr>
              <a:t>;</a:t>
            </a:r>
            <a:endParaRPr lang="zh-CN" altLang="en-US" sz="1600" spc="-5" dirty="0">
              <a:solidFill>
                <a:srgbClr val="585858"/>
              </a:solidFill>
              <a:latin typeface="微软雅黑" panose="020B0503020204020204" pitchFamily="34" charset="-122"/>
              <a:ea typeface="微软雅黑" panose="020B0503020204020204" pitchFamily="34" charset="-122"/>
              <a:cs typeface="Arial"/>
            </a:endParaRPr>
          </a:p>
          <a:p>
            <a:pPr marL="12065" algn="just">
              <a:spcBef>
                <a:spcPts val="1570"/>
              </a:spcBef>
              <a:tabLst>
                <a:tab pos="241935" algn="l"/>
              </a:tabLst>
            </a:pPr>
            <a:r>
              <a:rPr lang="en-US" altLang="zh-CN" sz="1600" dirty="0">
                <a:solidFill>
                  <a:srgbClr val="585858"/>
                </a:solidFill>
                <a:latin typeface="Arial" panose="020B0604020202020204" pitchFamily="34" charset="0"/>
                <a:cs typeface="Arial" panose="020B0604020202020204" pitchFamily="34" charset="0"/>
              </a:rPr>
              <a:t>The use of a double-suction impeller reduces the pump’s NPSH (Net Positive Suction Head), lowering the installation cost of the system. At the same time, the double-suction impeller balances the axial forces it generates.</a:t>
            </a:r>
          </a:p>
          <a:p>
            <a:pPr marL="12065" algn="just">
              <a:spcBef>
                <a:spcPts val="1570"/>
              </a:spcBef>
              <a:tabLst>
                <a:tab pos="241935" algn="l"/>
              </a:tabLst>
            </a:pPr>
            <a:r>
              <a:rPr sz="1600" spc="-5" dirty="0">
                <a:solidFill>
                  <a:srgbClr val="585858"/>
                </a:solidFill>
                <a:latin typeface="Arial"/>
                <a:cs typeface="Arial"/>
              </a:rPr>
              <a:t>6</a:t>
            </a:r>
            <a:r>
              <a:rPr sz="1600" spc="-300" dirty="0">
                <a:solidFill>
                  <a:srgbClr val="585858"/>
                </a:solidFill>
                <a:latin typeface="Arial"/>
                <a:cs typeface="Arial"/>
              </a:rPr>
              <a:t> </a:t>
            </a:r>
            <a:r>
              <a:rPr sz="1600" spc="135" dirty="0">
                <a:solidFill>
                  <a:srgbClr val="585858"/>
                </a:solidFill>
                <a:latin typeface="微软雅黑"/>
                <a:cs typeface="微软雅黑"/>
              </a:rPr>
              <a:t>、首级双吸</a:t>
            </a:r>
            <a:r>
              <a:rPr sz="1600" spc="150" dirty="0">
                <a:solidFill>
                  <a:srgbClr val="585858"/>
                </a:solidFill>
                <a:latin typeface="Arial"/>
                <a:cs typeface="Arial"/>
              </a:rPr>
              <a:t>+</a:t>
            </a:r>
            <a:r>
              <a:rPr sz="1600" spc="145" dirty="0">
                <a:solidFill>
                  <a:srgbClr val="585858"/>
                </a:solidFill>
                <a:latin typeface="微软雅黑"/>
                <a:cs typeface="微软雅黑"/>
              </a:rPr>
              <a:t>次级单</a:t>
            </a:r>
            <a:r>
              <a:rPr sz="1600" spc="135" dirty="0">
                <a:solidFill>
                  <a:srgbClr val="585858"/>
                </a:solidFill>
                <a:latin typeface="微软雅黑"/>
                <a:cs typeface="微软雅黑"/>
              </a:rPr>
              <a:t>吸</a:t>
            </a:r>
            <a:r>
              <a:rPr sz="1600" spc="145" dirty="0">
                <a:solidFill>
                  <a:srgbClr val="585858"/>
                </a:solidFill>
                <a:latin typeface="微软雅黑"/>
                <a:cs typeface="微软雅黑"/>
              </a:rPr>
              <a:t>结</a:t>
            </a:r>
            <a:r>
              <a:rPr sz="1600" spc="155" dirty="0">
                <a:solidFill>
                  <a:srgbClr val="585858"/>
                </a:solidFill>
                <a:latin typeface="微软雅黑"/>
                <a:cs typeface="微软雅黑"/>
              </a:rPr>
              <a:t>构</a:t>
            </a:r>
            <a:r>
              <a:rPr sz="1600" spc="-5" dirty="0">
                <a:solidFill>
                  <a:srgbClr val="585858"/>
                </a:solidFill>
                <a:latin typeface="Arial"/>
                <a:cs typeface="Arial"/>
              </a:rPr>
              <a:t>:</a:t>
            </a:r>
            <a:r>
              <a:rPr sz="1600" spc="-290" dirty="0">
                <a:solidFill>
                  <a:srgbClr val="585858"/>
                </a:solidFill>
                <a:latin typeface="Arial"/>
                <a:cs typeface="Arial"/>
              </a:rPr>
              <a:t> </a:t>
            </a:r>
            <a:r>
              <a:rPr sz="1600" spc="145" dirty="0">
                <a:solidFill>
                  <a:srgbClr val="585858"/>
                </a:solidFill>
                <a:latin typeface="微软雅黑"/>
                <a:cs typeface="微软雅黑"/>
              </a:rPr>
              <a:t>首级双</a:t>
            </a:r>
            <a:r>
              <a:rPr sz="1600" spc="135" dirty="0">
                <a:solidFill>
                  <a:srgbClr val="585858"/>
                </a:solidFill>
                <a:latin typeface="微软雅黑"/>
                <a:cs typeface="微软雅黑"/>
              </a:rPr>
              <a:t>吸</a:t>
            </a:r>
            <a:r>
              <a:rPr sz="1600" spc="145" dirty="0">
                <a:solidFill>
                  <a:srgbClr val="585858"/>
                </a:solidFill>
                <a:latin typeface="微软雅黑"/>
                <a:cs typeface="微软雅黑"/>
              </a:rPr>
              <a:t>提高泵的吸</a:t>
            </a:r>
            <a:r>
              <a:rPr sz="1600" spc="135" dirty="0">
                <a:solidFill>
                  <a:srgbClr val="585858"/>
                </a:solidFill>
                <a:latin typeface="微软雅黑"/>
                <a:cs typeface="微软雅黑"/>
              </a:rPr>
              <a:t>入</a:t>
            </a:r>
            <a:r>
              <a:rPr sz="1600" spc="145" dirty="0">
                <a:solidFill>
                  <a:srgbClr val="585858"/>
                </a:solidFill>
                <a:latin typeface="微软雅黑"/>
                <a:cs typeface="微软雅黑"/>
              </a:rPr>
              <a:t>性能</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次级</a:t>
            </a:r>
            <a:r>
              <a:rPr sz="1600" spc="135" dirty="0">
                <a:solidFill>
                  <a:srgbClr val="585858"/>
                </a:solidFill>
                <a:latin typeface="微软雅黑"/>
                <a:cs typeface="微软雅黑"/>
              </a:rPr>
              <a:t>叶</a:t>
            </a:r>
            <a:r>
              <a:rPr sz="1600" spc="145" dirty="0">
                <a:solidFill>
                  <a:srgbClr val="585858"/>
                </a:solidFill>
                <a:latin typeface="微软雅黑"/>
                <a:cs typeface="微软雅黑"/>
              </a:rPr>
              <a:t>轮平衡孔平</a:t>
            </a:r>
            <a:r>
              <a:rPr sz="1600" spc="135" dirty="0">
                <a:solidFill>
                  <a:srgbClr val="585858"/>
                </a:solidFill>
                <a:latin typeface="微软雅黑"/>
                <a:cs typeface="微软雅黑"/>
              </a:rPr>
              <a:t>衡</a:t>
            </a:r>
            <a:r>
              <a:rPr sz="1600" spc="145" dirty="0">
                <a:solidFill>
                  <a:srgbClr val="585858"/>
                </a:solidFill>
                <a:latin typeface="微软雅黑"/>
                <a:cs typeface="微软雅黑"/>
              </a:rPr>
              <a:t>两侧压力</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35" dirty="0">
                <a:solidFill>
                  <a:srgbClr val="585858"/>
                </a:solidFill>
                <a:latin typeface="微软雅黑"/>
                <a:cs typeface="微软雅黑"/>
              </a:rPr>
              <a:t>通</a:t>
            </a:r>
            <a:r>
              <a:rPr sz="1600" spc="190" dirty="0">
                <a:solidFill>
                  <a:srgbClr val="585858"/>
                </a:solidFill>
                <a:latin typeface="微软雅黑"/>
                <a:cs typeface="微软雅黑"/>
              </a:rPr>
              <a:t>过</a:t>
            </a:r>
            <a:r>
              <a:rPr sz="1600" spc="150" dirty="0">
                <a:solidFill>
                  <a:srgbClr val="FF0000"/>
                </a:solidFill>
                <a:latin typeface="微软雅黑"/>
                <a:cs typeface="微软雅黑"/>
              </a:rPr>
              <a:t>平衡管</a:t>
            </a:r>
            <a:r>
              <a:rPr sz="1600" spc="150" dirty="0">
                <a:solidFill>
                  <a:srgbClr val="585858"/>
                </a:solidFill>
                <a:latin typeface="微软雅黑"/>
                <a:cs typeface="微软雅黑"/>
              </a:rPr>
              <a:t>路使 </a:t>
            </a:r>
            <a:r>
              <a:rPr sz="1600" spc="135" dirty="0">
                <a:solidFill>
                  <a:srgbClr val="585858"/>
                </a:solidFill>
                <a:latin typeface="微软雅黑"/>
                <a:cs typeface="微软雅黑"/>
              </a:rPr>
              <a:t>两侧密封腔</a:t>
            </a:r>
            <a:r>
              <a:rPr sz="1600" spc="145" dirty="0">
                <a:solidFill>
                  <a:srgbClr val="585858"/>
                </a:solidFill>
                <a:latin typeface="微软雅黑"/>
                <a:cs typeface="微软雅黑"/>
              </a:rPr>
              <a:t>压力几</a:t>
            </a:r>
            <a:r>
              <a:rPr sz="1600" spc="135" dirty="0">
                <a:solidFill>
                  <a:srgbClr val="585858"/>
                </a:solidFill>
                <a:latin typeface="微软雅黑"/>
                <a:cs typeface="微软雅黑"/>
              </a:rPr>
              <a:t>乎</a:t>
            </a:r>
            <a:r>
              <a:rPr sz="1600" spc="145" dirty="0">
                <a:solidFill>
                  <a:srgbClr val="585858"/>
                </a:solidFill>
                <a:latin typeface="微软雅黑"/>
                <a:cs typeface="微软雅黑"/>
              </a:rPr>
              <a:t>相同。残余</a:t>
            </a:r>
            <a:r>
              <a:rPr sz="1600" spc="135" dirty="0">
                <a:solidFill>
                  <a:srgbClr val="585858"/>
                </a:solidFill>
                <a:latin typeface="微软雅黑"/>
                <a:cs typeface="微软雅黑"/>
              </a:rPr>
              <a:t>微</a:t>
            </a:r>
            <a:r>
              <a:rPr sz="1600" spc="145" dirty="0">
                <a:solidFill>
                  <a:srgbClr val="585858"/>
                </a:solidFill>
                <a:latin typeface="微软雅黑"/>
                <a:cs typeface="微软雅黑"/>
              </a:rPr>
              <a:t>量轴向力由</a:t>
            </a:r>
            <a:r>
              <a:rPr sz="1600" spc="135" dirty="0">
                <a:solidFill>
                  <a:srgbClr val="585858"/>
                </a:solidFill>
                <a:latin typeface="微软雅黑"/>
                <a:cs typeface="微软雅黑"/>
              </a:rPr>
              <a:t>轴</a:t>
            </a:r>
            <a:r>
              <a:rPr sz="1600" spc="145" dirty="0">
                <a:solidFill>
                  <a:srgbClr val="585858"/>
                </a:solidFill>
                <a:latin typeface="微软雅黑"/>
                <a:cs typeface="微软雅黑"/>
              </a:rPr>
              <a:t>承承受</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减</a:t>
            </a:r>
            <a:r>
              <a:rPr sz="1600" spc="135" dirty="0">
                <a:solidFill>
                  <a:srgbClr val="585858"/>
                </a:solidFill>
                <a:latin typeface="微软雅黑"/>
                <a:cs typeface="微软雅黑"/>
              </a:rPr>
              <a:t>少</a:t>
            </a:r>
            <a:r>
              <a:rPr sz="1600" spc="145" dirty="0">
                <a:solidFill>
                  <a:srgbClr val="585858"/>
                </a:solidFill>
                <a:latin typeface="微软雅黑"/>
                <a:cs typeface="微软雅黑"/>
              </a:rPr>
              <a:t>轴承负荷。</a:t>
            </a:r>
            <a:r>
              <a:rPr sz="1600" spc="135" dirty="0">
                <a:solidFill>
                  <a:srgbClr val="585858"/>
                </a:solidFill>
                <a:latin typeface="微软雅黑"/>
                <a:cs typeface="微软雅黑"/>
              </a:rPr>
              <a:t>对</a:t>
            </a:r>
            <a:r>
              <a:rPr sz="1600" spc="145" dirty="0">
                <a:solidFill>
                  <a:srgbClr val="585858"/>
                </a:solidFill>
                <a:latin typeface="微软雅黑"/>
                <a:cs typeface="微软雅黑"/>
              </a:rPr>
              <a:t>汽蚀性能要</a:t>
            </a:r>
            <a:r>
              <a:rPr sz="1600" spc="135" dirty="0">
                <a:solidFill>
                  <a:srgbClr val="585858"/>
                </a:solidFill>
                <a:latin typeface="微软雅黑"/>
                <a:cs typeface="微软雅黑"/>
              </a:rPr>
              <a:t>求</a:t>
            </a:r>
            <a:r>
              <a:rPr sz="1600" spc="145" dirty="0">
                <a:solidFill>
                  <a:srgbClr val="585858"/>
                </a:solidFill>
                <a:latin typeface="微软雅黑"/>
                <a:cs typeface="微软雅黑"/>
              </a:rPr>
              <a:t>较高的工况</a:t>
            </a:r>
            <a:r>
              <a:rPr sz="1600" spc="135" dirty="0">
                <a:solidFill>
                  <a:srgbClr val="585858"/>
                </a:solidFill>
                <a:latin typeface="微软雅黑"/>
                <a:cs typeface="微软雅黑"/>
              </a:rPr>
              <a:t>应</a:t>
            </a:r>
            <a:r>
              <a:rPr sz="1600" spc="145" dirty="0">
                <a:solidFill>
                  <a:srgbClr val="585858"/>
                </a:solidFill>
                <a:latin typeface="微软雅黑"/>
                <a:cs typeface="微软雅黑"/>
              </a:rPr>
              <a:t>采</a:t>
            </a:r>
            <a:r>
              <a:rPr sz="1600" spc="-5" dirty="0">
                <a:solidFill>
                  <a:srgbClr val="585858"/>
                </a:solidFill>
                <a:latin typeface="微软雅黑"/>
                <a:cs typeface="微软雅黑"/>
              </a:rPr>
              <a:t>用 </a:t>
            </a:r>
            <a:r>
              <a:rPr sz="1600" spc="135" dirty="0" err="1">
                <a:solidFill>
                  <a:srgbClr val="585858"/>
                </a:solidFill>
                <a:latin typeface="微软雅黑"/>
                <a:cs typeface="微软雅黑"/>
              </a:rPr>
              <a:t>此种结构</a:t>
            </a:r>
            <a:r>
              <a:rPr sz="1600" spc="135" dirty="0">
                <a:solidFill>
                  <a:srgbClr val="585858"/>
                </a:solidFill>
                <a:latin typeface="微软雅黑"/>
                <a:cs typeface="微软雅黑"/>
              </a:rPr>
              <a:t>。</a:t>
            </a:r>
            <a:endParaRPr lang="en-US" sz="1600" spc="135" dirty="0">
              <a:solidFill>
                <a:srgbClr val="585858"/>
              </a:solidFill>
              <a:latin typeface="微软雅黑"/>
              <a:cs typeface="微软雅黑"/>
            </a:endParaRPr>
          </a:p>
          <a:p>
            <a:pPr marL="12065" algn="just">
              <a:spcBef>
                <a:spcPts val="1570"/>
              </a:spcBef>
              <a:tabLst>
                <a:tab pos="241935" algn="l"/>
              </a:tabLst>
            </a:pPr>
            <a:r>
              <a:rPr lang="en-US" sz="1600" dirty="0">
                <a:solidFill>
                  <a:srgbClr val="585858"/>
                </a:solidFill>
                <a:latin typeface="Arial" panose="020B0604020202020204" pitchFamily="34" charset="0"/>
                <a:cs typeface="Arial" panose="020B0604020202020204" pitchFamily="34" charset="0"/>
              </a:rPr>
              <a:t>First-stage double-suction + second-stage single-suction structure: The first-stage double-structure enhances the pump’s suction performance, while the balance holes in the second-stage impeller balance the pressure on both sides. The balance pipeline ensures that the pressures of the sealing chambers on both sides are nearly identical. The residual micro-axial force is absorbed by the bearings, reducing bearing load. This structure should be used in conditions where cavitation performance is a critical requirement.</a:t>
            </a:r>
            <a:endParaRPr sz="1600" dirty="0">
              <a:latin typeface="Arial" panose="020B0604020202020204" pitchFamily="34" charset="0"/>
              <a:cs typeface="Arial" panose="020B0604020202020204" pitchFamily="34" charset="0"/>
            </a:endParaRPr>
          </a:p>
          <a:p>
            <a:pPr marL="12065" marR="5080" algn="just">
              <a:spcBef>
                <a:spcPts val="1010"/>
              </a:spcBef>
              <a:tabLst>
                <a:tab pos="241935" algn="l"/>
              </a:tabLst>
            </a:pPr>
            <a:r>
              <a:rPr sz="1600" spc="-5" dirty="0">
                <a:solidFill>
                  <a:srgbClr val="585858"/>
                </a:solidFill>
                <a:latin typeface="Arial"/>
                <a:cs typeface="Arial"/>
              </a:rPr>
              <a:t>7</a:t>
            </a:r>
            <a:r>
              <a:rPr sz="1600" spc="-300" dirty="0">
                <a:solidFill>
                  <a:srgbClr val="585858"/>
                </a:solidFill>
                <a:latin typeface="Arial"/>
                <a:cs typeface="Arial"/>
              </a:rPr>
              <a:t> </a:t>
            </a:r>
            <a:r>
              <a:rPr sz="1600" spc="150" dirty="0">
                <a:solidFill>
                  <a:srgbClr val="585858"/>
                </a:solidFill>
                <a:latin typeface="微软雅黑"/>
                <a:cs typeface="微软雅黑"/>
              </a:rPr>
              <a:t>、两级</a:t>
            </a:r>
            <a:r>
              <a:rPr sz="1600" spc="145" dirty="0">
                <a:solidFill>
                  <a:srgbClr val="FF0000"/>
                </a:solidFill>
                <a:latin typeface="微软雅黑"/>
                <a:cs typeface="微软雅黑"/>
              </a:rPr>
              <a:t>单</a:t>
            </a:r>
            <a:r>
              <a:rPr sz="1600" spc="135" dirty="0">
                <a:solidFill>
                  <a:srgbClr val="FF0000"/>
                </a:solidFill>
                <a:latin typeface="微软雅黑"/>
                <a:cs typeface="微软雅黑"/>
              </a:rPr>
              <a:t>吸</a:t>
            </a:r>
            <a:r>
              <a:rPr sz="1600" spc="145" dirty="0">
                <a:solidFill>
                  <a:srgbClr val="FF0000"/>
                </a:solidFill>
                <a:latin typeface="微软雅黑"/>
                <a:cs typeface="微软雅黑"/>
              </a:rPr>
              <a:t>背对</a:t>
            </a:r>
            <a:r>
              <a:rPr sz="1600" spc="140" dirty="0">
                <a:solidFill>
                  <a:srgbClr val="FF0000"/>
                </a:solidFill>
                <a:latin typeface="微软雅黑"/>
                <a:cs typeface="微软雅黑"/>
              </a:rPr>
              <a:t>背</a:t>
            </a:r>
            <a:r>
              <a:rPr sz="1600" spc="150" dirty="0">
                <a:solidFill>
                  <a:srgbClr val="585858"/>
                </a:solidFill>
                <a:latin typeface="微软雅黑"/>
                <a:cs typeface="微软雅黑"/>
              </a:rPr>
              <a:t>或</a:t>
            </a:r>
            <a:r>
              <a:rPr sz="1600" spc="150" dirty="0">
                <a:solidFill>
                  <a:srgbClr val="FF0000"/>
                </a:solidFill>
                <a:latin typeface="微软雅黑"/>
                <a:cs typeface="微软雅黑"/>
              </a:rPr>
              <a:t>面对面</a:t>
            </a:r>
            <a:r>
              <a:rPr sz="1600" spc="150" dirty="0">
                <a:solidFill>
                  <a:srgbClr val="585858"/>
                </a:solidFill>
                <a:latin typeface="微软雅黑"/>
                <a:cs typeface="微软雅黑"/>
              </a:rPr>
              <a:t>结构</a:t>
            </a:r>
            <a:r>
              <a:rPr sz="1600" spc="-5" dirty="0">
                <a:solidFill>
                  <a:srgbClr val="585858"/>
                </a:solidFill>
                <a:latin typeface="Arial"/>
                <a:cs typeface="Arial"/>
              </a:rPr>
              <a:t>:</a:t>
            </a:r>
            <a:r>
              <a:rPr sz="1600" spc="-290" dirty="0">
                <a:solidFill>
                  <a:srgbClr val="585858"/>
                </a:solidFill>
                <a:latin typeface="Arial"/>
                <a:cs typeface="Arial"/>
              </a:rPr>
              <a:t> </a:t>
            </a:r>
            <a:r>
              <a:rPr sz="1600" spc="135" dirty="0">
                <a:solidFill>
                  <a:srgbClr val="585858"/>
                </a:solidFill>
                <a:latin typeface="微软雅黑"/>
                <a:cs typeface="微软雅黑"/>
              </a:rPr>
              <a:t>叶</a:t>
            </a:r>
            <a:r>
              <a:rPr sz="1600" spc="145" dirty="0">
                <a:solidFill>
                  <a:srgbClr val="585858"/>
                </a:solidFill>
                <a:latin typeface="微软雅黑"/>
                <a:cs typeface="微软雅黑"/>
              </a:rPr>
              <a:t>轮自身的平</a:t>
            </a:r>
            <a:r>
              <a:rPr sz="1600" spc="135" dirty="0">
                <a:solidFill>
                  <a:srgbClr val="585858"/>
                </a:solidFill>
                <a:latin typeface="微软雅黑"/>
                <a:cs typeface="微软雅黑"/>
              </a:rPr>
              <a:t>衡</a:t>
            </a:r>
            <a:r>
              <a:rPr sz="1600" spc="145" dirty="0">
                <a:solidFill>
                  <a:srgbClr val="585858"/>
                </a:solidFill>
                <a:latin typeface="微软雅黑"/>
                <a:cs typeface="微软雅黑"/>
              </a:rPr>
              <a:t>孔平衡轴向力</a:t>
            </a:r>
            <a:r>
              <a:rPr sz="1600" spc="-5" dirty="0">
                <a:solidFill>
                  <a:srgbClr val="585858"/>
                </a:solidFill>
                <a:latin typeface="微软雅黑"/>
                <a:cs typeface="微软雅黑"/>
              </a:rPr>
              <a:t>，</a:t>
            </a:r>
            <a:r>
              <a:rPr sz="1600" spc="-335" dirty="0">
                <a:solidFill>
                  <a:srgbClr val="585858"/>
                </a:solidFill>
                <a:latin typeface="微软雅黑"/>
                <a:cs typeface="微软雅黑"/>
              </a:rPr>
              <a:t> </a:t>
            </a:r>
            <a:r>
              <a:rPr sz="1600" spc="145" dirty="0">
                <a:solidFill>
                  <a:srgbClr val="585858"/>
                </a:solidFill>
                <a:latin typeface="微软雅黑"/>
                <a:cs typeface="微软雅黑"/>
              </a:rPr>
              <a:t>通过平衡管路</a:t>
            </a:r>
            <a:r>
              <a:rPr sz="1600" spc="135" dirty="0">
                <a:solidFill>
                  <a:srgbClr val="585858"/>
                </a:solidFill>
                <a:latin typeface="微软雅黑"/>
                <a:cs typeface="微软雅黑"/>
              </a:rPr>
              <a:t>使</a:t>
            </a:r>
            <a:r>
              <a:rPr sz="1600" spc="145" dirty="0">
                <a:solidFill>
                  <a:srgbClr val="585858"/>
                </a:solidFill>
                <a:latin typeface="微软雅黑"/>
                <a:cs typeface="微软雅黑"/>
              </a:rPr>
              <a:t>两侧密封腔压</a:t>
            </a:r>
            <a:r>
              <a:rPr sz="1600" spc="135" dirty="0">
                <a:solidFill>
                  <a:srgbClr val="585858"/>
                </a:solidFill>
                <a:latin typeface="微软雅黑"/>
                <a:cs typeface="微软雅黑"/>
              </a:rPr>
              <a:t>力</a:t>
            </a:r>
            <a:r>
              <a:rPr sz="1600" spc="145" dirty="0">
                <a:solidFill>
                  <a:srgbClr val="585858"/>
                </a:solidFill>
                <a:latin typeface="微软雅黑"/>
                <a:cs typeface="微软雅黑"/>
              </a:rPr>
              <a:t>几乎相同</a:t>
            </a:r>
            <a:r>
              <a:rPr sz="1600" spc="-5" dirty="0">
                <a:solidFill>
                  <a:srgbClr val="585858"/>
                </a:solidFill>
                <a:latin typeface="微软雅黑"/>
                <a:cs typeface="微软雅黑"/>
              </a:rPr>
              <a:t>。 </a:t>
            </a:r>
            <a:r>
              <a:rPr sz="1600" spc="145" dirty="0">
                <a:solidFill>
                  <a:srgbClr val="585858"/>
                </a:solidFill>
                <a:latin typeface="微软雅黑"/>
                <a:cs typeface="微软雅黑"/>
              </a:rPr>
              <a:t>残</a:t>
            </a:r>
            <a:r>
              <a:rPr sz="1600" spc="135" dirty="0">
                <a:solidFill>
                  <a:srgbClr val="585858"/>
                </a:solidFill>
                <a:latin typeface="微软雅黑"/>
                <a:cs typeface="微软雅黑"/>
              </a:rPr>
              <a:t>余</a:t>
            </a:r>
            <a:r>
              <a:rPr sz="1600" spc="145" dirty="0">
                <a:solidFill>
                  <a:srgbClr val="585858"/>
                </a:solidFill>
                <a:latin typeface="微软雅黑"/>
                <a:cs typeface="微软雅黑"/>
              </a:rPr>
              <a:t>微量轴向力由</a:t>
            </a:r>
            <a:r>
              <a:rPr sz="1600" spc="135" dirty="0">
                <a:solidFill>
                  <a:srgbClr val="585858"/>
                </a:solidFill>
                <a:latin typeface="微软雅黑"/>
                <a:cs typeface="微软雅黑"/>
              </a:rPr>
              <a:t>轴</a:t>
            </a:r>
            <a:r>
              <a:rPr sz="1600" spc="145" dirty="0">
                <a:solidFill>
                  <a:srgbClr val="585858"/>
                </a:solidFill>
                <a:latin typeface="微软雅黑"/>
                <a:cs typeface="微软雅黑"/>
              </a:rPr>
              <a:t>承承受</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减少</a:t>
            </a:r>
            <a:r>
              <a:rPr sz="1600" spc="135" dirty="0">
                <a:solidFill>
                  <a:srgbClr val="585858"/>
                </a:solidFill>
                <a:latin typeface="微软雅黑"/>
                <a:cs typeface="微软雅黑"/>
              </a:rPr>
              <a:t>轴</a:t>
            </a:r>
            <a:r>
              <a:rPr sz="1600" spc="145" dirty="0">
                <a:solidFill>
                  <a:srgbClr val="585858"/>
                </a:solidFill>
                <a:latin typeface="微软雅黑"/>
                <a:cs typeface="微软雅黑"/>
              </a:rPr>
              <a:t>承负荷。对汽</a:t>
            </a:r>
            <a:r>
              <a:rPr sz="1600" spc="135" dirty="0">
                <a:solidFill>
                  <a:srgbClr val="585858"/>
                </a:solidFill>
                <a:latin typeface="微软雅黑"/>
                <a:cs typeface="微软雅黑"/>
              </a:rPr>
              <a:t>蚀</a:t>
            </a:r>
            <a:r>
              <a:rPr sz="1600" spc="145" dirty="0">
                <a:solidFill>
                  <a:srgbClr val="585858"/>
                </a:solidFill>
                <a:latin typeface="微软雅黑"/>
                <a:cs typeface="微软雅黑"/>
              </a:rPr>
              <a:t>性能要求不高</a:t>
            </a:r>
            <a:r>
              <a:rPr sz="1600" spc="135" dirty="0">
                <a:solidFill>
                  <a:srgbClr val="585858"/>
                </a:solidFill>
                <a:latin typeface="微软雅黑"/>
                <a:cs typeface="微软雅黑"/>
              </a:rPr>
              <a:t>的</a:t>
            </a:r>
            <a:r>
              <a:rPr sz="1600" spc="145" dirty="0">
                <a:solidFill>
                  <a:srgbClr val="585858"/>
                </a:solidFill>
                <a:latin typeface="微软雅黑"/>
                <a:cs typeface="微软雅黑"/>
              </a:rPr>
              <a:t>工况</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为了提</a:t>
            </a:r>
            <a:r>
              <a:rPr sz="1600" spc="135" dirty="0" err="1">
                <a:solidFill>
                  <a:srgbClr val="585858"/>
                </a:solidFill>
                <a:latin typeface="微软雅黑"/>
                <a:cs typeface="微软雅黑"/>
              </a:rPr>
              <a:t>高</a:t>
            </a:r>
            <a:r>
              <a:rPr sz="1600" spc="145" dirty="0" err="1">
                <a:solidFill>
                  <a:srgbClr val="585858"/>
                </a:solidFill>
                <a:latin typeface="微软雅黑"/>
                <a:cs typeface="微软雅黑"/>
              </a:rPr>
              <a:t>效率可以使用</a:t>
            </a:r>
            <a:r>
              <a:rPr sz="1600" spc="135" dirty="0" err="1">
                <a:solidFill>
                  <a:srgbClr val="585858"/>
                </a:solidFill>
                <a:latin typeface="微软雅黑"/>
                <a:cs typeface="微软雅黑"/>
              </a:rPr>
              <a:t>此</a:t>
            </a:r>
            <a:r>
              <a:rPr sz="1600" spc="145" dirty="0" err="1">
                <a:solidFill>
                  <a:srgbClr val="585858"/>
                </a:solidFill>
                <a:latin typeface="微软雅黑"/>
                <a:cs typeface="微软雅黑"/>
              </a:rPr>
              <a:t>种结构</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marR="5080" algn="just">
              <a:spcBef>
                <a:spcPts val="1010"/>
              </a:spcBef>
              <a:tabLst>
                <a:tab pos="241935" algn="l"/>
              </a:tabLst>
            </a:pPr>
            <a:r>
              <a:rPr lang="en-US" sz="1600" dirty="0">
                <a:solidFill>
                  <a:srgbClr val="585858"/>
                </a:solidFill>
                <a:latin typeface="Arial" panose="020B0604020202020204" pitchFamily="34" charset="0"/>
                <a:cs typeface="Arial" panose="020B0604020202020204" pitchFamily="34" charset="0"/>
              </a:rPr>
              <a:t>Two-stage single-suction back-to-back or face-to-face structure: The balance holes in the impellers themselves balance the axial force, and the balance pipeline ensures that the pressures of the sealing chambers on both side are nearly identical. The residual micro-axial force is absorbed by the bearings, reducing bearing load. This structure can be used in conditions where cavitation performance is not critical, as it helps improve efficiency.</a:t>
            </a:r>
          </a:p>
        </p:txBody>
      </p:sp>
    </p:spTree>
    <p:extLst>
      <p:ext uri="{BB962C8B-B14F-4D97-AF65-F5344CB8AC3E}">
        <p14:creationId xmlns:p14="http://schemas.microsoft.com/office/powerpoint/2010/main" val="3699179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6095899" cy="574675"/>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BB2</a:t>
            </a:r>
            <a:r>
              <a:rPr dirty="0"/>
              <a:t>型</a:t>
            </a:r>
            <a:r>
              <a:rPr lang="en-US" dirty="0"/>
              <a:t> </a:t>
            </a:r>
            <a:r>
              <a:rPr lang="en-US" dirty="0">
                <a:latin typeface="Arial" panose="020B0604020202020204" pitchFamily="34" charset="0"/>
                <a:cs typeface="Arial" panose="020B0604020202020204" pitchFamily="34" charset="0"/>
              </a:rPr>
              <a:t>BB2 type</a:t>
            </a:r>
            <a:endParaRPr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2170176" y="1490472"/>
            <a:ext cx="7844028" cy="47594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50" y="457200"/>
            <a:ext cx="10972700" cy="505267"/>
          </a:xfrm>
          <a:prstGeom prst="rect">
            <a:avLst/>
          </a:prstGeom>
        </p:spPr>
        <p:txBody>
          <a:bodyPr vert="horz" wrap="square" lIns="0" tIns="12700" rIns="0" bIns="0" rtlCol="0">
            <a:spAutoFit/>
          </a:bodyPr>
          <a:lstStyle/>
          <a:p>
            <a:pPr marL="12700">
              <a:lnSpc>
                <a:spcPct val="100000"/>
              </a:lnSpc>
              <a:spcBef>
                <a:spcPts val="100"/>
              </a:spcBef>
            </a:pPr>
            <a:r>
              <a:rPr sz="3200" spc="295" dirty="0" err="1"/>
              <a:t>离心泵的分类</a:t>
            </a:r>
            <a:r>
              <a:rPr lang="en-US" sz="3200" spc="295" dirty="0"/>
              <a:t> </a:t>
            </a:r>
            <a:r>
              <a:rPr lang="en-US" sz="3200" dirty="0">
                <a:latin typeface="Arial" panose="020B0604020202020204" pitchFamily="34" charset="0"/>
                <a:cs typeface="Arial" panose="020B0604020202020204" pitchFamily="34" charset="0"/>
              </a:rPr>
              <a:t>Classification of Centrifugal Pumps</a:t>
            </a:r>
            <a:endParaRPr sz="3200" dirty="0">
              <a:latin typeface="Arial" panose="020B0604020202020204" pitchFamily="34" charset="0"/>
              <a:cs typeface="Arial" panose="020B0604020202020204" pitchFamily="34" charset="0"/>
            </a:endParaRPr>
          </a:p>
        </p:txBody>
      </p:sp>
      <p:sp>
        <p:nvSpPr>
          <p:cNvPr id="3" name="object 3"/>
          <p:cNvSpPr txBox="1"/>
          <p:nvPr/>
        </p:nvSpPr>
        <p:spPr>
          <a:xfrm>
            <a:off x="609650" y="1524000"/>
            <a:ext cx="10363150" cy="4190891"/>
          </a:xfrm>
          <a:prstGeom prst="rect">
            <a:avLst/>
          </a:prstGeom>
        </p:spPr>
        <p:txBody>
          <a:bodyPr vert="horz" wrap="square" lIns="0" tIns="12700" rIns="0" bIns="0" rtlCol="0">
            <a:spAutoFit/>
          </a:bodyPr>
          <a:lstStyle/>
          <a:p>
            <a:pPr marL="241300" indent="-228600" algn="just">
              <a:lnSpc>
                <a:spcPct val="150000"/>
              </a:lnSpc>
              <a:spcBef>
                <a:spcPts val="100"/>
              </a:spcBef>
              <a:buFont typeface="Arial"/>
              <a:buChar char="●"/>
              <a:tabLst>
                <a:tab pos="241300" algn="l"/>
              </a:tabLst>
            </a:pPr>
            <a:r>
              <a:rPr sz="1800" spc="155" dirty="0">
                <a:solidFill>
                  <a:srgbClr val="585858"/>
                </a:solidFill>
                <a:latin typeface="微软雅黑"/>
                <a:cs typeface="微软雅黑"/>
              </a:rPr>
              <a:t>按叶轮数目</a:t>
            </a:r>
            <a:r>
              <a:rPr sz="1800" dirty="0">
                <a:solidFill>
                  <a:srgbClr val="585858"/>
                </a:solidFill>
                <a:latin typeface="Arial"/>
                <a:cs typeface="Arial"/>
              </a:rPr>
              <a:t>:</a:t>
            </a:r>
            <a:r>
              <a:rPr sz="1800" spc="-345" dirty="0">
                <a:solidFill>
                  <a:srgbClr val="585858"/>
                </a:solidFill>
                <a:latin typeface="Arial"/>
                <a:cs typeface="Arial"/>
              </a:rPr>
              <a:t> </a:t>
            </a:r>
            <a:r>
              <a:rPr sz="1800" spc="140" dirty="0" err="1">
                <a:solidFill>
                  <a:srgbClr val="585858"/>
                </a:solidFill>
                <a:latin typeface="微软雅黑"/>
                <a:cs typeface="微软雅黑"/>
              </a:rPr>
              <a:t>可</a:t>
            </a:r>
            <a:r>
              <a:rPr sz="1800" spc="150" dirty="0" err="1">
                <a:solidFill>
                  <a:srgbClr val="585858"/>
                </a:solidFill>
                <a:latin typeface="微软雅黑"/>
                <a:cs typeface="微软雅黑"/>
              </a:rPr>
              <a:t>分</a:t>
            </a:r>
            <a:r>
              <a:rPr sz="1800" spc="145" dirty="0" err="1">
                <a:solidFill>
                  <a:srgbClr val="585858"/>
                </a:solidFill>
                <a:latin typeface="微软雅黑"/>
                <a:cs typeface="微软雅黑"/>
              </a:rPr>
              <a:t>为</a:t>
            </a:r>
            <a:r>
              <a:rPr sz="1800" spc="150" dirty="0" err="1">
                <a:solidFill>
                  <a:srgbClr val="FF0000"/>
                </a:solidFill>
                <a:latin typeface="微软雅黑"/>
                <a:cs typeface="微软雅黑"/>
              </a:rPr>
              <a:t>单</a:t>
            </a:r>
            <a:r>
              <a:rPr sz="1800" spc="140" dirty="0" err="1">
                <a:solidFill>
                  <a:srgbClr val="FF0000"/>
                </a:solidFill>
                <a:latin typeface="微软雅黑"/>
                <a:cs typeface="微软雅黑"/>
              </a:rPr>
              <a:t>级</a:t>
            </a:r>
            <a:r>
              <a:rPr sz="1800" spc="155" dirty="0" err="1">
                <a:solidFill>
                  <a:srgbClr val="FF0000"/>
                </a:solidFill>
                <a:latin typeface="微软雅黑"/>
                <a:cs typeface="微软雅黑"/>
              </a:rPr>
              <a:t>泵</a:t>
            </a:r>
            <a:r>
              <a:rPr sz="1800" spc="140" dirty="0" err="1">
                <a:solidFill>
                  <a:srgbClr val="585858"/>
                </a:solidFill>
                <a:latin typeface="微软雅黑"/>
                <a:cs typeface="微软雅黑"/>
              </a:rPr>
              <a:t>和</a:t>
            </a:r>
            <a:r>
              <a:rPr sz="1800" spc="150" dirty="0" err="1">
                <a:solidFill>
                  <a:srgbClr val="FF0000"/>
                </a:solidFill>
                <a:latin typeface="微软雅黑"/>
                <a:cs typeface="微软雅黑"/>
              </a:rPr>
              <a:t>多</a:t>
            </a:r>
            <a:r>
              <a:rPr sz="1800" spc="140" dirty="0" err="1">
                <a:solidFill>
                  <a:srgbClr val="FF0000"/>
                </a:solidFill>
                <a:latin typeface="微软雅黑"/>
                <a:cs typeface="微软雅黑"/>
              </a:rPr>
              <a:t>级</a:t>
            </a:r>
            <a:r>
              <a:rPr sz="1800" spc="155" dirty="0" err="1">
                <a:solidFill>
                  <a:srgbClr val="FF0000"/>
                </a:solidFill>
                <a:latin typeface="微软雅黑"/>
                <a:cs typeface="微软雅黑"/>
              </a:rPr>
              <a:t>泵</a:t>
            </a:r>
            <a:r>
              <a:rPr lang="en-US" sz="1800" spc="155" dirty="0">
                <a:solidFill>
                  <a:srgbClr val="FF0000"/>
                </a:solidFill>
                <a:latin typeface="微软雅黑"/>
                <a:cs typeface="微软雅黑"/>
              </a:rPr>
              <a:t>;</a:t>
            </a:r>
            <a:endParaRPr lang="en-US" sz="1800" spc="155" dirty="0">
              <a:solidFill>
                <a:srgbClr val="585858"/>
              </a:solidFill>
              <a:latin typeface="Arial"/>
              <a:cs typeface="Arial"/>
            </a:endParaRPr>
          </a:p>
          <a:p>
            <a:pPr marL="12700" algn="just">
              <a:lnSpc>
                <a:spcPct val="150000"/>
              </a:lnSpc>
              <a:spcBef>
                <a:spcPts val="100"/>
              </a:spcBef>
              <a:tabLst>
                <a:tab pos="241300" algn="l"/>
              </a:tabLst>
            </a:pPr>
            <a:r>
              <a:rPr lang="en-US" sz="1800" dirty="0">
                <a:solidFill>
                  <a:srgbClr val="585858"/>
                </a:solidFill>
                <a:latin typeface="Arial" panose="020B0604020202020204" pitchFamily="34" charset="0"/>
                <a:ea typeface="微软雅黑" panose="020B0503020204020204" pitchFamily="34" charset="-122"/>
                <a:cs typeface="Arial" panose="020B0604020202020204" pitchFamily="34" charset="0"/>
              </a:rPr>
              <a:t>Numbers of impellers: </a:t>
            </a:r>
            <a:r>
              <a:rPr lang="en-US" sz="1800" dirty="0">
                <a:solidFill>
                  <a:srgbClr val="FF0000"/>
                </a:solidFill>
                <a:latin typeface="Arial" panose="020B0604020202020204" pitchFamily="34" charset="0"/>
                <a:ea typeface="微软雅黑" panose="020B0503020204020204" pitchFamily="34" charset="-122"/>
                <a:cs typeface="Arial" panose="020B0604020202020204" pitchFamily="34" charset="0"/>
              </a:rPr>
              <a:t>Single-stage pumps and multi-stage pumps</a:t>
            </a:r>
            <a:r>
              <a:rPr lang="en-US" sz="1800" dirty="0">
                <a:solidFill>
                  <a:srgbClr val="585858"/>
                </a:solidFill>
                <a:latin typeface="Arial" panose="020B0604020202020204" pitchFamily="34" charset="0"/>
                <a:ea typeface="微软雅黑" panose="020B0503020204020204" pitchFamily="34" charset="-122"/>
                <a:cs typeface="Arial" panose="020B0604020202020204" pitchFamily="34" charset="0"/>
              </a:rPr>
              <a:t>;</a:t>
            </a:r>
            <a:endParaRPr sz="1800" dirty="0">
              <a:latin typeface="Arial" panose="020B0604020202020204" pitchFamily="34" charset="0"/>
              <a:ea typeface="微软雅黑" panose="020B0503020204020204" pitchFamily="34" charset="-122"/>
              <a:cs typeface="Arial" panose="020B0604020202020204" pitchFamily="34" charset="0"/>
            </a:endParaRPr>
          </a:p>
          <a:p>
            <a:pPr marL="241300" indent="-228600" algn="just">
              <a:lnSpc>
                <a:spcPct val="150000"/>
              </a:lnSpc>
              <a:spcBef>
                <a:spcPts val="1639"/>
              </a:spcBef>
              <a:buFont typeface="Arial"/>
              <a:buChar char="●"/>
              <a:tabLst>
                <a:tab pos="241300" algn="l"/>
              </a:tabLst>
            </a:pPr>
            <a:r>
              <a:rPr sz="1800" spc="155" dirty="0" err="1">
                <a:solidFill>
                  <a:srgbClr val="585858"/>
                </a:solidFill>
                <a:latin typeface="微软雅黑"/>
                <a:cs typeface="微软雅黑"/>
              </a:rPr>
              <a:t>按叶轮进液方式</a:t>
            </a:r>
            <a:r>
              <a:rPr sz="1800" spc="145" dirty="0" err="1">
                <a:solidFill>
                  <a:srgbClr val="585858"/>
                </a:solidFill>
                <a:latin typeface="Arial"/>
                <a:cs typeface="Arial"/>
              </a:rPr>
              <a:t>:</a:t>
            </a:r>
            <a:r>
              <a:rPr sz="1800" spc="140" dirty="0" err="1">
                <a:solidFill>
                  <a:srgbClr val="585858"/>
                </a:solidFill>
                <a:latin typeface="微软雅黑"/>
                <a:cs typeface="微软雅黑"/>
              </a:rPr>
              <a:t>可</a:t>
            </a:r>
            <a:r>
              <a:rPr sz="1800" spc="155" dirty="0" err="1">
                <a:solidFill>
                  <a:srgbClr val="585858"/>
                </a:solidFill>
                <a:latin typeface="微软雅黑"/>
                <a:cs typeface="微软雅黑"/>
              </a:rPr>
              <a:t>分</a:t>
            </a:r>
            <a:r>
              <a:rPr sz="1800" spc="145" dirty="0" err="1">
                <a:solidFill>
                  <a:srgbClr val="585858"/>
                </a:solidFill>
                <a:latin typeface="微软雅黑"/>
                <a:cs typeface="微软雅黑"/>
              </a:rPr>
              <a:t>为</a:t>
            </a:r>
            <a:r>
              <a:rPr sz="1800" spc="150" dirty="0" err="1">
                <a:solidFill>
                  <a:srgbClr val="FF0000"/>
                </a:solidFill>
                <a:latin typeface="微软雅黑"/>
                <a:cs typeface="微软雅黑"/>
              </a:rPr>
              <a:t>单</a:t>
            </a:r>
            <a:r>
              <a:rPr sz="1800" spc="140" dirty="0" err="1">
                <a:solidFill>
                  <a:srgbClr val="FF0000"/>
                </a:solidFill>
                <a:latin typeface="微软雅黑"/>
                <a:cs typeface="微软雅黑"/>
              </a:rPr>
              <a:t>吸</a:t>
            </a:r>
            <a:r>
              <a:rPr sz="1800" spc="155" dirty="0" err="1">
                <a:solidFill>
                  <a:srgbClr val="FF0000"/>
                </a:solidFill>
                <a:latin typeface="微软雅黑"/>
                <a:cs typeface="微软雅黑"/>
              </a:rPr>
              <a:t>式</a:t>
            </a:r>
            <a:r>
              <a:rPr sz="1800" spc="140" dirty="0" err="1">
                <a:solidFill>
                  <a:srgbClr val="585858"/>
                </a:solidFill>
                <a:latin typeface="微软雅黑"/>
                <a:cs typeface="微软雅黑"/>
              </a:rPr>
              <a:t>和</a:t>
            </a:r>
            <a:r>
              <a:rPr sz="1800" spc="150" dirty="0" err="1">
                <a:solidFill>
                  <a:srgbClr val="FF0000"/>
                </a:solidFill>
                <a:latin typeface="微软雅黑"/>
                <a:cs typeface="微软雅黑"/>
              </a:rPr>
              <a:t>双</a:t>
            </a:r>
            <a:r>
              <a:rPr sz="1800" spc="140" dirty="0" err="1">
                <a:solidFill>
                  <a:srgbClr val="FF0000"/>
                </a:solidFill>
                <a:latin typeface="微软雅黑"/>
                <a:cs typeface="微软雅黑"/>
              </a:rPr>
              <a:t>吸</a:t>
            </a:r>
            <a:r>
              <a:rPr sz="1800" spc="155" dirty="0" err="1">
                <a:solidFill>
                  <a:srgbClr val="FF0000"/>
                </a:solidFill>
                <a:latin typeface="微软雅黑"/>
                <a:cs typeface="微软雅黑"/>
              </a:rPr>
              <a:t>式</a:t>
            </a:r>
            <a:r>
              <a:rPr sz="1800" dirty="0">
                <a:solidFill>
                  <a:srgbClr val="585858"/>
                </a:solidFill>
                <a:latin typeface="Arial"/>
                <a:cs typeface="Arial"/>
              </a:rPr>
              <a:t>;</a:t>
            </a:r>
            <a:r>
              <a:rPr lang="en-US" sz="1800" dirty="0">
                <a:solidFill>
                  <a:srgbClr val="585858"/>
                </a:solidFill>
                <a:latin typeface="Arial"/>
                <a:cs typeface="Arial"/>
              </a:rPr>
              <a:t> </a:t>
            </a:r>
          </a:p>
          <a:p>
            <a:pPr marL="12700" algn="just">
              <a:spcBef>
                <a:spcPts val="1639"/>
              </a:spcBef>
              <a:tabLst>
                <a:tab pos="241300" algn="l"/>
              </a:tabLst>
            </a:pPr>
            <a:r>
              <a:rPr lang="en-US" sz="1800" dirty="0">
                <a:solidFill>
                  <a:srgbClr val="585858"/>
                </a:solidFill>
                <a:latin typeface="Arial" panose="020B0604020202020204" pitchFamily="34" charset="0"/>
                <a:cs typeface="Arial" panose="020B0604020202020204" pitchFamily="34" charset="0"/>
              </a:rPr>
              <a:t>Methods of liquid entering the impeller: </a:t>
            </a:r>
            <a:r>
              <a:rPr lang="en-US" sz="1800" dirty="0">
                <a:solidFill>
                  <a:srgbClr val="FF0000"/>
                </a:solidFill>
                <a:latin typeface="Arial" panose="020B0604020202020204" pitchFamily="34" charset="0"/>
                <a:cs typeface="Arial" panose="020B0604020202020204" pitchFamily="34" charset="0"/>
              </a:rPr>
              <a:t>Single-suction and double-suction types</a:t>
            </a:r>
            <a:r>
              <a:rPr lang="en-US" sz="1800" dirty="0">
                <a:solidFill>
                  <a:srgbClr val="585858"/>
                </a:solidFill>
                <a:latin typeface="Arial" panose="020B0604020202020204" pitchFamily="34" charset="0"/>
                <a:cs typeface="Arial" panose="020B0604020202020204" pitchFamily="34" charset="0"/>
              </a:rPr>
              <a:t>;</a:t>
            </a:r>
            <a:endParaRPr sz="1800" dirty="0">
              <a:latin typeface="Arial" panose="020B0604020202020204" pitchFamily="34" charset="0"/>
              <a:cs typeface="Arial" panose="020B0604020202020204" pitchFamily="34" charset="0"/>
            </a:endParaRPr>
          </a:p>
          <a:p>
            <a:pPr marL="12700" algn="just">
              <a:spcBef>
                <a:spcPts val="1645"/>
              </a:spcBef>
              <a:tabLst>
                <a:tab pos="241300" algn="l"/>
              </a:tabLst>
            </a:pPr>
            <a:r>
              <a:rPr sz="1800" spc="150" dirty="0">
                <a:solidFill>
                  <a:srgbClr val="585858"/>
                </a:solidFill>
                <a:latin typeface="Arial"/>
                <a:cs typeface="Arial"/>
              </a:rPr>
              <a:t>1.</a:t>
            </a:r>
            <a:r>
              <a:rPr sz="1800" spc="150" dirty="0">
                <a:solidFill>
                  <a:srgbClr val="585858"/>
                </a:solidFill>
                <a:latin typeface="微软雅黑"/>
                <a:cs typeface="微软雅黑"/>
              </a:rPr>
              <a:t>单吸式泵</a:t>
            </a:r>
            <a:r>
              <a:rPr sz="1800" spc="145" dirty="0">
                <a:solidFill>
                  <a:srgbClr val="585858"/>
                </a:solidFill>
                <a:latin typeface="Arial"/>
                <a:cs typeface="Arial"/>
              </a:rPr>
              <a:t>--</a:t>
            </a:r>
            <a:r>
              <a:rPr sz="1800" spc="150" dirty="0" err="1">
                <a:solidFill>
                  <a:srgbClr val="585858"/>
                </a:solidFill>
                <a:latin typeface="微软雅黑"/>
                <a:cs typeface="微软雅黑"/>
              </a:rPr>
              <a:t>液</a:t>
            </a:r>
            <a:r>
              <a:rPr sz="1800" spc="140" dirty="0" err="1">
                <a:solidFill>
                  <a:srgbClr val="585858"/>
                </a:solidFill>
                <a:latin typeface="微软雅黑"/>
                <a:cs typeface="微软雅黑"/>
              </a:rPr>
              <a:t>体</a:t>
            </a:r>
            <a:r>
              <a:rPr sz="1800" spc="150" dirty="0" err="1">
                <a:solidFill>
                  <a:srgbClr val="585858"/>
                </a:solidFill>
                <a:latin typeface="微软雅黑"/>
                <a:cs typeface="微软雅黑"/>
              </a:rPr>
              <a:t>从</a:t>
            </a:r>
            <a:r>
              <a:rPr sz="1800" spc="140" dirty="0" err="1">
                <a:solidFill>
                  <a:srgbClr val="585858"/>
                </a:solidFill>
                <a:latin typeface="微软雅黑"/>
                <a:cs typeface="微软雅黑"/>
              </a:rPr>
              <a:t>一</a:t>
            </a:r>
            <a:r>
              <a:rPr sz="1800" spc="150" dirty="0" err="1">
                <a:solidFill>
                  <a:srgbClr val="585858"/>
                </a:solidFill>
                <a:latin typeface="微软雅黑"/>
                <a:cs typeface="微软雅黑"/>
              </a:rPr>
              <a:t>侧</a:t>
            </a:r>
            <a:r>
              <a:rPr sz="1800" spc="140" dirty="0" err="1">
                <a:solidFill>
                  <a:srgbClr val="585858"/>
                </a:solidFill>
                <a:latin typeface="微软雅黑"/>
                <a:cs typeface="微软雅黑"/>
              </a:rPr>
              <a:t>进</a:t>
            </a:r>
            <a:r>
              <a:rPr sz="1800" spc="150" dirty="0" err="1">
                <a:solidFill>
                  <a:srgbClr val="585858"/>
                </a:solidFill>
                <a:latin typeface="微软雅黑"/>
                <a:cs typeface="微软雅黑"/>
              </a:rPr>
              <a:t>入</a:t>
            </a:r>
            <a:r>
              <a:rPr sz="1800" spc="140" dirty="0" err="1">
                <a:solidFill>
                  <a:srgbClr val="585858"/>
                </a:solidFill>
                <a:latin typeface="微软雅黑"/>
                <a:cs typeface="微软雅黑"/>
              </a:rPr>
              <a:t>叶</a:t>
            </a:r>
            <a:r>
              <a:rPr sz="1800" spc="150" dirty="0" err="1">
                <a:solidFill>
                  <a:srgbClr val="585858"/>
                </a:solidFill>
                <a:latin typeface="微软雅黑"/>
                <a:cs typeface="微软雅黑"/>
              </a:rPr>
              <a:t>轮</a:t>
            </a:r>
            <a:r>
              <a:rPr lang="en-US" sz="1800" dirty="0">
                <a:solidFill>
                  <a:srgbClr val="585858"/>
                </a:solidFill>
                <a:latin typeface="微软雅黑"/>
                <a:cs typeface="微软雅黑"/>
              </a:rPr>
              <a:t>。</a:t>
            </a:r>
          </a:p>
          <a:p>
            <a:pPr marL="12700" algn="just">
              <a:spcBef>
                <a:spcPts val="1645"/>
              </a:spcBef>
              <a:tabLst>
                <a:tab pos="241300" algn="l"/>
              </a:tabLst>
            </a:pPr>
            <a:r>
              <a:rPr lang="en-US" dirty="0">
                <a:solidFill>
                  <a:srgbClr val="585858"/>
                </a:solidFill>
                <a:latin typeface="Arial" panose="020B0604020202020204" pitchFamily="34" charset="0"/>
                <a:cs typeface="Arial" panose="020B0604020202020204" pitchFamily="34" charset="0"/>
              </a:rPr>
              <a:t>Single-suction pump—The liquid enters the impeller from one side.</a:t>
            </a:r>
            <a:endParaRPr dirty="0">
              <a:solidFill>
                <a:srgbClr val="585858"/>
              </a:solidFill>
              <a:latin typeface="Arial" panose="020B0604020202020204" pitchFamily="34" charset="0"/>
              <a:cs typeface="Arial" panose="020B0604020202020204" pitchFamily="34" charset="0"/>
            </a:endParaRPr>
          </a:p>
          <a:p>
            <a:pPr marL="12700" algn="just">
              <a:spcBef>
                <a:spcPts val="1660"/>
              </a:spcBef>
              <a:tabLst>
                <a:tab pos="241300" algn="l"/>
              </a:tabLst>
            </a:pPr>
            <a:r>
              <a:rPr sz="1800" spc="150" dirty="0">
                <a:solidFill>
                  <a:srgbClr val="585858"/>
                </a:solidFill>
                <a:latin typeface="Arial"/>
                <a:cs typeface="Arial"/>
              </a:rPr>
              <a:t>2.</a:t>
            </a:r>
            <a:r>
              <a:rPr sz="1800" spc="155" dirty="0">
                <a:solidFill>
                  <a:srgbClr val="585858"/>
                </a:solidFill>
                <a:latin typeface="微软雅黑"/>
                <a:cs typeface="微软雅黑"/>
              </a:rPr>
              <a:t>双吸式泵</a:t>
            </a:r>
            <a:r>
              <a:rPr sz="1800" spc="150" dirty="0">
                <a:solidFill>
                  <a:srgbClr val="585858"/>
                </a:solidFill>
                <a:latin typeface="Arial"/>
                <a:cs typeface="Arial"/>
              </a:rPr>
              <a:t>--</a:t>
            </a:r>
            <a:r>
              <a:rPr sz="1800" spc="150" dirty="0" err="1">
                <a:solidFill>
                  <a:srgbClr val="585858"/>
                </a:solidFill>
                <a:latin typeface="微软雅黑"/>
                <a:cs typeface="微软雅黑"/>
              </a:rPr>
              <a:t>液</a:t>
            </a:r>
            <a:r>
              <a:rPr sz="1800" spc="140" dirty="0" err="1">
                <a:solidFill>
                  <a:srgbClr val="585858"/>
                </a:solidFill>
                <a:latin typeface="微软雅黑"/>
                <a:cs typeface="微软雅黑"/>
              </a:rPr>
              <a:t>体</a:t>
            </a:r>
            <a:r>
              <a:rPr sz="1800" spc="150" dirty="0" err="1">
                <a:solidFill>
                  <a:srgbClr val="585858"/>
                </a:solidFill>
                <a:latin typeface="微软雅黑"/>
                <a:cs typeface="微软雅黑"/>
              </a:rPr>
              <a:t>从</a:t>
            </a:r>
            <a:r>
              <a:rPr sz="1800" spc="140" dirty="0" err="1">
                <a:solidFill>
                  <a:srgbClr val="585858"/>
                </a:solidFill>
                <a:latin typeface="微软雅黑"/>
                <a:cs typeface="微软雅黑"/>
              </a:rPr>
              <a:t>两</a:t>
            </a:r>
            <a:r>
              <a:rPr sz="1800" spc="150" dirty="0" err="1">
                <a:solidFill>
                  <a:srgbClr val="585858"/>
                </a:solidFill>
                <a:latin typeface="微软雅黑"/>
                <a:cs typeface="微软雅黑"/>
              </a:rPr>
              <a:t>侧</a:t>
            </a:r>
            <a:r>
              <a:rPr sz="1800" spc="140" dirty="0" err="1">
                <a:solidFill>
                  <a:srgbClr val="585858"/>
                </a:solidFill>
                <a:latin typeface="微软雅黑"/>
                <a:cs typeface="微软雅黑"/>
              </a:rPr>
              <a:t>进</a:t>
            </a:r>
            <a:r>
              <a:rPr sz="1800" spc="150" dirty="0" err="1">
                <a:solidFill>
                  <a:srgbClr val="585858"/>
                </a:solidFill>
                <a:latin typeface="微软雅黑"/>
                <a:cs typeface="微软雅黑"/>
              </a:rPr>
              <a:t>入</a:t>
            </a:r>
            <a:r>
              <a:rPr sz="1800" spc="140" dirty="0" err="1">
                <a:solidFill>
                  <a:srgbClr val="585858"/>
                </a:solidFill>
                <a:latin typeface="微软雅黑"/>
                <a:cs typeface="微软雅黑"/>
              </a:rPr>
              <a:t>叶</a:t>
            </a:r>
            <a:r>
              <a:rPr sz="1800" spc="150" dirty="0" err="1">
                <a:solidFill>
                  <a:srgbClr val="585858"/>
                </a:solidFill>
                <a:latin typeface="微软雅黑"/>
                <a:cs typeface="微软雅黑"/>
              </a:rPr>
              <a:t>轮</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多</a:t>
            </a:r>
            <a:r>
              <a:rPr sz="1800" spc="140" dirty="0" err="1">
                <a:solidFill>
                  <a:srgbClr val="585858"/>
                </a:solidFill>
                <a:latin typeface="微软雅黑"/>
                <a:cs typeface="微软雅黑"/>
              </a:rPr>
              <a:t>见</a:t>
            </a:r>
            <a:r>
              <a:rPr sz="1800" spc="150" dirty="0" err="1">
                <a:solidFill>
                  <a:srgbClr val="585858"/>
                </a:solidFill>
                <a:latin typeface="微软雅黑"/>
                <a:cs typeface="微软雅黑"/>
              </a:rPr>
              <a:t>于</a:t>
            </a:r>
            <a:r>
              <a:rPr sz="1800" spc="140" dirty="0" err="1">
                <a:solidFill>
                  <a:srgbClr val="585858"/>
                </a:solidFill>
                <a:latin typeface="微软雅黑"/>
                <a:cs typeface="微软雅黑"/>
              </a:rPr>
              <a:t>大</a:t>
            </a:r>
            <a:r>
              <a:rPr sz="1800" spc="150" dirty="0" err="1">
                <a:solidFill>
                  <a:srgbClr val="585858"/>
                </a:solidFill>
                <a:latin typeface="微软雅黑"/>
                <a:cs typeface="微软雅黑"/>
              </a:rPr>
              <a:t>流</a:t>
            </a:r>
            <a:r>
              <a:rPr sz="1800" spc="140" dirty="0" err="1">
                <a:solidFill>
                  <a:srgbClr val="585858"/>
                </a:solidFill>
                <a:latin typeface="微软雅黑"/>
                <a:cs typeface="微软雅黑"/>
              </a:rPr>
              <a:t>量</a:t>
            </a:r>
            <a:r>
              <a:rPr sz="1800" spc="150" dirty="0" err="1">
                <a:solidFill>
                  <a:srgbClr val="585858"/>
                </a:solidFill>
                <a:latin typeface="微软雅黑"/>
                <a:cs typeface="微软雅黑"/>
              </a:rPr>
              <a:t>离</a:t>
            </a:r>
            <a:r>
              <a:rPr sz="1800" spc="140" dirty="0" err="1">
                <a:solidFill>
                  <a:srgbClr val="585858"/>
                </a:solidFill>
                <a:latin typeface="微软雅黑"/>
                <a:cs typeface="微软雅黑"/>
              </a:rPr>
              <a:t>心</a:t>
            </a:r>
            <a:r>
              <a:rPr sz="1800" spc="150" dirty="0" err="1">
                <a:solidFill>
                  <a:srgbClr val="585858"/>
                </a:solidFill>
                <a:latin typeface="微软雅黑"/>
                <a:cs typeface="微软雅黑"/>
              </a:rPr>
              <a:t>泵</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一</a:t>
            </a:r>
            <a:r>
              <a:rPr sz="1800" spc="140" dirty="0" err="1">
                <a:solidFill>
                  <a:srgbClr val="585858"/>
                </a:solidFill>
                <a:latin typeface="微软雅黑"/>
                <a:cs typeface="微软雅黑"/>
              </a:rPr>
              <a:t>般</a:t>
            </a:r>
            <a:r>
              <a:rPr sz="1800" spc="150" dirty="0" err="1">
                <a:solidFill>
                  <a:srgbClr val="585858"/>
                </a:solidFill>
                <a:latin typeface="微软雅黑"/>
                <a:cs typeface="微软雅黑"/>
              </a:rPr>
              <a:t>说</a:t>
            </a:r>
            <a:r>
              <a:rPr sz="1800" spc="140" dirty="0" err="1">
                <a:solidFill>
                  <a:srgbClr val="585858"/>
                </a:solidFill>
                <a:latin typeface="微软雅黑"/>
                <a:cs typeface="微软雅黑"/>
              </a:rPr>
              <a:t>来</a:t>
            </a:r>
            <a:r>
              <a:rPr sz="1800" spc="150" dirty="0" err="1">
                <a:solidFill>
                  <a:srgbClr val="585858"/>
                </a:solidFill>
                <a:latin typeface="微软雅黑"/>
                <a:cs typeface="微软雅黑"/>
              </a:rPr>
              <a:t>其</a:t>
            </a:r>
            <a:r>
              <a:rPr sz="1800" spc="140" dirty="0" err="1">
                <a:solidFill>
                  <a:srgbClr val="585858"/>
                </a:solidFill>
                <a:latin typeface="微软雅黑"/>
                <a:cs typeface="微软雅黑"/>
              </a:rPr>
              <a:t>吸</a:t>
            </a:r>
            <a:r>
              <a:rPr sz="1800" spc="150" dirty="0" err="1">
                <a:solidFill>
                  <a:srgbClr val="585858"/>
                </a:solidFill>
                <a:latin typeface="微软雅黑"/>
                <a:cs typeface="微软雅黑"/>
              </a:rPr>
              <a:t>入</a:t>
            </a:r>
            <a:r>
              <a:rPr sz="1800" spc="140" dirty="0" err="1">
                <a:solidFill>
                  <a:srgbClr val="585858"/>
                </a:solidFill>
                <a:latin typeface="微软雅黑"/>
                <a:cs typeface="微软雅黑"/>
              </a:rPr>
              <a:t>性</a:t>
            </a:r>
            <a:r>
              <a:rPr sz="1800" spc="150" dirty="0" err="1">
                <a:solidFill>
                  <a:srgbClr val="585858"/>
                </a:solidFill>
                <a:latin typeface="微软雅黑"/>
                <a:cs typeface="微软雅黑"/>
              </a:rPr>
              <a:t>能</a:t>
            </a:r>
            <a:r>
              <a:rPr sz="1800" spc="140" dirty="0" err="1">
                <a:solidFill>
                  <a:srgbClr val="585858"/>
                </a:solidFill>
                <a:latin typeface="微软雅黑"/>
                <a:cs typeface="微软雅黑"/>
              </a:rPr>
              <a:t>较</a:t>
            </a:r>
            <a:r>
              <a:rPr sz="1800" spc="150" dirty="0" err="1">
                <a:solidFill>
                  <a:srgbClr val="585858"/>
                </a:solidFill>
                <a:latin typeface="微软雅黑"/>
                <a:cs typeface="微软雅黑"/>
              </a:rPr>
              <a:t>好</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spcBef>
                <a:spcPts val="1660"/>
              </a:spcBef>
              <a:tabLst>
                <a:tab pos="241300" algn="l"/>
              </a:tabLst>
            </a:pPr>
            <a:r>
              <a:rPr lang="en-US" dirty="0">
                <a:solidFill>
                  <a:srgbClr val="585858"/>
                </a:solidFill>
                <a:latin typeface="Arial" panose="020B0604020202020204" pitchFamily="34" charset="0"/>
                <a:cs typeface="Arial" panose="020B0604020202020204" pitchFamily="34" charset="0"/>
              </a:rPr>
              <a:t>Double-suction pump—The liquid enters the impeller from both sides. It is commonly seen in large flow centrifugal pumps, and generally has better suction performance.</a:t>
            </a:r>
            <a:endParaRPr dirty="0">
              <a:solidFill>
                <a:srgbClr val="585858"/>
              </a:solidFill>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10820299" cy="566822"/>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BB2</a:t>
            </a:r>
            <a:r>
              <a:rPr spc="295" dirty="0"/>
              <a:t>型结构图</a:t>
            </a:r>
            <a:r>
              <a:rPr lang="en-US" spc="295" dirty="0"/>
              <a:t> </a:t>
            </a:r>
            <a:r>
              <a:rPr lang="en-US" dirty="0">
                <a:latin typeface="Arial" panose="020B0604020202020204" pitchFamily="34" charset="0"/>
                <a:cs typeface="Arial" panose="020B0604020202020204" pitchFamily="34" charset="0"/>
              </a:rPr>
              <a:t>BB2 Structural diagram</a:t>
            </a:r>
            <a:endParaRPr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380999" y="1524000"/>
            <a:ext cx="5881223" cy="4235196"/>
          </a:xfrm>
          <a:prstGeom prst="rect">
            <a:avLst/>
          </a:prstGeom>
        </p:spPr>
      </p:pic>
      <p:pic>
        <p:nvPicPr>
          <p:cNvPr id="4" name="object 4"/>
          <p:cNvPicPr/>
          <p:nvPr/>
        </p:nvPicPr>
        <p:blipFill>
          <a:blip r:embed="rId3" cstate="print"/>
          <a:stretch>
            <a:fillRect/>
          </a:stretch>
        </p:blipFill>
        <p:spPr>
          <a:xfrm>
            <a:off x="6492331" y="2392680"/>
            <a:ext cx="5280755" cy="3366516"/>
          </a:xfrm>
          <a:prstGeom prst="rect">
            <a:avLst/>
          </a:prstGeom>
        </p:spPr>
      </p:pic>
      <p:sp>
        <p:nvSpPr>
          <p:cNvPr id="5" name="object 5"/>
          <p:cNvSpPr txBox="1"/>
          <p:nvPr/>
        </p:nvSpPr>
        <p:spPr>
          <a:xfrm>
            <a:off x="6454417" y="5884475"/>
            <a:ext cx="5356583" cy="671979"/>
          </a:xfrm>
          <a:prstGeom prst="rect">
            <a:avLst/>
          </a:prstGeom>
        </p:spPr>
        <p:txBody>
          <a:bodyPr vert="horz" wrap="square" lIns="0" tIns="12700" rIns="0" bIns="0" rtlCol="0">
            <a:spAutoFit/>
          </a:bodyPr>
          <a:lstStyle/>
          <a:p>
            <a:pPr marL="12700" algn="ctr">
              <a:lnSpc>
                <a:spcPct val="100000"/>
              </a:lnSpc>
              <a:spcBef>
                <a:spcPts val="100"/>
              </a:spcBef>
            </a:pPr>
            <a:r>
              <a:rPr sz="2400" b="1" spc="290" dirty="0">
                <a:solidFill>
                  <a:srgbClr val="252525"/>
                </a:solidFill>
                <a:latin typeface="Arial"/>
                <a:cs typeface="Arial"/>
              </a:rPr>
              <a:t>BB</a:t>
            </a:r>
            <a:r>
              <a:rPr sz="2400" b="1" spc="-5" dirty="0">
                <a:solidFill>
                  <a:srgbClr val="252525"/>
                </a:solidFill>
                <a:latin typeface="Arial"/>
                <a:cs typeface="Arial"/>
              </a:rPr>
              <a:t>2</a:t>
            </a:r>
            <a:r>
              <a:rPr sz="2400" b="1" spc="-370" dirty="0">
                <a:solidFill>
                  <a:srgbClr val="252525"/>
                </a:solidFill>
                <a:latin typeface="Arial"/>
                <a:cs typeface="Arial"/>
              </a:rPr>
              <a:t> </a:t>
            </a:r>
            <a:r>
              <a:rPr sz="2400" b="1" spc="300" dirty="0" err="1">
                <a:solidFill>
                  <a:srgbClr val="252525"/>
                </a:solidFill>
                <a:latin typeface="微软雅黑"/>
                <a:cs typeface="微软雅黑"/>
              </a:rPr>
              <a:t>型两级</a:t>
            </a:r>
            <a:r>
              <a:rPr lang="zh-CN" altLang="en-US" sz="2400" b="1" spc="300" dirty="0">
                <a:solidFill>
                  <a:srgbClr val="252525"/>
                </a:solidFill>
                <a:latin typeface="微软雅黑"/>
                <a:cs typeface="微软雅黑"/>
              </a:rPr>
              <a:t>，</a:t>
            </a:r>
            <a:r>
              <a:rPr sz="2400" b="1" spc="300" dirty="0" err="1">
                <a:solidFill>
                  <a:srgbClr val="252525"/>
                </a:solidFill>
                <a:latin typeface="微软雅黑"/>
                <a:cs typeface="微软雅黑"/>
              </a:rPr>
              <a:t>首级双吸</a:t>
            </a:r>
            <a:endParaRPr lang="en-US" sz="2400" b="1" spc="300" dirty="0">
              <a:solidFill>
                <a:srgbClr val="252525"/>
              </a:solidFill>
              <a:latin typeface="微软雅黑"/>
              <a:cs typeface="微软雅黑"/>
            </a:endParaRPr>
          </a:p>
          <a:p>
            <a:pPr marL="12700" algn="ctr">
              <a:lnSpc>
                <a:spcPct val="100000"/>
              </a:lnSpc>
              <a:spcBef>
                <a:spcPts val="100"/>
              </a:spcBef>
            </a:pPr>
            <a:r>
              <a:rPr lang="en-US" b="1" dirty="0">
                <a:solidFill>
                  <a:srgbClr val="252525"/>
                </a:solidFill>
                <a:latin typeface="Arial" panose="020B0604020202020204" pitchFamily="34" charset="0"/>
                <a:cs typeface="Arial" panose="020B0604020202020204" pitchFamily="34" charset="0"/>
              </a:rPr>
              <a:t>BB2 type two-stage, first-stage double-suction</a:t>
            </a:r>
            <a:endParaRPr dirty="0">
              <a:latin typeface="Arial" panose="020B0604020202020204" pitchFamily="34" charset="0"/>
              <a:cs typeface="Arial" panose="020B0604020202020204" pitchFamily="34" charset="0"/>
            </a:endParaRPr>
          </a:p>
        </p:txBody>
      </p:sp>
      <p:sp>
        <p:nvSpPr>
          <p:cNvPr id="6" name="object 6"/>
          <p:cNvSpPr txBox="1"/>
          <p:nvPr/>
        </p:nvSpPr>
        <p:spPr>
          <a:xfrm>
            <a:off x="989793" y="5884476"/>
            <a:ext cx="4663616" cy="671979"/>
          </a:xfrm>
          <a:prstGeom prst="rect">
            <a:avLst/>
          </a:prstGeom>
        </p:spPr>
        <p:txBody>
          <a:bodyPr vert="horz" wrap="square" lIns="0" tIns="12700" rIns="0" bIns="0" rtlCol="0">
            <a:spAutoFit/>
          </a:bodyPr>
          <a:lstStyle/>
          <a:p>
            <a:pPr marL="12700" algn="ctr">
              <a:lnSpc>
                <a:spcPct val="100000"/>
              </a:lnSpc>
              <a:spcBef>
                <a:spcPts val="100"/>
              </a:spcBef>
            </a:pPr>
            <a:r>
              <a:rPr sz="2400" b="1" spc="290" dirty="0">
                <a:solidFill>
                  <a:srgbClr val="252525"/>
                </a:solidFill>
                <a:latin typeface="Arial"/>
                <a:cs typeface="Arial"/>
              </a:rPr>
              <a:t>BB</a:t>
            </a:r>
            <a:r>
              <a:rPr sz="2400" b="1" spc="-5" dirty="0">
                <a:solidFill>
                  <a:srgbClr val="252525"/>
                </a:solidFill>
                <a:latin typeface="Arial"/>
                <a:cs typeface="Arial"/>
              </a:rPr>
              <a:t>2</a:t>
            </a:r>
            <a:r>
              <a:rPr sz="2400" b="1" spc="-370" dirty="0">
                <a:solidFill>
                  <a:srgbClr val="252525"/>
                </a:solidFill>
                <a:latin typeface="Arial"/>
                <a:cs typeface="Arial"/>
              </a:rPr>
              <a:t> </a:t>
            </a:r>
            <a:r>
              <a:rPr sz="2400" b="1" spc="300" dirty="0" err="1">
                <a:solidFill>
                  <a:srgbClr val="252525"/>
                </a:solidFill>
                <a:latin typeface="微软雅黑"/>
                <a:cs typeface="微软雅黑"/>
              </a:rPr>
              <a:t>型单级双吸</a:t>
            </a:r>
            <a:endParaRPr lang="en-US" sz="2400" b="1" spc="300" dirty="0">
              <a:solidFill>
                <a:srgbClr val="252525"/>
              </a:solidFill>
              <a:latin typeface="微软雅黑"/>
              <a:cs typeface="微软雅黑"/>
            </a:endParaRPr>
          </a:p>
          <a:p>
            <a:pPr marL="12700" algn="ctr">
              <a:lnSpc>
                <a:spcPct val="100000"/>
              </a:lnSpc>
              <a:spcBef>
                <a:spcPts val="100"/>
              </a:spcBef>
            </a:pPr>
            <a:r>
              <a:rPr lang="en-US" b="1" dirty="0">
                <a:solidFill>
                  <a:srgbClr val="252525"/>
                </a:solidFill>
                <a:latin typeface="Arial" panose="020B0604020202020204" pitchFamily="34" charset="0"/>
                <a:cs typeface="Arial" panose="020B0604020202020204" pitchFamily="34" charset="0"/>
              </a:rPr>
              <a:t>BB2 type single-stage double-suction</a:t>
            </a:r>
            <a:endParaRPr dirty="0">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10820299" cy="574675"/>
          </a:xfrm>
          <a:prstGeom prst="rect">
            <a:avLst/>
          </a:prstGeom>
        </p:spPr>
        <p:txBody>
          <a:bodyPr vert="horz" wrap="square" lIns="0" tIns="12700" rIns="0" bIns="0" rtlCol="0">
            <a:spAutoFit/>
          </a:bodyPr>
          <a:lstStyle/>
          <a:p>
            <a:pPr marL="12700">
              <a:lnSpc>
                <a:spcPct val="100000"/>
              </a:lnSpc>
              <a:spcBef>
                <a:spcPts val="100"/>
              </a:spcBef>
            </a:pPr>
            <a:r>
              <a:rPr spc="295" dirty="0" err="1"/>
              <a:t>轴承箱结构</a:t>
            </a:r>
            <a:r>
              <a:rPr lang="en-US" spc="295" dirty="0"/>
              <a:t> </a:t>
            </a:r>
            <a:r>
              <a:rPr lang="en-US" altLang="zh-CN" dirty="0">
                <a:latin typeface="Arial" panose="020B0604020202020204" pitchFamily="34" charset="0"/>
                <a:cs typeface="Arial" panose="020B0604020202020204" pitchFamily="34" charset="0"/>
              </a:rPr>
              <a:t>Bearing structure</a:t>
            </a:r>
            <a:endParaRPr dirty="0">
              <a:latin typeface="Arial" panose="020B0604020202020204" pitchFamily="34" charset="0"/>
              <a:cs typeface="Arial" panose="020B0604020202020204" pitchFamily="34" charset="0"/>
            </a:endParaRPr>
          </a:p>
        </p:txBody>
      </p:sp>
      <p:grpSp>
        <p:nvGrpSpPr>
          <p:cNvPr id="3" name="object 3"/>
          <p:cNvGrpSpPr/>
          <p:nvPr/>
        </p:nvGrpSpPr>
        <p:grpSpPr>
          <a:xfrm>
            <a:off x="114300" y="1746504"/>
            <a:ext cx="11652885" cy="3633470"/>
            <a:chOff x="114300" y="1746504"/>
            <a:chExt cx="11652885" cy="3633470"/>
          </a:xfrm>
        </p:grpSpPr>
        <p:pic>
          <p:nvPicPr>
            <p:cNvPr id="4" name="object 4"/>
            <p:cNvPicPr/>
            <p:nvPr/>
          </p:nvPicPr>
          <p:blipFill>
            <a:blip r:embed="rId2" cstate="print"/>
            <a:stretch>
              <a:fillRect/>
            </a:stretch>
          </p:blipFill>
          <p:spPr>
            <a:xfrm>
              <a:off x="114300" y="1746504"/>
              <a:ext cx="6239256" cy="3633216"/>
            </a:xfrm>
            <a:prstGeom prst="rect">
              <a:avLst/>
            </a:prstGeom>
          </p:spPr>
        </p:pic>
        <p:pic>
          <p:nvPicPr>
            <p:cNvPr id="5" name="object 5"/>
            <p:cNvPicPr/>
            <p:nvPr/>
          </p:nvPicPr>
          <p:blipFill>
            <a:blip r:embed="rId3" cstate="print"/>
            <a:stretch>
              <a:fillRect/>
            </a:stretch>
          </p:blipFill>
          <p:spPr>
            <a:xfrm>
              <a:off x="6288023" y="1752600"/>
              <a:ext cx="5478779" cy="3627120"/>
            </a:xfrm>
            <a:prstGeom prst="rect">
              <a:avLst/>
            </a:prstGeom>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11506099" cy="566822"/>
          </a:xfrm>
          <a:prstGeom prst="rect">
            <a:avLst/>
          </a:prstGeom>
        </p:spPr>
        <p:txBody>
          <a:bodyPr vert="horz" wrap="square" lIns="0" tIns="12700" rIns="0" bIns="0" rtlCol="0">
            <a:spAutoFit/>
          </a:bodyPr>
          <a:lstStyle/>
          <a:p>
            <a:pPr marL="12700">
              <a:lnSpc>
                <a:spcPct val="100000"/>
              </a:lnSpc>
              <a:spcBef>
                <a:spcPts val="100"/>
              </a:spcBef>
            </a:pPr>
            <a:r>
              <a:rPr spc="295" dirty="0" err="1"/>
              <a:t>驱动端轴承装配图</a:t>
            </a:r>
            <a:r>
              <a:rPr lang="en-US" spc="295" dirty="0"/>
              <a:t> </a:t>
            </a:r>
            <a:r>
              <a:rPr lang="en-US" dirty="0">
                <a:latin typeface="Arial" panose="020B0604020202020204" pitchFamily="34" charset="0"/>
                <a:cs typeface="Arial" panose="020B0604020202020204" pitchFamily="34" charset="0"/>
              </a:rPr>
              <a:t>DE bearing assembly diagram</a:t>
            </a:r>
            <a:endParaRPr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1981200" y="1780032"/>
            <a:ext cx="8522207" cy="469696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301" y="601555"/>
            <a:ext cx="11734699" cy="566822"/>
          </a:xfrm>
          <a:prstGeom prst="rect">
            <a:avLst/>
          </a:prstGeom>
        </p:spPr>
        <p:txBody>
          <a:bodyPr vert="horz" wrap="square" lIns="0" tIns="12700" rIns="0" bIns="0" rtlCol="0">
            <a:spAutoFit/>
          </a:bodyPr>
          <a:lstStyle/>
          <a:p>
            <a:pPr marL="12700">
              <a:lnSpc>
                <a:spcPct val="100000"/>
              </a:lnSpc>
              <a:spcBef>
                <a:spcPts val="100"/>
              </a:spcBef>
            </a:pPr>
            <a:r>
              <a:rPr spc="295" dirty="0" err="1"/>
              <a:t>非驱动端轴承装配图</a:t>
            </a:r>
            <a:r>
              <a:rPr lang="en-US" dirty="0">
                <a:latin typeface="Arial" panose="020B0604020202020204" pitchFamily="34" charset="0"/>
                <a:cs typeface="Arial" panose="020B0604020202020204" pitchFamily="34" charset="0"/>
              </a:rPr>
              <a:t>  NDE bearing assembly diagram</a:t>
            </a:r>
            <a:endParaRPr spc="295" dirty="0"/>
          </a:p>
        </p:txBody>
      </p:sp>
      <p:pic>
        <p:nvPicPr>
          <p:cNvPr id="3" name="object 3"/>
          <p:cNvPicPr/>
          <p:nvPr/>
        </p:nvPicPr>
        <p:blipFill>
          <a:blip r:embed="rId2" cstate="print"/>
          <a:stretch>
            <a:fillRect/>
          </a:stretch>
        </p:blipFill>
        <p:spPr>
          <a:xfrm>
            <a:off x="1808988" y="1490472"/>
            <a:ext cx="8566404" cy="475945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11038230" cy="1059264"/>
          </a:xfrm>
          <a:prstGeom prst="rect">
            <a:avLst/>
          </a:prstGeom>
        </p:spPr>
        <p:txBody>
          <a:bodyPr vert="horz" wrap="square" lIns="0" tIns="12700" rIns="0" bIns="0" rtlCol="0">
            <a:spAutoFit/>
          </a:bodyPr>
          <a:lstStyle/>
          <a:p>
            <a:pPr marL="12700">
              <a:lnSpc>
                <a:spcPct val="100000"/>
              </a:lnSpc>
              <a:spcBef>
                <a:spcPts val="100"/>
              </a:spcBef>
            </a:pPr>
            <a:r>
              <a:rPr spc="295" dirty="0" err="1"/>
              <a:t>背靠背角接触球轴承的安装</a:t>
            </a:r>
            <a:br>
              <a:rPr lang="en-US" spc="295" dirty="0"/>
            </a:br>
            <a:r>
              <a:rPr lang="en-US" sz="3200" dirty="0">
                <a:latin typeface="Arial" panose="020B0604020202020204" pitchFamily="34" charset="0"/>
                <a:cs typeface="Arial" panose="020B0604020202020204" pitchFamily="34" charset="0"/>
              </a:rPr>
              <a:t>Installation of back-to-back angular contact ball bearings</a:t>
            </a:r>
            <a:endParaRPr dirty="0">
              <a:latin typeface="Arial" panose="020B0604020202020204" pitchFamily="34" charset="0"/>
              <a:cs typeface="Arial" panose="020B0604020202020204" pitchFamily="34" charset="0"/>
            </a:endParaRPr>
          </a:p>
        </p:txBody>
      </p:sp>
      <p:grpSp>
        <p:nvGrpSpPr>
          <p:cNvPr id="3" name="object 3"/>
          <p:cNvGrpSpPr/>
          <p:nvPr/>
        </p:nvGrpSpPr>
        <p:grpSpPr>
          <a:xfrm>
            <a:off x="608076" y="2005583"/>
            <a:ext cx="11116310" cy="4150360"/>
            <a:chOff x="608076" y="2005583"/>
            <a:chExt cx="11116310" cy="4150360"/>
          </a:xfrm>
        </p:grpSpPr>
        <p:pic>
          <p:nvPicPr>
            <p:cNvPr id="4" name="object 4"/>
            <p:cNvPicPr/>
            <p:nvPr/>
          </p:nvPicPr>
          <p:blipFill>
            <a:blip r:embed="rId2" cstate="print"/>
            <a:stretch>
              <a:fillRect/>
            </a:stretch>
          </p:blipFill>
          <p:spPr>
            <a:xfrm>
              <a:off x="608076" y="2005583"/>
              <a:ext cx="7354824" cy="4149852"/>
            </a:xfrm>
            <a:prstGeom prst="rect">
              <a:avLst/>
            </a:prstGeom>
          </p:spPr>
        </p:pic>
        <p:pic>
          <p:nvPicPr>
            <p:cNvPr id="5" name="object 5"/>
            <p:cNvPicPr/>
            <p:nvPr/>
          </p:nvPicPr>
          <p:blipFill>
            <a:blip r:embed="rId3" cstate="print"/>
            <a:stretch>
              <a:fillRect/>
            </a:stretch>
          </p:blipFill>
          <p:spPr>
            <a:xfrm>
              <a:off x="7962899" y="2665475"/>
              <a:ext cx="3761232" cy="2830068"/>
            </a:xfrm>
            <a:prstGeom prst="rect">
              <a:avLst/>
            </a:prstGeom>
          </p:spPr>
        </p:pic>
      </p:grpSp>
      <p:sp>
        <p:nvSpPr>
          <p:cNvPr id="6" name="文本框 5">
            <a:extLst>
              <a:ext uri="{FF2B5EF4-FFF2-40B4-BE49-F238E27FC236}">
                <a16:creationId xmlns:a16="http://schemas.microsoft.com/office/drawing/2014/main" id="{632E390E-2B3C-937B-F649-B3C4064CFDAC}"/>
              </a:ext>
            </a:extLst>
          </p:cNvPr>
          <p:cNvSpPr txBox="1"/>
          <p:nvPr/>
        </p:nvSpPr>
        <p:spPr>
          <a:xfrm>
            <a:off x="7086600" y="2019144"/>
            <a:ext cx="22098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Rotate outer ring relative to each other, there is moderate resistance on the surface</a:t>
            </a:r>
          </a:p>
        </p:txBody>
      </p:sp>
      <p:sp>
        <p:nvSpPr>
          <p:cNvPr id="7" name="文本框 6">
            <a:extLst>
              <a:ext uri="{FF2B5EF4-FFF2-40B4-BE49-F238E27FC236}">
                <a16:creationId xmlns:a16="http://schemas.microsoft.com/office/drawing/2014/main" id="{A4B632B3-71CB-11D6-D415-2500F9CB764D}"/>
              </a:ext>
            </a:extLst>
          </p:cNvPr>
          <p:cNvSpPr txBox="1"/>
          <p:nvPr/>
        </p:nvSpPr>
        <p:spPr>
          <a:xfrm>
            <a:off x="6393635" y="4192526"/>
            <a:ext cx="1378766"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centered adjustment ring is clamped here</a:t>
            </a:r>
          </a:p>
        </p:txBody>
      </p:sp>
      <p:sp>
        <p:nvSpPr>
          <p:cNvPr id="8" name="文本框 7">
            <a:extLst>
              <a:ext uri="{FF2B5EF4-FFF2-40B4-BE49-F238E27FC236}">
                <a16:creationId xmlns:a16="http://schemas.microsoft.com/office/drawing/2014/main" id="{7A15B0AB-7087-86C8-A950-714380BE08F7}"/>
              </a:ext>
            </a:extLst>
          </p:cNvPr>
          <p:cNvSpPr txBox="1"/>
          <p:nvPr/>
        </p:nvSpPr>
        <p:spPr>
          <a:xfrm>
            <a:off x="743052" y="4517217"/>
            <a:ext cx="1378766"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inner ring surface is clamped together</a:t>
            </a:r>
          </a:p>
        </p:txBody>
      </p:sp>
      <p:sp>
        <p:nvSpPr>
          <p:cNvPr id="9" name="文本框 8">
            <a:extLst>
              <a:ext uri="{FF2B5EF4-FFF2-40B4-BE49-F238E27FC236}">
                <a16:creationId xmlns:a16="http://schemas.microsoft.com/office/drawing/2014/main" id="{8CA24FE7-26F5-0BB6-F20F-64B839A50195}"/>
              </a:ext>
            </a:extLst>
          </p:cNvPr>
          <p:cNvSpPr txBox="1"/>
          <p:nvPr/>
        </p:nvSpPr>
        <p:spPr>
          <a:xfrm>
            <a:off x="743052" y="6182589"/>
            <a:ext cx="10458348"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When two outer rings are rotated relative to each other, and no moderate resistance is felt, continue to tighten until this requirement is reached.</a:t>
            </a:r>
          </a:p>
          <a:p>
            <a:r>
              <a:rPr lang="en-US" sz="1200" b="1" dirty="0">
                <a:latin typeface="Arial" panose="020B0604020202020204" pitchFamily="34" charset="0"/>
                <a:cs typeface="Arial" panose="020B0604020202020204" pitchFamily="34" charset="0"/>
              </a:rPr>
              <a:t>Note: If the thrust bearing is not tightened correctly, it will cause excessive clearance between the paired bearings. Excessive gap may cause the bearing to slip or be damaged.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6095899" cy="566822"/>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BB3</a:t>
            </a:r>
            <a:r>
              <a:rPr dirty="0"/>
              <a:t>型</a:t>
            </a:r>
            <a:r>
              <a:rPr lang="en-US" dirty="0"/>
              <a:t> </a:t>
            </a:r>
            <a:r>
              <a:rPr lang="en-US" dirty="0">
                <a:latin typeface="Arial" panose="020B0604020202020204" pitchFamily="34" charset="0"/>
                <a:cs typeface="Arial" panose="020B0604020202020204" pitchFamily="34" charset="0"/>
              </a:rPr>
              <a:t>BB3 type</a:t>
            </a:r>
            <a:endParaRPr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2138172" y="1490472"/>
            <a:ext cx="7909559" cy="475945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4858" y="381065"/>
            <a:ext cx="10808969" cy="574675"/>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BB3</a:t>
            </a:r>
            <a:r>
              <a:rPr spc="295" dirty="0"/>
              <a:t>型结构特点</a:t>
            </a:r>
            <a:r>
              <a:rPr lang="en-US" spc="295" dirty="0"/>
              <a:t> </a:t>
            </a:r>
            <a:r>
              <a:rPr lang="en-US" dirty="0">
                <a:latin typeface="Arial" panose="020B0604020202020204" pitchFamily="34" charset="0"/>
                <a:cs typeface="Arial" panose="020B0604020202020204" pitchFamily="34" charset="0"/>
              </a:rPr>
              <a:t>BB3 Structural Features</a:t>
            </a:r>
            <a:endParaRPr dirty="0">
              <a:latin typeface="Arial" panose="020B0604020202020204" pitchFamily="34" charset="0"/>
              <a:cs typeface="Arial" panose="020B0604020202020204" pitchFamily="34" charset="0"/>
            </a:endParaRPr>
          </a:p>
        </p:txBody>
      </p:sp>
      <p:sp>
        <p:nvSpPr>
          <p:cNvPr id="3" name="object 3"/>
          <p:cNvSpPr txBox="1"/>
          <p:nvPr/>
        </p:nvSpPr>
        <p:spPr>
          <a:xfrm>
            <a:off x="804858" y="1258919"/>
            <a:ext cx="10808970" cy="5288627"/>
          </a:xfrm>
          <a:prstGeom prst="rect">
            <a:avLst/>
          </a:prstGeom>
        </p:spPr>
        <p:txBody>
          <a:bodyPr vert="horz" wrap="square" lIns="0" tIns="12700" rIns="0" bIns="0" rtlCol="0">
            <a:spAutoFit/>
          </a:bodyPr>
          <a:lstStyle/>
          <a:p>
            <a:pPr marL="12700" marR="234950" algn="just">
              <a:lnSpc>
                <a:spcPct val="130000"/>
              </a:lnSpc>
              <a:spcBef>
                <a:spcPts val="100"/>
              </a:spcBef>
              <a:tabLst>
                <a:tab pos="241300" algn="l"/>
              </a:tabLst>
            </a:pPr>
            <a:r>
              <a:rPr sz="1600" spc="-5" dirty="0">
                <a:solidFill>
                  <a:srgbClr val="585858"/>
                </a:solidFill>
                <a:latin typeface="Arial"/>
                <a:cs typeface="Arial"/>
              </a:rPr>
              <a:t>1</a:t>
            </a:r>
            <a:r>
              <a:rPr sz="1600" spc="-300" dirty="0">
                <a:solidFill>
                  <a:srgbClr val="585858"/>
                </a:solidFill>
                <a:latin typeface="Arial"/>
                <a:cs typeface="Arial"/>
              </a:rPr>
              <a:t> </a:t>
            </a:r>
            <a:r>
              <a:rPr sz="1600" spc="135" dirty="0">
                <a:solidFill>
                  <a:srgbClr val="585858"/>
                </a:solidFill>
                <a:latin typeface="微软雅黑"/>
                <a:cs typeface="微软雅黑"/>
              </a:rPr>
              <a:t>、泵壳为蜗</a:t>
            </a:r>
            <a:r>
              <a:rPr sz="1600" spc="145" dirty="0">
                <a:solidFill>
                  <a:srgbClr val="585858"/>
                </a:solidFill>
                <a:latin typeface="微软雅黑"/>
                <a:cs typeface="微软雅黑"/>
              </a:rPr>
              <a:t>壳</a:t>
            </a:r>
            <a:r>
              <a:rPr sz="1600" spc="160" dirty="0">
                <a:solidFill>
                  <a:srgbClr val="585858"/>
                </a:solidFill>
                <a:latin typeface="微软雅黑"/>
                <a:cs typeface="微软雅黑"/>
              </a:rPr>
              <a:t>式</a:t>
            </a:r>
            <a:r>
              <a:rPr sz="1600" spc="150" dirty="0">
                <a:solidFill>
                  <a:srgbClr val="FF0000"/>
                </a:solidFill>
                <a:latin typeface="微软雅黑"/>
                <a:cs typeface="微软雅黑"/>
              </a:rPr>
              <a:t>水平中</a:t>
            </a:r>
            <a:r>
              <a:rPr sz="1600" spc="135" dirty="0">
                <a:solidFill>
                  <a:srgbClr val="FF0000"/>
                </a:solidFill>
                <a:latin typeface="微软雅黑"/>
                <a:cs typeface="微软雅黑"/>
              </a:rPr>
              <a:t>开</a:t>
            </a:r>
            <a:r>
              <a:rPr sz="1600" spc="145" dirty="0">
                <a:solidFill>
                  <a:srgbClr val="585858"/>
                </a:solidFill>
                <a:latin typeface="微软雅黑"/>
                <a:cs typeface="微软雅黑"/>
              </a:rPr>
              <a:t>结构</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中心</a:t>
            </a:r>
            <a:r>
              <a:rPr sz="1600" spc="135" dirty="0">
                <a:solidFill>
                  <a:srgbClr val="585858"/>
                </a:solidFill>
                <a:latin typeface="微软雅黑"/>
                <a:cs typeface="微软雅黑"/>
              </a:rPr>
              <a:t>线</a:t>
            </a:r>
            <a:r>
              <a:rPr sz="1600" spc="145" dirty="0">
                <a:solidFill>
                  <a:srgbClr val="585858"/>
                </a:solidFill>
                <a:latin typeface="微软雅黑"/>
                <a:cs typeface="微软雅黑"/>
              </a:rPr>
              <a:t>支承</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叶轮</a:t>
            </a:r>
            <a:r>
              <a:rPr sz="1600" spc="135" dirty="0">
                <a:solidFill>
                  <a:srgbClr val="585858"/>
                </a:solidFill>
                <a:latin typeface="微软雅黑"/>
                <a:cs typeface="微软雅黑"/>
              </a:rPr>
              <a:t>采</a:t>
            </a:r>
            <a:r>
              <a:rPr sz="1600" spc="145" dirty="0">
                <a:solidFill>
                  <a:srgbClr val="585858"/>
                </a:solidFill>
                <a:latin typeface="微软雅黑"/>
                <a:cs typeface="微软雅黑"/>
              </a:rPr>
              <a:t>用对称布置</a:t>
            </a:r>
            <a:r>
              <a:rPr sz="1600" spc="-5" dirty="0">
                <a:solidFill>
                  <a:srgbClr val="585858"/>
                </a:solidFill>
                <a:latin typeface="微软雅黑"/>
                <a:cs typeface="微软雅黑"/>
              </a:rPr>
              <a:t>，</a:t>
            </a:r>
            <a:r>
              <a:rPr sz="1600" spc="-335" dirty="0">
                <a:solidFill>
                  <a:srgbClr val="585858"/>
                </a:solidFill>
                <a:latin typeface="微软雅黑"/>
                <a:cs typeface="微软雅黑"/>
              </a:rPr>
              <a:t> </a:t>
            </a:r>
            <a:r>
              <a:rPr sz="1600" spc="145" dirty="0">
                <a:solidFill>
                  <a:srgbClr val="585858"/>
                </a:solidFill>
                <a:latin typeface="微软雅黑"/>
                <a:cs typeface="微软雅黑"/>
              </a:rPr>
              <a:t>轴向力自动</a:t>
            </a:r>
            <a:r>
              <a:rPr sz="1600" spc="135" dirty="0">
                <a:solidFill>
                  <a:srgbClr val="585858"/>
                </a:solidFill>
                <a:latin typeface="微软雅黑"/>
                <a:cs typeface="微软雅黑"/>
              </a:rPr>
              <a:t>平</a:t>
            </a:r>
            <a:r>
              <a:rPr sz="1600" spc="145" dirty="0">
                <a:solidFill>
                  <a:srgbClr val="585858"/>
                </a:solidFill>
                <a:latin typeface="微软雅黑"/>
                <a:cs typeface="微软雅黑"/>
              </a:rPr>
              <a:t>衡</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没有复</a:t>
            </a:r>
            <a:r>
              <a:rPr sz="1600" spc="135" dirty="0">
                <a:solidFill>
                  <a:srgbClr val="585858"/>
                </a:solidFill>
                <a:latin typeface="微软雅黑"/>
                <a:cs typeface="微软雅黑"/>
              </a:rPr>
              <a:t>杂</a:t>
            </a:r>
            <a:r>
              <a:rPr sz="1600" spc="145" dirty="0">
                <a:solidFill>
                  <a:srgbClr val="585858"/>
                </a:solidFill>
                <a:latin typeface="微软雅黑"/>
                <a:cs typeface="微软雅黑"/>
              </a:rPr>
              <a:t>的平衡盘</a:t>
            </a:r>
            <a:r>
              <a:rPr sz="1600" spc="-5" dirty="0">
                <a:solidFill>
                  <a:srgbClr val="585858"/>
                </a:solidFill>
                <a:latin typeface="微软雅黑"/>
                <a:cs typeface="微软雅黑"/>
              </a:rPr>
              <a:t>、 </a:t>
            </a:r>
            <a:r>
              <a:rPr sz="1600" spc="135" dirty="0" err="1">
                <a:solidFill>
                  <a:srgbClr val="585858"/>
                </a:solidFill>
                <a:latin typeface="微软雅黑"/>
                <a:cs typeface="微软雅黑"/>
              </a:rPr>
              <a:t>平衡鼓等平</a:t>
            </a:r>
            <a:r>
              <a:rPr sz="1600" spc="145" dirty="0" err="1">
                <a:solidFill>
                  <a:srgbClr val="585858"/>
                </a:solidFill>
                <a:latin typeface="微软雅黑"/>
                <a:cs typeface="微软雅黑"/>
              </a:rPr>
              <a:t>衡机构</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marR="234950" algn="just">
              <a:lnSpc>
                <a:spcPct val="130000"/>
              </a:lnSpc>
              <a:spcBef>
                <a:spcPts val="100"/>
              </a:spcBef>
              <a:tabLst>
                <a:tab pos="241300" algn="l"/>
              </a:tabLst>
            </a:pPr>
            <a:r>
              <a:rPr lang="en-US" sz="1600" dirty="0">
                <a:solidFill>
                  <a:srgbClr val="585858"/>
                </a:solidFill>
                <a:latin typeface="Arial" panose="020B0604020202020204" pitchFamily="34" charset="0"/>
                <a:cs typeface="Arial" panose="020B0604020202020204" pitchFamily="34" charset="0"/>
              </a:rPr>
              <a:t>The pump casing is of a volute-type horizontal split structure, with centerline support. The impeller is symmetrically arranged, and the axial force is automatically balanced without the need for complex balancing devices such as balance discs or balance drums.</a:t>
            </a:r>
            <a:endParaRPr sz="1600" dirty="0">
              <a:latin typeface="Arial" panose="020B0604020202020204" pitchFamily="34" charset="0"/>
              <a:cs typeface="Arial" panose="020B0604020202020204" pitchFamily="34" charset="0"/>
            </a:endParaRPr>
          </a:p>
          <a:p>
            <a:pPr marL="12700" algn="just">
              <a:lnSpc>
                <a:spcPct val="100000"/>
              </a:lnSpc>
              <a:spcBef>
                <a:spcPts val="1575"/>
              </a:spcBef>
              <a:tabLst>
                <a:tab pos="241300" algn="l"/>
              </a:tabLst>
            </a:pPr>
            <a:r>
              <a:rPr sz="1600" spc="-5" dirty="0">
                <a:solidFill>
                  <a:srgbClr val="585858"/>
                </a:solidFill>
                <a:latin typeface="Arial"/>
                <a:cs typeface="Arial"/>
              </a:rPr>
              <a:t>2</a:t>
            </a:r>
            <a:r>
              <a:rPr sz="1600" spc="-300" dirty="0">
                <a:solidFill>
                  <a:srgbClr val="585858"/>
                </a:solidFill>
                <a:latin typeface="Arial"/>
                <a:cs typeface="Arial"/>
              </a:rPr>
              <a:t> </a:t>
            </a:r>
            <a:r>
              <a:rPr sz="1600" spc="135" dirty="0">
                <a:solidFill>
                  <a:srgbClr val="585858"/>
                </a:solidFill>
                <a:latin typeface="微软雅黑"/>
                <a:cs typeface="微软雅黑"/>
              </a:rPr>
              <a:t>、有利于</a:t>
            </a:r>
            <a:r>
              <a:rPr sz="1600" spc="140" dirty="0">
                <a:solidFill>
                  <a:srgbClr val="FF0000"/>
                </a:solidFill>
                <a:latin typeface="微软雅黑"/>
                <a:cs typeface="微软雅黑"/>
              </a:rPr>
              <a:t>叶</a:t>
            </a:r>
            <a:r>
              <a:rPr sz="1600" spc="150" dirty="0">
                <a:solidFill>
                  <a:srgbClr val="FF0000"/>
                </a:solidFill>
                <a:latin typeface="微软雅黑"/>
                <a:cs typeface="微软雅黑"/>
              </a:rPr>
              <a:t>轮对称布置</a:t>
            </a:r>
            <a:r>
              <a:rPr sz="1600" spc="-5" dirty="0">
                <a:solidFill>
                  <a:srgbClr val="585858"/>
                </a:solidFill>
                <a:latin typeface="微软雅黑"/>
                <a:cs typeface="微软雅黑"/>
              </a:rPr>
              <a:t>，</a:t>
            </a:r>
            <a:r>
              <a:rPr sz="1600" spc="-335" dirty="0">
                <a:solidFill>
                  <a:srgbClr val="585858"/>
                </a:solidFill>
                <a:latin typeface="微软雅黑"/>
                <a:cs typeface="微软雅黑"/>
              </a:rPr>
              <a:t> </a:t>
            </a:r>
            <a:r>
              <a:rPr sz="1600" spc="145" dirty="0" err="1">
                <a:solidFill>
                  <a:srgbClr val="585858"/>
                </a:solidFill>
                <a:latin typeface="微软雅黑"/>
                <a:cs typeface="微软雅黑"/>
              </a:rPr>
              <a:t>减少作用在</a:t>
            </a:r>
            <a:r>
              <a:rPr sz="1600" spc="135" dirty="0" err="1">
                <a:solidFill>
                  <a:srgbClr val="585858"/>
                </a:solidFill>
                <a:latin typeface="微软雅黑"/>
                <a:cs typeface="微软雅黑"/>
              </a:rPr>
              <a:t>转</a:t>
            </a:r>
            <a:r>
              <a:rPr sz="1600" spc="145" dirty="0" err="1">
                <a:solidFill>
                  <a:srgbClr val="585858"/>
                </a:solidFill>
                <a:latin typeface="微软雅黑"/>
                <a:cs typeface="微软雅黑"/>
              </a:rPr>
              <a:t>子上的轴向</a:t>
            </a:r>
            <a:r>
              <a:rPr sz="1600" spc="135" dirty="0" err="1">
                <a:solidFill>
                  <a:srgbClr val="585858"/>
                </a:solidFill>
                <a:latin typeface="微软雅黑"/>
                <a:cs typeface="微软雅黑"/>
              </a:rPr>
              <a:t>力</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algn="just">
              <a:lnSpc>
                <a:spcPct val="100000"/>
              </a:lnSpc>
              <a:spcBef>
                <a:spcPts val="1575"/>
              </a:spcBef>
              <a:tabLst>
                <a:tab pos="241300" algn="l"/>
              </a:tabLst>
            </a:pPr>
            <a:r>
              <a:rPr lang="en-US" sz="1600" dirty="0">
                <a:solidFill>
                  <a:srgbClr val="585858"/>
                </a:solidFill>
                <a:latin typeface="Arial" panose="020B0604020202020204" pitchFamily="34" charset="0"/>
                <a:cs typeface="Arial" panose="020B0604020202020204" pitchFamily="34" charset="0"/>
              </a:rPr>
              <a:t>It is beneficial for the symmetrical arrangement of the impeller, reducing axial force acting on the rotor.</a:t>
            </a:r>
            <a:endParaRPr sz="1600" dirty="0">
              <a:latin typeface="Arial" panose="020B0604020202020204" pitchFamily="34" charset="0"/>
              <a:cs typeface="Arial" panose="020B0604020202020204" pitchFamily="34" charset="0"/>
            </a:endParaRPr>
          </a:p>
          <a:p>
            <a:pPr marL="12700" marR="237490" algn="just">
              <a:lnSpc>
                <a:spcPct val="130000"/>
              </a:lnSpc>
              <a:spcBef>
                <a:spcPts val="1005"/>
              </a:spcBef>
              <a:tabLst>
                <a:tab pos="241300" algn="l"/>
              </a:tabLst>
            </a:pPr>
            <a:r>
              <a:rPr sz="1600" spc="-5" dirty="0">
                <a:solidFill>
                  <a:srgbClr val="585858"/>
                </a:solidFill>
                <a:latin typeface="Arial"/>
                <a:cs typeface="Arial"/>
              </a:rPr>
              <a:t>3</a:t>
            </a:r>
            <a:r>
              <a:rPr sz="1600" spc="-300" dirty="0">
                <a:solidFill>
                  <a:srgbClr val="585858"/>
                </a:solidFill>
                <a:latin typeface="Arial"/>
                <a:cs typeface="Arial"/>
              </a:rPr>
              <a:t> </a:t>
            </a:r>
            <a:r>
              <a:rPr sz="1600" spc="135" dirty="0">
                <a:solidFill>
                  <a:srgbClr val="585858"/>
                </a:solidFill>
                <a:latin typeface="微软雅黑"/>
                <a:cs typeface="微软雅黑"/>
              </a:rPr>
              <a:t>、级数越多</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泵体和泵</a:t>
            </a:r>
            <a:r>
              <a:rPr sz="1600" spc="135" dirty="0">
                <a:solidFill>
                  <a:srgbClr val="585858"/>
                </a:solidFill>
                <a:latin typeface="微软雅黑"/>
                <a:cs typeface="微软雅黑"/>
              </a:rPr>
              <a:t>盖</a:t>
            </a:r>
            <a:r>
              <a:rPr sz="1600" spc="145" dirty="0">
                <a:solidFill>
                  <a:srgbClr val="585858"/>
                </a:solidFill>
                <a:latin typeface="微软雅黑"/>
                <a:cs typeface="微软雅黑"/>
              </a:rPr>
              <a:t>的形状越复</a:t>
            </a:r>
            <a:r>
              <a:rPr sz="1600" spc="-5" dirty="0">
                <a:solidFill>
                  <a:srgbClr val="585858"/>
                </a:solidFill>
                <a:latin typeface="微软雅黑"/>
                <a:cs typeface="微软雅黑"/>
              </a:rPr>
              <a:t>，</a:t>
            </a:r>
            <a:r>
              <a:rPr sz="1600" spc="-335" dirty="0">
                <a:solidFill>
                  <a:srgbClr val="585858"/>
                </a:solidFill>
                <a:latin typeface="微软雅黑"/>
                <a:cs typeface="微软雅黑"/>
              </a:rPr>
              <a:t> </a:t>
            </a:r>
            <a:r>
              <a:rPr sz="1600" spc="145" dirty="0">
                <a:solidFill>
                  <a:srgbClr val="585858"/>
                </a:solidFill>
                <a:latin typeface="微软雅黑"/>
                <a:cs typeface="微软雅黑"/>
              </a:rPr>
              <a:t>泵的外形尺</a:t>
            </a:r>
            <a:r>
              <a:rPr sz="1600" spc="135" dirty="0">
                <a:solidFill>
                  <a:srgbClr val="585858"/>
                </a:solidFill>
                <a:latin typeface="微软雅黑"/>
                <a:cs typeface="微软雅黑"/>
              </a:rPr>
              <a:t>寸</a:t>
            </a:r>
            <a:r>
              <a:rPr sz="1600" spc="145" dirty="0">
                <a:solidFill>
                  <a:srgbClr val="585858"/>
                </a:solidFill>
                <a:latin typeface="微软雅黑"/>
                <a:cs typeface="微软雅黑"/>
              </a:rPr>
              <a:t>越大</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特别</a:t>
            </a:r>
            <a:r>
              <a:rPr sz="1600" spc="135" dirty="0">
                <a:solidFill>
                  <a:srgbClr val="585858"/>
                </a:solidFill>
                <a:latin typeface="微软雅黑"/>
                <a:cs typeface="微软雅黑"/>
              </a:rPr>
              <a:t>是</a:t>
            </a:r>
            <a:r>
              <a:rPr sz="1600" spc="145" dirty="0">
                <a:solidFill>
                  <a:srgbClr val="585858"/>
                </a:solidFill>
                <a:latin typeface="微软雅黑"/>
                <a:cs typeface="微软雅黑"/>
              </a:rPr>
              <a:t>级与级之间</a:t>
            </a:r>
            <a:r>
              <a:rPr sz="1600" spc="135" dirty="0">
                <a:solidFill>
                  <a:srgbClr val="585858"/>
                </a:solidFill>
                <a:latin typeface="微软雅黑"/>
                <a:cs typeface="微软雅黑"/>
              </a:rPr>
              <a:t>需</a:t>
            </a:r>
            <a:r>
              <a:rPr sz="1600" spc="145" dirty="0">
                <a:solidFill>
                  <a:srgbClr val="585858"/>
                </a:solidFill>
                <a:latin typeface="微软雅黑"/>
                <a:cs typeface="微软雅黑"/>
              </a:rPr>
              <a:t>要配置一些</a:t>
            </a:r>
            <a:r>
              <a:rPr sz="1600" spc="135" dirty="0">
                <a:solidFill>
                  <a:srgbClr val="585858"/>
                </a:solidFill>
                <a:latin typeface="微软雅黑"/>
                <a:cs typeface="微软雅黑"/>
              </a:rPr>
              <a:t>级</a:t>
            </a:r>
            <a:r>
              <a:rPr sz="1600" spc="145" dirty="0">
                <a:solidFill>
                  <a:srgbClr val="585858"/>
                </a:solidFill>
                <a:latin typeface="微软雅黑"/>
                <a:cs typeface="微软雅黑"/>
              </a:rPr>
              <a:t>间流道</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5" dirty="0">
                <a:solidFill>
                  <a:srgbClr val="585858"/>
                </a:solidFill>
                <a:latin typeface="微软雅黑"/>
                <a:cs typeface="微软雅黑"/>
              </a:rPr>
              <a:t>使 </a:t>
            </a:r>
            <a:r>
              <a:rPr sz="1600" spc="135" dirty="0" err="1">
                <a:solidFill>
                  <a:srgbClr val="585858"/>
                </a:solidFill>
                <a:latin typeface="微软雅黑"/>
                <a:cs typeface="微软雅黑"/>
              </a:rPr>
              <a:t>泵的</a:t>
            </a:r>
            <a:r>
              <a:rPr sz="1600" spc="135" dirty="0" err="1">
                <a:solidFill>
                  <a:srgbClr val="FF0000"/>
                </a:solidFill>
                <a:latin typeface="微软雅黑"/>
                <a:cs typeface="微软雅黑"/>
              </a:rPr>
              <a:t>外形比</a:t>
            </a:r>
            <a:r>
              <a:rPr sz="1600" spc="145" dirty="0" err="1">
                <a:solidFill>
                  <a:srgbClr val="FF0000"/>
                </a:solidFill>
                <a:latin typeface="微软雅黑"/>
                <a:cs typeface="微软雅黑"/>
              </a:rPr>
              <a:t>较复</a:t>
            </a:r>
            <a:r>
              <a:rPr sz="1600" spc="160" dirty="0" err="1">
                <a:solidFill>
                  <a:srgbClr val="FF0000"/>
                </a:solidFill>
                <a:latin typeface="微软雅黑"/>
                <a:cs typeface="微软雅黑"/>
              </a:rPr>
              <a:t>杂</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marR="237490" algn="just">
              <a:lnSpc>
                <a:spcPct val="130000"/>
              </a:lnSpc>
              <a:spcBef>
                <a:spcPts val="1005"/>
              </a:spcBef>
              <a:tabLst>
                <a:tab pos="241300" algn="l"/>
              </a:tabLst>
            </a:pPr>
            <a:r>
              <a:rPr lang="en-US" sz="1600" dirty="0">
                <a:solidFill>
                  <a:srgbClr val="585858"/>
                </a:solidFill>
                <a:latin typeface="Arial" panose="020B0604020202020204" pitchFamily="34" charset="0"/>
                <a:cs typeface="Arial" panose="020B0604020202020204" pitchFamily="34" charset="0"/>
              </a:rPr>
              <a:t>The more stages there are, the more complex the shape of the pump body and pump cover becomes, and the larger the overall dimensions of the pump. In particular, inter-stage flow passages need to be configured between stages, making the pump’s overall shape relatively complex.</a:t>
            </a:r>
            <a:endParaRPr sz="1600" dirty="0">
              <a:latin typeface="Arial" panose="020B0604020202020204" pitchFamily="34" charset="0"/>
              <a:cs typeface="Arial" panose="020B0604020202020204" pitchFamily="34" charset="0"/>
            </a:endParaRPr>
          </a:p>
          <a:p>
            <a:pPr marL="12700" algn="just">
              <a:lnSpc>
                <a:spcPct val="100000"/>
              </a:lnSpc>
              <a:spcBef>
                <a:spcPts val="1575"/>
              </a:spcBef>
              <a:tabLst>
                <a:tab pos="241300" algn="l"/>
              </a:tabLst>
            </a:pPr>
            <a:r>
              <a:rPr sz="1600" spc="-5" dirty="0">
                <a:solidFill>
                  <a:srgbClr val="585858"/>
                </a:solidFill>
                <a:latin typeface="Arial"/>
                <a:cs typeface="Arial"/>
              </a:rPr>
              <a:t>4</a:t>
            </a:r>
            <a:r>
              <a:rPr sz="1600" spc="-300" dirty="0">
                <a:solidFill>
                  <a:srgbClr val="585858"/>
                </a:solidFill>
                <a:latin typeface="Arial"/>
                <a:cs typeface="Arial"/>
              </a:rPr>
              <a:t> </a:t>
            </a:r>
            <a:r>
              <a:rPr sz="1600" spc="135" dirty="0">
                <a:solidFill>
                  <a:srgbClr val="585858"/>
                </a:solidFill>
                <a:latin typeface="微软雅黑"/>
                <a:cs typeface="微软雅黑"/>
              </a:rPr>
              <a:t>、当级数较</a:t>
            </a:r>
            <a:r>
              <a:rPr sz="1600" spc="145" dirty="0">
                <a:solidFill>
                  <a:srgbClr val="585858"/>
                </a:solidFill>
                <a:latin typeface="微软雅黑"/>
                <a:cs typeface="微软雅黑"/>
              </a:rPr>
              <a:t>多、扬程较</a:t>
            </a:r>
            <a:r>
              <a:rPr sz="1600" spc="135" dirty="0">
                <a:solidFill>
                  <a:srgbClr val="585858"/>
                </a:solidFill>
                <a:latin typeface="微软雅黑"/>
                <a:cs typeface="微软雅黑"/>
              </a:rPr>
              <a:t>高</a:t>
            </a:r>
            <a:r>
              <a:rPr sz="1600" spc="145" dirty="0">
                <a:solidFill>
                  <a:srgbClr val="585858"/>
                </a:solidFill>
                <a:latin typeface="微软雅黑"/>
                <a:cs typeface="微软雅黑"/>
              </a:rPr>
              <a:t>时</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中分面</a:t>
            </a:r>
            <a:r>
              <a:rPr sz="1600" spc="165" dirty="0" err="1">
                <a:solidFill>
                  <a:srgbClr val="585858"/>
                </a:solidFill>
                <a:latin typeface="微软雅黑"/>
                <a:cs typeface="微软雅黑"/>
              </a:rPr>
              <a:t>的</a:t>
            </a:r>
            <a:r>
              <a:rPr sz="1600" spc="150" dirty="0" err="1">
                <a:solidFill>
                  <a:srgbClr val="FF0000"/>
                </a:solidFill>
                <a:latin typeface="微软雅黑"/>
                <a:cs typeface="微软雅黑"/>
              </a:rPr>
              <a:t>密封难度较</a:t>
            </a:r>
            <a:r>
              <a:rPr sz="1600" spc="135" dirty="0" err="1">
                <a:solidFill>
                  <a:srgbClr val="FF0000"/>
                </a:solidFill>
                <a:latin typeface="微软雅黑"/>
                <a:cs typeface="微软雅黑"/>
              </a:rPr>
              <a:t>大</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algn="just">
              <a:lnSpc>
                <a:spcPct val="100000"/>
              </a:lnSpc>
              <a:spcBef>
                <a:spcPts val="1575"/>
              </a:spcBef>
              <a:tabLst>
                <a:tab pos="241300" algn="l"/>
              </a:tabLst>
            </a:pPr>
            <a:r>
              <a:rPr lang="en-US" sz="1600" dirty="0">
                <a:solidFill>
                  <a:srgbClr val="585858"/>
                </a:solidFill>
                <a:latin typeface="Arial" panose="020B0604020202020204" pitchFamily="34" charset="0"/>
                <a:cs typeface="Arial" panose="020B0604020202020204" pitchFamily="34" charset="0"/>
              </a:rPr>
              <a:t>When there are many stages and the pump head is high, sealing the mid-plane becomes more difficult.</a:t>
            </a:r>
            <a:endParaRPr sz="1600" dirty="0">
              <a:latin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30FAA-CC55-EFB4-E430-38F69815E72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42CC056-4082-68C3-AC21-5185464B9DBA}"/>
              </a:ext>
            </a:extLst>
          </p:cNvPr>
          <p:cNvSpPr txBox="1">
            <a:spLocks noGrp="1"/>
          </p:cNvSpPr>
          <p:nvPr>
            <p:ph type="title"/>
          </p:nvPr>
        </p:nvSpPr>
        <p:spPr>
          <a:xfrm>
            <a:off x="806970" y="685800"/>
            <a:ext cx="10808969" cy="574675"/>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BB3</a:t>
            </a:r>
            <a:r>
              <a:rPr spc="295" dirty="0"/>
              <a:t>型结构特点</a:t>
            </a:r>
            <a:r>
              <a:rPr lang="en-US" spc="295" dirty="0"/>
              <a:t> </a:t>
            </a:r>
            <a:r>
              <a:rPr lang="en-US" dirty="0">
                <a:latin typeface="Arial" panose="020B0604020202020204" pitchFamily="34" charset="0"/>
                <a:cs typeface="Arial" panose="020B0604020202020204" pitchFamily="34" charset="0"/>
              </a:rPr>
              <a:t>BB3 Structural Features</a:t>
            </a:r>
            <a:endParaRPr dirty="0">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592902F5-EF45-3E22-DCAB-EAD8AF569AFA}"/>
              </a:ext>
            </a:extLst>
          </p:cNvPr>
          <p:cNvSpPr txBox="1"/>
          <p:nvPr/>
        </p:nvSpPr>
        <p:spPr>
          <a:xfrm>
            <a:off x="806970" y="1676400"/>
            <a:ext cx="10662283" cy="4609467"/>
          </a:xfrm>
          <a:prstGeom prst="rect">
            <a:avLst/>
          </a:prstGeom>
        </p:spPr>
        <p:txBody>
          <a:bodyPr vert="horz" wrap="square" lIns="0" tIns="12700" rIns="0" bIns="0" rtlCol="0">
            <a:spAutoFit/>
          </a:bodyPr>
          <a:lstStyle/>
          <a:p>
            <a:pPr marL="12700" marR="5080" algn="just">
              <a:lnSpc>
                <a:spcPct val="150000"/>
              </a:lnSpc>
              <a:spcBef>
                <a:spcPts val="994"/>
              </a:spcBef>
              <a:tabLst>
                <a:tab pos="241300" algn="l"/>
              </a:tabLst>
            </a:pPr>
            <a:r>
              <a:rPr sz="1600" spc="-5" dirty="0">
                <a:solidFill>
                  <a:srgbClr val="585858"/>
                </a:solidFill>
                <a:latin typeface="Arial"/>
                <a:cs typeface="Arial"/>
              </a:rPr>
              <a:t>5</a:t>
            </a:r>
            <a:r>
              <a:rPr sz="1600" spc="-300" dirty="0">
                <a:solidFill>
                  <a:srgbClr val="585858"/>
                </a:solidFill>
                <a:latin typeface="Arial"/>
                <a:cs typeface="Arial"/>
              </a:rPr>
              <a:t> </a:t>
            </a:r>
            <a:r>
              <a:rPr sz="1600" spc="145" dirty="0">
                <a:solidFill>
                  <a:srgbClr val="585858"/>
                </a:solidFill>
                <a:latin typeface="微软雅黑"/>
                <a:cs typeface="微软雅黑"/>
              </a:rPr>
              <a:t>、首级叶</a:t>
            </a:r>
            <a:r>
              <a:rPr sz="1600" spc="135" dirty="0">
                <a:solidFill>
                  <a:srgbClr val="585858"/>
                </a:solidFill>
                <a:latin typeface="微软雅黑"/>
                <a:cs typeface="微软雅黑"/>
              </a:rPr>
              <a:t>轮</a:t>
            </a:r>
            <a:r>
              <a:rPr sz="1600" spc="145" dirty="0">
                <a:solidFill>
                  <a:srgbClr val="585858"/>
                </a:solidFill>
                <a:latin typeface="微软雅黑"/>
                <a:cs typeface="微软雅黑"/>
              </a:rPr>
              <a:t>易于</a:t>
            </a:r>
            <a:r>
              <a:rPr sz="1600" spc="135" dirty="0">
                <a:solidFill>
                  <a:srgbClr val="585858"/>
                </a:solidFill>
                <a:latin typeface="微软雅黑"/>
                <a:cs typeface="微软雅黑"/>
              </a:rPr>
              <a:t>采</a:t>
            </a:r>
            <a:r>
              <a:rPr sz="1600" spc="160" dirty="0">
                <a:solidFill>
                  <a:srgbClr val="585858"/>
                </a:solidFill>
                <a:latin typeface="微软雅黑"/>
                <a:cs typeface="微软雅黑"/>
              </a:rPr>
              <a:t>用</a:t>
            </a:r>
            <a:r>
              <a:rPr sz="1600" spc="145" dirty="0">
                <a:solidFill>
                  <a:srgbClr val="FF0000"/>
                </a:solidFill>
                <a:latin typeface="微软雅黑"/>
                <a:cs typeface="微软雅黑"/>
              </a:rPr>
              <a:t>双吸结构</a:t>
            </a:r>
            <a:r>
              <a:rPr sz="1600" spc="-5" dirty="0">
                <a:solidFill>
                  <a:srgbClr val="FF0000"/>
                </a:solidFill>
                <a:latin typeface="微软雅黑"/>
                <a:cs typeface="微软雅黑"/>
              </a:rPr>
              <a:t>，</a:t>
            </a:r>
            <a:r>
              <a:rPr sz="1600" spc="-320" dirty="0">
                <a:solidFill>
                  <a:srgbClr val="FF0000"/>
                </a:solidFill>
                <a:latin typeface="微软雅黑"/>
                <a:cs typeface="微软雅黑"/>
              </a:rPr>
              <a:t> </a:t>
            </a:r>
            <a:r>
              <a:rPr sz="1600" spc="135" dirty="0">
                <a:solidFill>
                  <a:srgbClr val="FF0000"/>
                </a:solidFill>
                <a:latin typeface="微软雅黑"/>
                <a:cs typeface="微软雅黑"/>
              </a:rPr>
              <a:t>抗</a:t>
            </a:r>
            <a:r>
              <a:rPr sz="1600" spc="145" dirty="0">
                <a:solidFill>
                  <a:srgbClr val="FF0000"/>
                </a:solidFill>
                <a:latin typeface="微软雅黑"/>
                <a:cs typeface="微软雅黑"/>
              </a:rPr>
              <a:t>汽蚀性能</a:t>
            </a:r>
            <a:r>
              <a:rPr sz="1600" spc="165" dirty="0">
                <a:solidFill>
                  <a:srgbClr val="FF0000"/>
                </a:solidFill>
                <a:latin typeface="微软雅黑"/>
                <a:cs typeface="微软雅黑"/>
              </a:rPr>
              <a:t>好</a:t>
            </a:r>
            <a:r>
              <a:rPr sz="1600" spc="145" dirty="0">
                <a:solidFill>
                  <a:srgbClr val="585858"/>
                </a:solidFill>
                <a:latin typeface="微软雅黑"/>
                <a:cs typeface="微软雅黑"/>
              </a:rPr>
              <a:t>。</a:t>
            </a:r>
            <a:r>
              <a:rPr sz="1600" spc="135" dirty="0">
                <a:solidFill>
                  <a:srgbClr val="585858"/>
                </a:solidFill>
                <a:latin typeface="微软雅黑"/>
                <a:cs typeface="微软雅黑"/>
              </a:rPr>
              <a:t>可</a:t>
            </a:r>
            <a:r>
              <a:rPr sz="1600" spc="145" dirty="0">
                <a:solidFill>
                  <a:srgbClr val="585858"/>
                </a:solidFill>
                <a:latin typeface="微软雅黑"/>
                <a:cs typeface="微软雅黑"/>
              </a:rPr>
              <a:t>用于装置汽蚀</a:t>
            </a:r>
            <a:r>
              <a:rPr sz="1600" spc="135" dirty="0">
                <a:solidFill>
                  <a:srgbClr val="585858"/>
                </a:solidFill>
                <a:latin typeface="微软雅黑"/>
                <a:cs typeface="微软雅黑"/>
              </a:rPr>
              <a:t>余</a:t>
            </a:r>
            <a:r>
              <a:rPr sz="1600" spc="145" dirty="0">
                <a:solidFill>
                  <a:srgbClr val="585858"/>
                </a:solidFill>
                <a:latin typeface="微软雅黑"/>
                <a:cs typeface="微软雅黑"/>
              </a:rPr>
              <a:t>量要求较高的</a:t>
            </a:r>
            <a:r>
              <a:rPr sz="1600" spc="135" dirty="0">
                <a:solidFill>
                  <a:srgbClr val="585858"/>
                </a:solidFill>
                <a:latin typeface="微软雅黑"/>
                <a:cs typeface="微软雅黑"/>
              </a:rPr>
              <a:t>工</a:t>
            </a:r>
            <a:r>
              <a:rPr sz="1600" spc="145" dirty="0">
                <a:solidFill>
                  <a:srgbClr val="585858"/>
                </a:solidFill>
                <a:latin typeface="微软雅黑"/>
                <a:cs typeface="微软雅黑"/>
              </a:rPr>
              <a:t>况。减小装置</a:t>
            </a:r>
            <a:r>
              <a:rPr sz="1600" spc="135" dirty="0">
                <a:solidFill>
                  <a:srgbClr val="585858"/>
                </a:solidFill>
                <a:latin typeface="微软雅黑"/>
                <a:cs typeface="微软雅黑"/>
              </a:rPr>
              <a:t>汽</a:t>
            </a:r>
            <a:r>
              <a:rPr sz="1600" spc="145" dirty="0">
                <a:solidFill>
                  <a:srgbClr val="585858"/>
                </a:solidFill>
                <a:latin typeface="微软雅黑"/>
                <a:cs typeface="微软雅黑"/>
              </a:rPr>
              <a:t>蚀余量</a:t>
            </a:r>
            <a:r>
              <a:rPr sz="1600" spc="-5" dirty="0">
                <a:solidFill>
                  <a:srgbClr val="585858"/>
                </a:solidFill>
                <a:latin typeface="微软雅黑"/>
                <a:cs typeface="微软雅黑"/>
              </a:rPr>
              <a:t>， </a:t>
            </a:r>
            <a:r>
              <a:rPr sz="1600" spc="135" dirty="0" err="1">
                <a:solidFill>
                  <a:srgbClr val="585858"/>
                </a:solidFill>
                <a:latin typeface="微软雅黑"/>
                <a:cs typeface="微软雅黑"/>
              </a:rPr>
              <a:t>能够降低建</a:t>
            </a:r>
            <a:r>
              <a:rPr sz="1600" spc="145" dirty="0" err="1">
                <a:solidFill>
                  <a:srgbClr val="585858"/>
                </a:solidFill>
                <a:latin typeface="微软雅黑"/>
                <a:cs typeface="微软雅黑"/>
              </a:rPr>
              <a:t>设成本</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marR="5080" algn="just">
              <a:lnSpc>
                <a:spcPct val="150000"/>
              </a:lnSpc>
              <a:spcBef>
                <a:spcPts val="994"/>
              </a:spcBef>
              <a:tabLst>
                <a:tab pos="241300" algn="l"/>
              </a:tabLst>
            </a:pPr>
            <a:r>
              <a:rPr lang="en-US" sz="1600" dirty="0">
                <a:solidFill>
                  <a:srgbClr val="585858"/>
                </a:solidFill>
                <a:latin typeface="Arial" panose="020B0604020202020204" pitchFamily="34" charset="0"/>
                <a:cs typeface="Arial" panose="020B0604020202020204" pitchFamily="34" charset="0"/>
              </a:rPr>
              <a:t>The first-stage impeller is easy to adopt a double-suction structure, providing good cavitation resistance. It can be used in conditions where the cavitation margin requirement is high. Reducing the cavitation margin of the system helps lower construction costs.</a:t>
            </a:r>
            <a:endParaRPr sz="1600" dirty="0">
              <a:latin typeface="Arial" panose="020B0604020202020204" pitchFamily="34" charset="0"/>
              <a:cs typeface="Arial" panose="020B0604020202020204" pitchFamily="34" charset="0"/>
            </a:endParaRPr>
          </a:p>
          <a:p>
            <a:pPr marL="12700" algn="just">
              <a:lnSpc>
                <a:spcPct val="150000"/>
              </a:lnSpc>
              <a:spcBef>
                <a:spcPts val="1585"/>
              </a:spcBef>
              <a:tabLst>
                <a:tab pos="241300" algn="l"/>
              </a:tabLst>
            </a:pPr>
            <a:r>
              <a:rPr sz="1600" spc="-5" dirty="0">
                <a:solidFill>
                  <a:srgbClr val="585858"/>
                </a:solidFill>
                <a:latin typeface="Arial"/>
                <a:cs typeface="Arial"/>
              </a:rPr>
              <a:t>6</a:t>
            </a:r>
            <a:r>
              <a:rPr sz="1600" spc="-305" dirty="0">
                <a:solidFill>
                  <a:srgbClr val="585858"/>
                </a:solidFill>
                <a:latin typeface="Arial"/>
                <a:cs typeface="Arial"/>
              </a:rPr>
              <a:t> </a:t>
            </a:r>
            <a:r>
              <a:rPr sz="1600" spc="135" dirty="0">
                <a:solidFill>
                  <a:srgbClr val="585858"/>
                </a:solidFill>
                <a:latin typeface="微软雅黑"/>
                <a:cs typeface="微软雅黑"/>
              </a:rPr>
              <a:t>、泵壳体刚</a:t>
            </a:r>
            <a:r>
              <a:rPr sz="1600" spc="145" dirty="0">
                <a:solidFill>
                  <a:srgbClr val="585858"/>
                </a:solidFill>
                <a:latin typeface="微软雅黑"/>
                <a:cs typeface="微软雅黑"/>
              </a:rPr>
              <a:t>性好</a:t>
            </a:r>
            <a:r>
              <a:rPr sz="1600" spc="-5" dirty="0">
                <a:solidFill>
                  <a:srgbClr val="585858"/>
                </a:solidFill>
                <a:latin typeface="微软雅黑"/>
                <a:cs typeface="微软雅黑"/>
              </a:rPr>
              <a:t>，</a:t>
            </a:r>
            <a:r>
              <a:rPr sz="1600" spc="-325" dirty="0">
                <a:solidFill>
                  <a:srgbClr val="585858"/>
                </a:solidFill>
                <a:latin typeface="微软雅黑"/>
                <a:cs typeface="微软雅黑"/>
              </a:rPr>
              <a:t> </a:t>
            </a:r>
            <a:r>
              <a:rPr sz="1600" spc="145" dirty="0">
                <a:solidFill>
                  <a:srgbClr val="585858"/>
                </a:solidFill>
                <a:latin typeface="微软雅黑"/>
                <a:cs typeface="微软雅黑"/>
              </a:rPr>
              <a:t>运行</a:t>
            </a:r>
            <a:r>
              <a:rPr sz="1600" spc="135" dirty="0">
                <a:solidFill>
                  <a:srgbClr val="585858"/>
                </a:solidFill>
                <a:latin typeface="微软雅黑"/>
                <a:cs typeface="微软雅黑"/>
              </a:rPr>
              <a:t>稳</a:t>
            </a:r>
            <a:r>
              <a:rPr sz="1600" spc="145" dirty="0">
                <a:solidFill>
                  <a:srgbClr val="585858"/>
                </a:solidFill>
                <a:latin typeface="微软雅黑"/>
                <a:cs typeface="微软雅黑"/>
              </a:rPr>
              <a:t>定性好</a:t>
            </a:r>
            <a:r>
              <a:rPr sz="1600" spc="-5" dirty="0">
                <a:solidFill>
                  <a:srgbClr val="585858"/>
                </a:solidFill>
                <a:latin typeface="微软雅黑"/>
                <a:cs typeface="微软雅黑"/>
              </a:rPr>
              <a:t>，</a:t>
            </a:r>
            <a:r>
              <a:rPr sz="1600" spc="-325" dirty="0">
                <a:solidFill>
                  <a:srgbClr val="585858"/>
                </a:solidFill>
                <a:latin typeface="微软雅黑"/>
                <a:cs typeface="微软雅黑"/>
              </a:rPr>
              <a:t> </a:t>
            </a:r>
            <a:r>
              <a:rPr sz="1600" spc="145" dirty="0" err="1">
                <a:solidFill>
                  <a:srgbClr val="585858"/>
                </a:solidFill>
                <a:latin typeface="微软雅黑"/>
                <a:cs typeface="微软雅黑"/>
              </a:rPr>
              <a:t>振</a:t>
            </a:r>
            <a:r>
              <a:rPr sz="1600" spc="135" dirty="0" err="1">
                <a:solidFill>
                  <a:srgbClr val="585858"/>
                </a:solidFill>
                <a:latin typeface="微软雅黑"/>
                <a:cs typeface="微软雅黑"/>
              </a:rPr>
              <a:t>动</a:t>
            </a:r>
            <a:r>
              <a:rPr sz="1600" spc="145" dirty="0" err="1">
                <a:solidFill>
                  <a:srgbClr val="585858"/>
                </a:solidFill>
                <a:latin typeface="微软雅黑"/>
                <a:cs typeface="微软雅黑"/>
              </a:rPr>
              <a:t>小</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algn="just">
              <a:lnSpc>
                <a:spcPct val="150000"/>
              </a:lnSpc>
              <a:spcBef>
                <a:spcPts val="1585"/>
              </a:spcBef>
              <a:tabLst>
                <a:tab pos="241300" algn="l"/>
              </a:tabLst>
            </a:pPr>
            <a:r>
              <a:rPr lang="en-US" sz="1600" dirty="0">
                <a:solidFill>
                  <a:srgbClr val="585858"/>
                </a:solidFill>
                <a:latin typeface="Arial" panose="020B0604020202020204" pitchFamily="34" charset="0"/>
                <a:cs typeface="Arial" panose="020B0604020202020204" pitchFamily="34" charset="0"/>
              </a:rPr>
              <a:t>The pump casing has good rigidity, ensuring stable operation with minimal vibration.</a:t>
            </a:r>
            <a:endParaRPr sz="1600" dirty="0">
              <a:latin typeface="Arial" panose="020B0604020202020204" pitchFamily="34" charset="0"/>
              <a:cs typeface="Arial" panose="020B0604020202020204" pitchFamily="34" charset="0"/>
            </a:endParaRPr>
          </a:p>
          <a:p>
            <a:pPr marL="12700" algn="just">
              <a:lnSpc>
                <a:spcPct val="150000"/>
              </a:lnSpc>
              <a:spcBef>
                <a:spcPts val="1575"/>
              </a:spcBef>
              <a:tabLst>
                <a:tab pos="241300" algn="l"/>
              </a:tabLst>
            </a:pPr>
            <a:r>
              <a:rPr sz="1600" spc="-5" dirty="0">
                <a:solidFill>
                  <a:srgbClr val="585858"/>
                </a:solidFill>
                <a:latin typeface="Arial"/>
                <a:cs typeface="Arial"/>
              </a:rPr>
              <a:t>7</a:t>
            </a:r>
            <a:r>
              <a:rPr sz="1600" spc="-300" dirty="0">
                <a:solidFill>
                  <a:srgbClr val="585858"/>
                </a:solidFill>
                <a:latin typeface="Arial"/>
                <a:cs typeface="Arial"/>
              </a:rPr>
              <a:t> </a:t>
            </a:r>
            <a:r>
              <a:rPr sz="1600" spc="135" dirty="0">
                <a:solidFill>
                  <a:srgbClr val="585858"/>
                </a:solidFill>
                <a:latin typeface="微软雅黑"/>
                <a:cs typeface="微软雅黑"/>
              </a:rPr>
              <a:t>、在输送含</a:t>
            </a:r>
            <a:r>
              <a:rPr sz="1600" spc="145" dirty="0">
                <a:solidFill>
                  <a:srgbClr val="585858"/>
                </a:solidFill>
                <a:latin typeface="微软雅黑"/>
                <a:cs typeface="微软雅黑"/>
              </a:rPr>
              <a:t>有固体颗粒</a:t>
            </a:r>
            <a:r>
              <a:rPr sz="1600" spc="135" dirty="0">
                <a:solidFill>
                  <a:srgbClr val="585858"/>
                </a:solidFill>
                <a:latin typeface="微软雅黑"/>
                <a:cs typeface="微软雅黑"/>
              </a:rPr>
              <a:t>的</a:t>
            </a:r>
            <a:r>
              <a:rPr sz="1600" spc="145" dirty="0">
                <a:solidFill>
                  <a:srgbClr val="585858"/>
                </a:solidFill>
                <a:latin typeface="微软雅黑"/>
                <a:cs typeface="微软雅黑"/>
              </a:rPr>
              <a:t>介质时</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所</a:t>
            </a:r>
            <a:r>
              <a:rPr sz="1600" spc="135" dirty="0" err="1">
                <a:solidFill>
                  <a:srgbClr val="585858"/>
                </a:solidFill>
                <a:latin typeface="微软雅黑"/>
                <a:cs typeface="微软雅黑"/>
              </a:rPr>
              <a:t>有</a:t>
            </a:r>
            <a:r>
              <a:rPr sz="1600" spc="145" dirty="0" err="1">
                <a:solidFill>
                  <a:srgbClr val="585858"/>
                </a:solidFill>
                <a:latin typeface="微软雅黑"/>
                <a:cs typeface="微软雅黑"/>
              </a:rPr>
              <a:t>摩擦副选用</a:t>
            </a:r>
            <a:r>
              <a:rPr sz="1600" spc="135" dirty="0" err="1">
                <a:solidFill>
                  <a:srgbClr val="585858"/>
                </a:solidFill>
                <a:latin typeface="微软雅黑"/>
                <a:cs typeface="微软雅黑"/>
              </a:rPr>
              <a:t>较</a:t>
            </a:r>
            <a:r>
              <a:rPr sz="1600" spc="145" dirty="0" err="1">
                <a:solidFill>
                  <a:srgbClr val="585858"/>
                </a:solidFill>
                <a:latin typeface="微软雅黑"/>
                <a:cs typeface="微软雅黑"/>
              </a:rPr>
              <a:t>高硬度的耐</a:t>
            </a:r>
            <a:r>
              <a:rPr sz="1600" spc="135" dirty="0" err="1">
                <a:solidFill>
                  <a:srgbClr val="585858"/>
                </a:solidFill>
                <a:latin typeface="微软雅黑"/>
                <a:cs typeface="微软雅黑"/>
              </a:rPr>
              <a:t>磨</a:t>
            </a:r>
            <a:r>
              <a:rPr sz="1600" spc="145" dirty="0" err="1">
                <a:solidFill>
                  <a:srgbClr val="585858"/>
                </a:solidFill>
                <a:latin typeface="微软雅黑"/>
                <a:cs typeface="微软雅黑"/>
              </a:rPr>
              <a:t>材料</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algn="just">
              <a:lnSpc>
                <a:spcPct val="150000"/>
              </a:lnSpc>
              <a:spcBef>
                <a:spcPts val="1575"/>
              </a:spcBef>
              <a:tabLst>
                <a:tab pos="241300" algn="l"/>
              </a:tabLst>
            </a:pPr>
            <a:r>
              <a:rPr lang="en-US" sz="1600" dirty="0">
                <a:solidFill>
                  <a:srgbClr val="585858"/>
                </a:solidFill>
                <a:latin typeface="Arial" panose="020B0604020202020204" pitchFamily="34" charset="0"/>
                <a:cs typeface="Arial" panose="020B0604020202020204" pitchFamily="34" charset="0"/>
              </a:rPr>
              <a:t>When transporting media containing solid particles, all friction pairs are made of high-hardness, wear-resistant materials.</a:t>
            </a:r>
            <a:endParaRP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24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E2B46-0E2E-6B70-FD53-54F9B2CE57F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BDD9D4F-6AA2-372B-D9BC-0171F5789F93}"/>
              </a:ext>
            </a:extLst>
          </p:cNvPr>
          <p:cNvSpPr txBox="1">
            <a:spLocks noGrp="1"/>
          </p:cNvSpPr>
          <p:nvPr>
            <p:ph type="title"/>
          </p:nvPr>
        </p:nvSpPr>
        <p:spPr>
          <a:xfrm>
            <a:off x="838200" y="685800"/>
            <a:ext cx="10808969" cy="574675"/>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BB3</a:t>
            </a:r>
            <a:r>
              <a:rPr spc="295" dirty="0"/>
              <a:t>型结构特点</a:t>
            </a:r>
            <a:r>
              <a:rPr lang="en-US" spc="295" dirty="0"/>
              <a:t> </a:t>
            </a:r>
            <a:r>
              <a:rPr lang="en-US" dirty="0">
                <a:latin typeface="Arial" panose="020B0604020202020204" pitchFamily="34" charset="0"/>
                <a:cs typeface="Arial" panose="020B0604020202020204" pitchFamily="34" charset="0"/>
              </a:rPr>
              <a:t>BB3 Structural Features</a:t>
            </a:r>
            <a:endParaRPr dirty="0">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0FAAD367-1705-4275-9FD8-4942A15D777A}"/>
              </a:ext>
            </a:extLst>
          </p:cNvPr>
          <p:cNvSpPr txBox="1"/>
          <p:nvPr/>
        </p:nvSpPr>
        <p:spPr>
          <a:xfrm>
            <a:off x="806970" y="1937392"/>
            <a:ext cx="10662283" cy="3460434"/>
          </a:xfrm>
          <a:prstGeom prst="rect">
            <a:avLst/>
          </a:prstGeom>
        </p:spPr>
        <p:txBody>
          <a:bodyPr vert="horz" wrap="square" lIns="0" tIns="12700" rIns="0" bIns="0" rtlCol="0">
            <a:spAutoFit/>
          </a:bodyPr>
          <a:lstStyle/>
          <a:p>
            <a:pPr marL="12700" marR="234950" algn="just">
              <a:lnSpc>
                <a:spcPct val="150000"/>
              </a:lnSpc>
              <a:spcBef>
                <a:spcPts val="994"/>
              </a:spcBef>
              <a:tabLst>
                <a:tab pos="241300" algn="l"/>
              </a:tabLst>
            </a:pPr>
            <a:r>
              <a:rPr sz="1600" spc="-5" dirty="0">
                <a:solidFill>
                  <a:srgbClr val="585858"/>
                </a:solidFill>
                <a:latin typeface="Arial"/>
                <a:cs typeface="Arial"/>
              </a:rPr>
              <a:t>8</a:t>
            </a:r>
            <a:r>
              <a:rPr sz="1600" spc="-300" dirty="0">
                <a:solidFill>
                  <a:srgbClr val="585858"/>
                </a:solidFill>
                <a:latin typeface="Arial"/>
                <a:cs typeface="Arial"/>
              </a:rPr>
              <a:t> </a:t>
            </a:r>
            <a:r>
              <a:rPr sz="1600" spc="135" dirty="0">
                <a:solidFill>
                  <a:srgbClr val="585858"/>
                </a:solidFill>
                <a:latin typeface="微软雅黑"/>
                <a:cs typeface="微软雅黑"/>
              </a:rPr>
              <a:t>、</a:t>
            </a:r>
            <a:r>
              <a:rPr sz="1600" spc="135" dirty="0" err="1">
                <a:solidFill>
                  <a:srgbClr val="585858"/>
                </a:solidFill>
                <a:latin typeface="微软雅黑"/>
                <a:cs typeface="微软雅黑"/>
              </a:rPr>
              <a:t>采用</a:t>
            </a:r>
            <a:r>
              <a:rPr sz="1600" spc="135" dirty="0" err="1">
                <a:solidFill>
                  <a:srgbClr val="FF0000"/>
                </a:solidFill>
                <a:latin typeface="微软雅黑"/>
                <a:cs typeface="微软雅黑"/>
              </a:rPr>
              <a:t>中开</a:t>
            </a:r>
            <a:r>
              <a:rPr sz="1600" spc="145" dirty="0" err="1">
                <a:solidFill>
                  <a:srgbClr val="FF0000"/>
                </a:solidFill>
                <a:latin typeface="微软雅黑"/>
                <a:cs typeface="微软雅黑"/>
              </a:rPr>
              <a:t>式结构便于</a:t>
            </a:r>
            <a:r>
              <a:rPr sz="1600" spc="135" dirty="0" err="1">
                <a:solidFill>
                  <a:srgbClr val="FF0000"/>
                </a:solidFill>
                <a:latin typeface="微软雅黑"/>
                <a:cs typeface="微软雅黑"/>
              </a:rPr>
              <a:t>检</a:t>
            </a:r>
            <a:r>
              <a:rPr sz="1600" spc="160" dirty="0" err="1">
                <a:solidFill>
                  <a:srgbClr val="FF0000"/>
                </a:solidFill>
                <a:latin typeface="微软雅黑"/>
                <a:cs typeface="微软雅黑"/>
              </a:rPr>
              <a:t>修</a:t>
            </a:r>
            <a:r>
              <a:rPr sz="1600" spc="-5" dirty="0" err="1">
                <a:solidFill>
                  <a:srgbClr val="585858"/>
                </a:solidFill>
                <a:latin typeface="微软雅黑"/>
                <a:cs typeface="微软雅黑"/>
              </a:rPr>
              <a:t>，</a:t>
            </a:r>
            <a:r>
              <a:rPr sz="1600" spc="145" dirty="0" err="1">
                <a:solidFill>
                  <a:srgbClr val="585858"/>
                </a:solidFill>
                <a:latin typeface="微软雅黑"/>
                <a:cs typeface="微软雅黑"/>
              </a:rPr>
              <a:t>进出口</a:t>
            </a:r>
            <a:r>
              <a:rPr sz="1600" spc="135" dirty="0" err="1">
                <a:solidFill>
                  <a:srgbClr val="585858"/>
                </a:solidFill>
                <a:latin typeface="微软雅黑"/>
                <a:cs typeface="微软雅黑"/>
              </a:rPr>
              <a:t>在</a:t>
            </a:r>
            <a:r>
              <a:rPr sz="1600" spc="145" dirty="0" err="1">
                <a:solidFill>
                  <a:srgbClr val="585858"/>
                </a:solidFill>
                <a:latin typeface="微软雅黑"/>
                <a:cs typeface="微软雅黑"/>
              </a:rPr>
              <a:t>泵体上侧进</a:t>
            </a:r>
            <a:r>
              <a:rPr sz="1600" spc="135" dirty="0" err="1">
                <a:solidFill>
                  <a:srgbClr val="585858"/>
                </a:solidFill>
                <a:latin typeface="微软雅黑"/>
                <a:cs typeface="微软雅黑"/>
              </a:rPr>
              <a:t>侧</a:t>
            </a:r>
            <a:r>
              <a:rPr sz="1600" spc="145" dirty="0" err="1">
                <a:solidFill>
                  <a:srgbClr val="585858"/>
                </a:solidFill>
                <a:latin typeface="微软雅黑"/>
                <a:cs typeface="微软雅黑"/>
              </a:rPr>
              <a:t>出</a:t>
            </a:r>
            <a:r>
              <a:rPr sz="1600" spc="-5" dirty="0" err="1">
                <a:solidFill>
                  <a:srgbClr val="585858"/>
                </a:solidFill>
                <a:latin typeface="微软雅黑"/>
                <a:cs typeface="微软雅黑"/>
              </a:rPr>
              <a:t>，</a:t>
            </a:r>
            <a:r>
              <a:rPr sz="1600" spc="145" dirty="0" err="1">
                <a:solidFill>
                  <a:srgbClr val="585858"/>
                </a:solidFill>
                <a:latin typeface="微软雅黑"/>
                <a:cs typeface="微软雅黑"/>
              </a:rPr>
              <a:t>检修时</a:t>
            </a:r>
            <a:r>
              <a:rPr sz="1600" spc="135" dirty="0" err="1">
                <a:solidFill>
                  <a:srgbClr val="585858"/>
                </a:solidFill>
                <a:latin typeface="微软雅黑"/>
                <a:cs typeface="微软雅黑"/>
              </a:rPr>
              <a:t>无</a:t>
            </a:r>
            <a:r>
              <a:rPr sz="1600" spc="145" dirty="0" err="1">
                <a:solidFill>
                  <a:srgbClr val="585858"/>
                </a:solidFill>
                <a:latin typeface="微软雅黑"/>
                <a:cs typeface="微软雅黑"/>
              </a:rPr>
              <a:t>需拆卸进出</a:t>
            </a:r>
            <a:r>
              <a:rPr sz="1600" spc="135" dirty="0" err="1">
                <a:solidFill>
                  <a:srgbClr val="585858"/>
                </a:solidFill>
                <a:latin typeface="微软雅黑"/>
                <a:cs typeface="微软雅黑"/>
              </a:rPr>
              <a:t>口</a:t>
            </a:r>
            <a:r>
              <a:rPr sz="1600" spc="145" dirty="0" err="1">
                <a:solidFill>
                  <a:srgbClr val="585858"/>
                </a:solidFill>
                <a:latin typeface="微软雅黑"/>
                <a:cs typeface="微软雅黑"/>
              </a:rPr>
              <a:t>管道和移动</a:t>
            </a:r>
            <a:r>
              <a:rPr sz="1600" spc="135" dirty="0" err="1">
                <a:solidFill>
                  <a:srgbClr val="585858"/>
                </a:solidFill>
                <a:latin typeface="微软雅黑"/>
                <a:cs typeface="微软雅黑"/>
              </a:rPr>
              <a:t>泵</a:t>
            </a:r>
            <a:r>
              <a:rPr sz="1600" spc="145" dirty="0" err="1">
                <a:solidFill>
                  <a:srgbClr val="585858"/>
                </a:solidFill>
                <a:latin typeface="微软雅黑"/>
                <a:cs typeface="微软雅黑"/>
              </a:rPr>
              <a:t>体</a:t>
            </a:r>
            <a:r>
              <a:rPr lang="en-US" sz="1600" spc="-5" dirty="0">
                <a:solidFill>
                  <a:srgbClr val="585858"/>
                </a:solidFill>
                <a:latin typeface="微软雅黑"/>
                <a:cs typeface="微软雅黑"/>
              </a:rPr>
              <a:t> ， </a:t>
            </a:r>
            <a:r>
              <a:rPr sz="1600" spc="145" dirty="0" err="1">
                <a:solidFill>
                  <a:srgbClr val="585858"/>
                </a:solidFill>
                <a:latin typeface="微软雅黑"/>
                <a:cs typeface="微软雅黑"/>
              </a:rPr>
              <a:t>只要</a:t>
            </a:r>
            <a:r>
              <a:rPr sz="1600" spc="-5" dirty="0" err="1">
                <a:solidFill>
                  <a:srgbClr val="585858"/>
                </a:solidFill>
                <a:latin typeface="微软雅黑"/>
                <a:cs typeface="微软雅黑"/>
              </a:rPr>
              <a:t>打</a:t>
            </a:r>
            <a:r>
              <a:rPr sz="1600" spc="135" dirty="0" err="1">
                <a:solidFill>
                  <a:srgbClr val="585858"/>
                </a:solidFill>
                <a:latin typeface="微软雅黑"/>
                <a:cs typeface="微软雅黑"/>
              </a:rPr>
              <a:t>开泵盖即可</a:t>
            </a:r>
            <a:r>
              <a:rPr sz="1600" spc="135" dirty="0">
                <a:solidFill>
                  <a:srgbClr val="585858"/>
                </a:solidFill>
                <a:latin typeface="微软雅黑"/>
                <a:cs typeface="微软雅黑"/>
              </a:rPr>
              <a:t>。</a:t>
            </a:r>
            <a:endParaRPr lang="en-US" sz="1600" spc="135" dirty="0">
              <a:solidFill>
                <a:srgbClr val="585858"/>
              </a:solidFill>
              <a:latin typeface="微软雅黑"/>
              <a:cs typeface="微软雅黑"/>
            </a:endParaRPr>
          </a:p>
          <a:p>
            <a:pPr marL="12700" marR="234950" algn="just">
              <a:lnSpc>
                <a:spcPct val="150000"/>
              </a:lnSpc>
              <a:spcBef>
                <a:spcPts val="994"/>
              </a:spcBef>
              <a:tabLst>
                <a:tab pos="241300" algn="l"/>
              </a:tabLst>
            </a:pPr>
            <a:r>
              <a:rPr lang="en-US" sz="1600" dirty="0">
                <a:solidFill>
                  <a:srgbClr val="585858"/>
                </a:solidFill>
                <a:latin typeface="Arial" panose="020B0604020202020204" pitchFamily="34" charset="0"/>
                <a:cs typeface="Arial" panose="020B0604020202020204" pitchFamily="34" charset="0"/>
              </a:rPr>
              <a:t>The split-case structure facilitates maintenance, with the inlet and outlet located on the upper side of the pump body (side inlet, side outlet). During maintenance, there is no need to disassemble the inlet and outlet pipelines or move the pump body; simply removing the pump cover is sufficient.</a:t>
            </a:r>
            <a:endParaRPr sz="1600" dirty="0">
              <a:latin typeface="Arial" panose="020B0604020202020204" pitchFamily="34" charset="0"/>
              <a:cs typeface="Arial" panose="020B0604020202020204" pitchFamily="34" charset="0"/>
            </a:endParaRPr>
          </a:p>
          <a:p>
            <a:pPr marL="12700" algn="just">
              <a:lnSpc>
                <a:spcPct val="150000"/>
              </a:lnSpc>
              <a:spcBef>
                <a:spcPts val="1590"/>
              </a:spcBef>
              <a:tabLst>
                <a:tab pos="241300" algn="l"/>
              </a:tabLst>
            </a:pPr>
            <a:r>
              <a:rPr sz="1600" spc="-5" dirty="0">
                <a:solidFill>
                  <a:srgbClr val="585858"/>
                </a:solidFill>
                <a:latin typeface="Arial"/>
                <a:cs typeface="Arial"/>
              </a:rPr>
              <a:t>9</a:t>
            </a:r>
            <a:r>
              <a:rPr sz="1600" spc="-300" dirty="0">
                <a:solidFill>
                  <a:srgbClr val="585858"/>
                </a:solidFill>
                <a:latin typeface="Arial"/>
                <a:cs typeface="Arial"/>
              </a:rPr>
              <a:t> </a:t>
            </a:r>
            <a:r>
              <a:rPr sz="1600" spc="135" dirty="0">
                <a:solidFill>
                  <a:srgbClr val="585858"/>
                </a:solidFill>
                <a:latin typeface="微软雅黑"/>
                <a:cs typeface="微软雅黑"/>
              </a:rPr>
              <a:t>、在维修转</a:t>
            </a:r>
            <a:r>
              <a:rPr sz="1600" spc="145" dirty="0">
                <a:solidFill>
                  <a:srgbClr val="585858"/>
                </a:solidFill>
                <a:latin typeface="微软雅黑"/>
                <a:cs typeface="微软雅黑"/>
              </a:rPr>
              <a:t>子部件时</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35" dirty="0">
                <a:solidFill>
                  <a:srgbClr val="585858"/>
                </a:solidFill>
                <a:latin typeface="微软雅黑"/>
                <a:cs typeface="微软雅黑"/>
              </a:rPr>
              <a:t>只</a:t>
            </a:r>
            <a:r>
              <a:rPr sz="1600" spc="145" dirty="0">
                <a:solidFill>
                  <a:srgbClr val="585858"/>
                </a:solidFill>
                <a:latin typeface="微软雅黑"/>
                <a:cs typeface="微软雅黑"/>
              </a:rPr>
              <a:t>需把转子部</a:t>
            </a:r>
            <a:r>
              <a:rPr sz="1600" spc="135" dirty="0">
                <a:solidFill>
                  <a:srgbClr val="585858"/>
                </a:solidFill>
                <a:latin typeface="微软雅黑"/>
                <a:cs typeface="微软雅黑"/>
              </a:rPr>
              <a:t>件</a:t>
            </a:r>
            <a:r>
              <a:rPr sz="1600" spc="145" dirty="0">
                <a:solidFill>
                  <a:srgbClr val="585858"/>
                </a:solidFill>
                <a:latin typeface="微软雅黑"/>
                <a:cs typeface="微软雅黑"/>
              </a:rPr>
              <a:t>整体吊出</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35" dirty="0">
                <a:solidFill>
                  <a:srgbClr val="585858"/>
                </a:solidFill>
                <a:latin typeface="微软雅黑"/>
                <a:cs typeface="微软雅黑"/>
              </a:rPr>
              <a:t>把</a:t>
            </a:r>
            <a:r>
              <a:rPr sz="1600" spc="145" dirty="0">
                <a:solidFill>
                  <a:srgbClr val="585858"/>
                </a:solidFill>
                <a:latin typeface="微软雅黑"/>
                <a:cs typeface="微软雅黑"/>
              </a:rPr>
              <a:t>备用转子放</a:t>
            </a:r>
            <a:r>
              <a:rPr sz="1600" spc="135" dirty="0">
                <a:solidFill>
                  <a:srgbClr val="585858"/>
                </a:solidFill>
                <a:latin typeface="微软雅黑"/>
                <a:cs typeface="微软雅黑"/>
              </a:rPr>
              <a:t>入</a:t>
            </a:r>
            <a:r>
              <a:rPr sz="1600" spc="145" dirty="0">
                <a:solidFill>
                  <a:srgbClr val="585858"/>
                </a:solidFill>
                <a:latin typeface="微软雅黑"/>
                <a:cs typeface="微软雅黑"/>
              </a:rPr>
              <a:t>即可</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大大</a:t>
            </a:r>
            <a:r>
              <a:rPr sz="1600" spc="135" dirty="0" err="1">
                <a:solidFill>
                  <a:srgbClr val="585858"/>
                </a:solidFill>
                <a:latin typeface="微软雅黑"/>
                <a:cs typeface="微软雅黑"/>
              </a:rPr>
              <a:t>缩</a:t>
            </a:r>
            <a:r>
              <a:rPr sz="1600" spc="145" dirty="0" err="1">
                <a:solidFill>
                  <a:srgbClr val="585858"/>
                </a:solidFill>
                <a:latin typeface="微软雅黑"/>
                <a:cs typeface="微软雅黑"/>
              </a:rPr>
              <a:t>短了检修时</a:t>
            </a:r>
            <a:r>
              <a:rPr sz="1600" spc="135" dirty="0" err="1">
                <a:solidFill>
                  <a:srgbClr val="585858"/>
                </a:solidFill>
                <a:latin typeface="微软雅黑"/>
                <a:cs typeface="微软雅黑"/>
              </a:rPr>
              <a:t>间</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algn="just">
              <a:lnSpc>
                <a:spcPct val="150000"/>
              </a:lnSpc>
              <a:spcBef>
                <a:spcPts val="1590"/>
              </a:spcBef>
              <a:tabLst>
                <a:tab pos="241300" algn="l"/>
              </a:tabLst>
            </a:pPr>
            <a:r>
              <a:rPr lang="en-US" sz="1600" dirty="0">
                <a:solidFill>
                  <a:srgbClr val="585858"/>
                </a:solidFill>
                <a:latin typeface="Arial" panose="020B0604020202020204" pitchFamily="34" charset="0"/>
                <a:cs typeface="Arial" panose="020B0604020202020204" pitchFamily="34" charset="0"/>
              </a:rPr>
              <a:t>When servicing the rotor components, the entire rotor assembly can be lifted out and replaced with a spare rotor, significantly reducing maintenance time.</a:t>
            </a:r>
            <a:endParaRP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156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10972699" cy="566822"/>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BB3</a:t>
            </a:r>
            <a:r>
              <a:rPr spc="295" dirty="0"/>
              <a:t>型结构图</a:t>
            </a:r>
            <a:r>
              <a:rPr lang="en-US" spc="295" dirty="0"/>
              <a:t> </a:t>
            </a:r>
            <a:r>
              <a:rPr lang="en-US" altLang="zh-CN" dirty="0">
                <a:latin typeface="Arial" panose="020B0604020202020204" pitchFamily="34" charset="0"/>
                <a:cs typeface="Arial" panose="020B0604020202020204" pitchFamily="34" charset="0"/>
              </a:rPr>
              <a:t>BB3 Structural diagram</a:t>
            </a:r>
            <a:endParaRPr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897636" y="1437132"/>
            <a:ext cx="10122408" cy="52715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ECDFA-C58B-02EA-55EB-E7ADF91E47B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7C3C563-4382-A5CD-BBED-917FAC339613}"/>
              </a:ext>
            </a:extLst>
          </p:cNvPr>
          <p:cNvSpPr txBox="1">
            <a:spLocks noGrp="1"/>
          </p:cNvSpPr>
          <p:nvPr>
            <p:ph type="title"/>
          </p:nvPr>
        </p:nvSpPr>
        <p:spPr>
          <a:xfrm>
            <a:off x="609650" y="426245"/>
            <a:ext cx="10972700" cy="505267"/>
          </a:xfrm>
          <a:prstGeom prst="rect">
            <a:avLst/>
          </a:prstGeom>
        </p:spPr>
        <p:txBody>
          <a:bodyPr vert="horz" wrap="square" lIns="0" tIns="12700" rIns="0" bIns="0" rtlCol="0">
            <a:spAutoFit/>
          </a:bodyPr>
          <a:lstStyle/>
          <a:p>
            <a:pPr marL="12700">
              <a:lnSpc>
                <a:spcPct val="100000"/>
              </a:lnSpc>
              <a:spcBef>
                <a:spcPts val="100"/>
              </a:spcBef>
            </a:pPr>
            <a:r>
              <a:rPr sz="3200" spc="295" dirty="0" err="1"/>
              <a:t>离心泵的分类</a:t>
            </a:r>
            <a:r>
              <a:rPr lang="en-US" sz="3200" spc="295" dirty="0"/>
              <a:t> </a:t>
            </a:r>
            <a:r>
              <a:rPr lang="en-US" sz="3200" dirty="0">
                <a:latin typeface="Arial" panose="020B0604020202020204" pitchFamily="34" charset="0"/>
                <a:cs typeface="Arial" panose="020B0604020202020204" pitchFamily="34" charset="0"/>
              </a:rPr>
              <a:t>Classification of Centrifugal Pumps</a:t>
            </a:r>
            <a:endParaRPr sz="3200" dirty="0">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2F2CA664-75D5-C99B-3993-90371A384CD0}"/>
              </a:ext>
            </a:extLst>
          </p:cNvPr>
          <p:cNvSpPr txBox="1"/>
          <p:nvPr/>
        </p:nvSpPr>
        <p:spPr>
          <a:xfrm>
            <a:off x="609650" y="1524000"/>
            <a:ext cx="9467800" cy="4655121"/>
          </a:xfrm>
          <a:prstGeom prst="rect">
            <a:avLst/>
          </a:prstGeom>
        </p:spPr>
        <p:txBody>
          <a:bodyPr vert="horz" wrap="square" lIns="0" tIns="12700" rIns="0" bIns="0" rtlCol="0">
            <a:spAutoFit/>
          </a:bodyPr>
          <a:lstStyle/>
          <a:p>
            <a:pPr marL="241300" indent="-228600" algn="just">
              <a:lnSpc>
                <a:spcPct val="100000"/>
              </a:lnSpc>
              <a:spcBef>
                <a:spcPts val="1645"/>
              </a:spcBef>
              <a:buFont typeface="Arial"/>
              <a:buChar char="●"/>
              <a:tabLst>
                <a:tab pos="241300" algn="l"/>
              </a:tabLst>
            </a:pPr>
            <a:r>
              <a:rPr sz="1800" spc="155" dirty="0" err="1">
                <a:solidFill>
                  <a:srgbClr val="585858"/>
                </a:solidFill>
                <a:latin typeface="微软雅黑"/>
                <a:cs typeface="微软雅黑"/>
              </a:rPr>
              <a:t>按泵壳剖分形式</a:t>
            </a:r>
            <a:r>
              <a:rPr sz="1800" spc="145" dirty="0" err="1">
                <a:solidFill>
                  <a:srgbClr val="585858"/>
                </a:solidFill>
                <a:latin typeface="Arial"/>
                <a:cs typeface="Arial"/>
              </a:rPr>
              <a:t>:</a:t>
            </a:r>
            <a:r>
              <a:rPr sz="1800" spc="140" dirty="0" err="1">
                <a:solidFill>
                  <a:srgbClr val="585858"/>
                </a:solidFill>
                <a:latin typeface="微软雅黑"/>
                <a:cs typeface="微软雅黑"/>
              </a:rPr>
              <a:t>可</a:t>
            </a:r>
            <a:r>
              <a:rPr sz="1800" spc="155" dirty="0" err="1">
                <a:solidFill>
                  <a:srgbClr val="585858"/>
                </a:solidFill>
                <a:latin typeface="微软雅黑"/>
                <a:cs typeface="微软雅黑"/>
              </a:rPr>
              <a:t>分</a:t>
            </a:r>
            <a:r>
              <a:rPr sz="1800" spc="145" dirty="0" err="1">
                <a:solidFill>
                  <a:srgbClr val="585858"/>
                </a:solidFill>
                <a:latin typeface="微软雅黑"/>
                <a:cs typeface="微软雅黑"/>
              </a:rPr>
              <a:t>为</a:t>
            </a:r>
            <a:r>
              <a:rPr sz="1800" spc="150" dirty="0" err="1">
                <a:solidFill>
                  <a:srgbClr val="FF0000"/>
                </a:solidFill>
                <a:latin typeface="微软雅黑"/>
                <a:cs typeface="微软雅黑"/>
              </a:rPr>
              <a:t>水</a:t>
            </a:r>
            <a:r>
              <a:rPr sz="1800" spc="140" dirty="0" err="1">
                <a:solidFill>
                  <a:srgbClr val="FF0000"/>
                </a:solidFill>
                <a:latin typeface="微软雅黑"/>
                <a:cs typeface="微软雅黑"/>
              </a:rPr>
              <a:t>平</a:t>
            </a:r>
            <a:r>
              <a:rPr sz="1800" spc="150" dirty="0" err="1">
                <a:solidFill>
                  <a:srgbClr val="FF0000"/>
                </a:solidFill>
                <a:latin typeface="微软雅黑"/>
                <a:cs typeface="微软雅黑"/>
              </a:rPr>
              <a:t>剖</a:t>
            </a:r>
            <a:r>
              <a:rPr sz="1800" spc="145" dirty="0" err="1">
                <a:solidFill>
                  <a:srgbClr val="FF0000"/>
                </a:solidFill>
                <a:latin typeface="微软雅黑"/>
                <a:cs typeface="微软雅黑"/>
              </a:rPr>
              <a:t>分</a:t>
            </a:r>
            <a:r>
              <a:rPr sz="1800" spc="155" dirty="0" err="1">
                <a:solidFill>
                  <a:srgbClr val="585858"/>
                </a:solidFill>
                <a:latin typeface="微软雅黑"/>
                <a:cs typeface="微软雅黑"/>
              </a:rPr>
              <a:t>泵</a:t>
            </a:r>
            <a:r>
              <a:rPr sz="1800" spc="140" dirty="0" err="1">
                <a:solidFill>
                  <a:srgbClr val="585858"/>
                </a:solidFill>
                <a:latin typeface="微软雅黑"/>
                <a:cs typeface="微软雅黑"/>
              </a:rPr>
              <a:t>和</a:t>
            </a:r>
            <a:r>
              <a:rPr sz="1800" spc="150" dirty="0" err="1">
                <a:solidFill>
                  <a:srgbClr val="FF0000"/>
                </a:solidFill>
                <a:latin typeface="微软雅黑"/>
                <a:cs typeface="微软雅黑"/>
              </a:rPr>
              <a:t>垂</a:t>
            </a:r>
            <a:r>
              <a:rPr sz="1800" spc="140" dirty="0" err="1">
                <a:solidFill>
                  <a:srgbClr val="FF0000"/>
                </a:solidFill>
                <a:latin typeface="微软雅黑"/>
                <a:cs typeface="微软雅黑"/>
              </a:rPr>
              <a:t>直</a:t>
            </a:r>
            <a:r>
              <a:rPr sz="1800" spc="150" dirty="0" err="1">
                <a:solidFill>
                  <a:srgbClr val="FF0000"/>
                </a:solidFill>
                <a:latin typeface="微软雅黑"/>
                <a:cs typeface="微软雅黑"/>
              </a:rPr>
              <a:t>剖分</a:t>
            </a:r>
            <a:r>
              <a:rPr sz="1800" spc="155" dirty="0" err="1">
                <a:solidFill>
                  <a:srgbClr val="585858"/>
                </a:solidFill>
                <a:latin typeface="微软雅黑"/>
                <a:cs typeface="微软雅黑"/>
              </a:rPr>
              <a:t>泵</a:t>
            </a:r>
            <a:r>
              <a:rPr sz="1800" dirty="0">
                <a:solidFill>
                  <a:srgbClr val="585858"/>
                </a:solidFill>
                <a:latin typeface="Arial"/>
                <a:cs typeface="Arial"/>
              </a:rPr>
              <a:t>;</a:t>
            </a:r>
            <a:r>
              <a:rPr lang="en-US" sz="1800" dirty="0">
                <a:solidFill>
                  <a:srgbClr val="585858"/>
                </a:solidFill>
                <a:latin typeface="Arial"/>
                <a:cs typeface="Arial"/>
              </a:rPr>
              <a:t> </a:t>
            </a:r>
          </a:p>
          <a:p>
            <a:pPr marL="12700" algn="just">
              <a:lnSpc>
                <a:spcPct val="100000"/>
              </a:lnSpc>
              <a:spcBef>
                <a:spcPts val="1645"/>
              </a:spcBef>
              <a:tabLst>
                <a:tab pos="241300" algn="l"/>
              </a:tabLst>
            </a:pPr>
            <a:r>
              <a:rPr lang="en-US" dirty="0">
                <a:solidFill>
                  <a:srgbClr val="585858"/>
                </a:solidFill>
                <a:latin typeface="Arial" panose="020B0604020202020204" pitchFamily="34" charset="0"/>
                <a:cs typeface="Arial" panose="020B0604020202020204" pitchFamily="34" charset="0"/>
              </a:rPr>
              <a:t>Split form of pump casing: Horizontal split pumps and vertical split pumps;</a:t>
            </a:r>
            <a:endParaRPr dirty="0">
              <a:solidFill>
                <a:srgbClr val="585858"/>
              </a:solidFill>
              <a:latin typeface="Arial" panose="020B0604020202020204" pitchFamily="34" charset="0"/>
              <a:cs typeface="Arial" panose="020B0604020202020204" pitchFamily="34" charset="0"/>
            </a:endParaRPr>
          </a:p>
          <a:p>
            <a:pPr marL="241300" indent="-228600" algn="just">
              <a:lnSpc>
                <a:spcPct val="100000"/>
              </a:lnSpc>
              <a:spcBef>
                <a:spcPts val="1639"/>
              </a:spcBef>
              <a:buFont typeface="Arial"/>
              <a:buChar char="●"/>
              <a:tabLst>
                <a:tab pos="241300" algn="l"/>
              </a:tabLst>
            </a:pPr>
            <a:r>
              <a:rPr sz="1800" spc="150" dirty="0">
                <a:solidFill>
                  <a:srgbClr val="585858"/>
                </a:solidFill>
                <a:latin typeface="微软雅黑"/>
                <a:cs typeface="微软雅黑"/>
              </a:rPr>
              <a:t>按泵型分为</a:t>
            </a:r>
            <a:r>
              <a:rPr sz="1800" dirty="0">
                <a:solidFill>
                  <a:srgbClr val="585858"/>
                </a:solidFill>
                <a:latin typeface="Arial"/>
                <a:cs typeface="Arial"/>
              </a:rPr>
              <a:t>:</a:t>
            </a:r>
            <a:r>
              <a:rPr sz="1800" spc="-345" dirty="0">
                <a:solidFill>
                  <a:srgbClr val="585858"/>
                </a:solidFill>
                <a:latin typeface="Arial"/>
                <a:cs typeface="Arial"/>
              </a:rPr>
              <a:t> </a:t>
            </a:r>
            <a:r>
              <a:rPr sz="1800" spc="140" dirty="0" err="1">
                <a:solidFill>
                  <a:srgbClr val="FF0000"/>
                </a:solidFill>
                <a:latin typeface="微软雅黑"/>
                <a:cs typeface="微软雅黑"/>
              </a:rPr>
              <a:t>悬</a:t>
            </a:r>
            <a:r>
              <a:rPr sz="1800" spc="150" dirty="0" err="1">
                <a:solidFill>
                  <a:srgbClr val="FF0000"/>
                </a:solidFill>
                <a:latin typeface="微软雅黑"/>
                <a:cs typeface="微软雅黑"/>
              </a:rPr>
              <a:t>臂</a:t>
            </a:r>
            <a:r>
              <a:rPr sz="1800" spc="140" dirty="0" err="1">
                <a:solidFill>
                  <a:srgbClr val="585858"/>
                </a:solidFill>
                <a:latin typeface="微软雅黑"/>
                <a:cs typeface="微软雅黑"/>
              </a:rPr>
              <a:t>式</a:t>
            </a:r>
            <a:r>
              <a:rPr sz="1800" spc="150" dirty="0" err="1">
                <a:solidFill>
                  <a:srgbClr val="585858"/>
                </a:solidFill>
                <a:latin typeface="微软雅黑"/>
                <a:cs typeface="微软雅黑"/>
              </a:rPr>
              <a:t>、</a:t>
            </a:r>
            <a:r>
              <a:rPr sz="1800" spc="140" dirty="0" err="1">
                <a:solidFill>
                  <a:srgbClr val="FF0000"/>
                </a:solidFill>
                <a:latin typeface="微软雅黑"/>
                <a:cs typeface="微软雅黑"/>
              </a:rPr>
              <a:t>两</a:t>
            </a:r>
            <a:r>
              <a:rPr sz="1800" spc="150" dirty="0" err="1">
                <a:solidFill>
                  <a:srgbClr val="FF0000"/>
                </a:solidFill>
                <a:latin typeface="微软雅黑"/>
                <a:cs typeface="微软雅黑"/>
              </a:rPr>
              <a:t>端</a:t>
            </a:r>
            <a:r>
              <a:rPr sz="1800" spc="140" dirty="0" err="1">
                <a:solidFill>
                  <a:srgbClr val="FF0000"/>
                </a:solidFill>
                <a:latin typeface="微软雅黑"/>
                <a:cs typeface="微软雅黑"/>
              </a:rPr>
              <a:t>支</a:t>
            </a:r>
            <a:r>
              <a:rPr sz="1800" spc="155" dirty="0" err="1">
                <a:solidFill>
                  <a:srgbClr val="FF0000"/>
                </a:solidFill>
                <a:latin typeface="微软雅黑"/>
                <a:cs typeface="微软雅黑"/>
              </a:rPr>
              <a:t>撑</a:t>
            </a:r>
            <a:r>
              <a:rPr sz="1800" spc="140" dirty="0" err="1">
                <a:solidFill>
                  <a:srgbClr val="585858"/>
                </a:solidFill>
                <a:latin typeface="微软雅黑"/>
                <a:cs typeface="微软雅黑"/>
              </a:rPr>
              <a:t>式</a:t>
            </a:r>
            <a:r>
              <a:rPr sz="1800" spc="150" dirty="0" err="1">
                <a:solidFill>
                  <a:srgbClr val="585858"/>
                </a:solidFill>
                <a:latin typeface="微软雅黑"/>
                <a:cs typeface="微软雅黑"/>
              </a:rPr>
              <a:t>、</a:t>
            </a:r>
            <a:r>
              <a:rPr sz="1800" spc="140" dirty="0" err="1">
                <a:solidFill>
                  <a:srgbClr val="FF0000"/>
                </a:solidFill>
                <a:latin typeface="微软雅黑"/>
                <a:cs typeface="微软雅黑"/>
              </a:rPr>
              <a:t>立</a:t>
            </a:r>
            <a:r>
              <a:rPr sz="1800" spc="150" dirty="0" err="1">
                <a:solidFill>
                  <a:srgbClr val="FF0000"/>
                </a:solidFill>
                <a:latin typeface="微软雅黑"/>
                <a:cs typeface="微软雅黑"/>
              </a:rPr>
              <a:t>式</a:t>
            </a:r>
            <a:r>
              <a:rPr sz="1800" spc="140" dirty="0" err="1">
                <a:solidFill>
                  <a:srgbClr val="FF0000"/>
                </a:solidFill>
                <a:latin typeface="微软雅黑"/>
                <a:cs typeface="微软雅黑"/>
              </a:rPr>
              <a:t>悬</a:t>
            </a:r>
            <a:r>
              <a:rPr sz="1800" spc="160" dirty="0" err="1">
                <a:solidFill>
                  <a:srgbClr val="FF0000"/>
                </a:solidFill>
                <a:latin typeface="微软雅黑"/>
                <a:cs typeface="微软雅黑"/>
              </a:rPr>
              <a:t>吊</a:t>
            </a:r>
            <a:r>
              <a:rPr sz="1800" spc="140" dirty="0" err="1">
                <a:solidFill>
                  <a:srgbClr val="585858"/>
                </a:solidFill>
                <a:latin typeface="微软雅黑"/>
                <a:cs typeface="微软雅黑"/>
              </a:rPr>
              <a:t>式</a:t>
            </a:r>
            <a:r>
              <a:rPr sz="1800" spc="150" dirty="0" err="1">
                <a:solidFill>
                  <a:srgbClr val="585858"/>
                </a:solidFill>
                <a:latin typeface="微软雅黑"/>
                <a:cs typeface="微软雅黑"/>
              </a:rPr>
              <a:t>三</a:t>
            </a:r>
            <a:r>
              <a:rPr sz="1800" spc="140" dirty="0" err="1">
                <a:solidFill>
                  <a:srgbClr val="585858"/>
                </a:solidFill>
                <a:latin typeface="微软雅黑"/>
                <a:cs typeface="微软雅黑"/>
              </a:rPr>
              <a:t>类</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lnSpc>
                <a:spcPct val="100000"/>
              </a:lnSpc>
              <a:spcBef>
                <a:spcPts val="1639"/>
              </a:spcBef>
              <a:tabLst>
                <a:tab pos="241300" algn="l"/>
              </a:tabLst>
            </a:pPr>
            <a:r>
              <a:rPr lang="en-US" dirty="0">
                <a:solidFill>
                  <a:srgbClr val="585858"/>
                </a:solidFill>
                <a:latin typeface="Arial" panose="020B0604020202020204" pitchFamily="34" charset="0"/>
                <a:cs typeface="Arial" panose="020B0604020202020204" pitchFamily="34" charset="0"/>
              </a:rPr>
              <a:t>Pump type: Cantilever type, both-end supported type, and vertical suspension type.</a:t>
            </a:r>
            <a:endParaRPr dirty="0">
              <a:solidFill>
                <a:srgbClr val="585858"/>
              </a:solidFill>
              <a:latin typeface="Arial" panose="020B0604020202020204" pitchFamily="34" charset="0"/>
              <a:cs typeface="Arial" panose="020B0604020202020204" pitchFamily="34" charset="0"/>
            </a:endParaRPr>
          </a:p>
          <a:p>
            <a:pPr marL="241300" indent="-228600">
              <a:lnSpc>
                <a:spcPct val="100000"/>
              </a:lnSpc>
              <a:spcBef>
                <a:spcPts val="1660"/>
              </a:spcBef>
              <a:buFont typeface="Arial"/>
              <a:buChar char="●"/>
              <a:tabLst>
                <a:tab pos="241300" algn="l"/>
              </a:tabLst>
            </a:pPr>
            <a:r>
              <a:rPr sz="1800" spc="155" dirty="0">
                <a:solidFill>
                  <a:srgbClr val="585858"/>
                </a:solidFill>
                <a:latin typeface="微软雅黑"/>
                <a:cs typeface="微软雅黑"/>
              </a:rPr>
              <a:t>悬臂式</a:t>
            </a:r>
            <a:r>
              <a:rPr sz="1800" dirty="0">
                <a:solidFill>
                  <a:srgbClr val="585858"/>
                </a:solidFill>
                <a:latin typeface="Arial"/>
                <a:cs typeface="Arial"/>
              </a:rPr>
              <a:t>:</a:t>
            </a:r>
            <a:r>
              <a:rPr sz="1800" spc="-345" dirty="0">
                <a:solidFill>
                  <a:srgbClr val="585858"/>
                </a:solidFill>
                <a:latin typeface="Arial"/>
                <a:cs typeface="Arial"/>
              </a:rPr>
              <a:t> </a:t>
            </a:r>
            <a:r>
              <a:rPr sz="1800" spc="155" dirty="0">
                <a:solidFill>
                  <a:srgbClr val="585858"/>
                </a:solidFill>
                <a:latin typeface="Arial"/>
                <a:cs typeface="Arial"/>
              </a:rPr>
              <a:t>O</a:t>
            </a:r>
            <a:r>
              <a:rPr sz="1800" spc="145" dirty="0">
                <a:solidFill>
                  <a:srgbClr val="585858"/>
                </a:solidFill>
                <a:latin typeface="Arial"/>
                <a:cs typeface="Arial"/>
              </a:rPr>
              <a:t>H</a:t>
            </a:r>
            <a:r>
              <a:rPr sz="1800" spc="130" dirty="0">
                <a:solidFill>
                  <a:srgbClr val="585858"/>
                </a:solidFill>
                <a:latin typeface="Arial"/>
                <a:cs typeface="Arial"/>
              </a:rPr>
              <a:t>1</a:t>
            </a:r>
            <a:r>
              <a:rPr sz="1800" spc="145" dirty="0">
                <a:solidFill>
                  <a:srgbClr val="585858"/>
                </a:solidFill>
                <a:latin typeface="Arial"/>
                <a:cs typeface="Arial"/>
              </a:rPr>
              <a:t>~</a:t>
            </a:r>
            <a:r>
              <a:rPr sz="1800" spc="155" dirty="0">
                <a:solidFill>
                  <a:srgbClr val="585858"/>
                </a:solidFill>
                <a:latin typeface="Arial"/>
                <a:cs typeface="Arial"/>
              </a:rPr>
              <a:t>O</a:t>
            </a:r>
            <a:r>
              <a:rPr sz="1800" spc="145" dirty="0">
                <a:solidFill>
                  <a:srgbClr val="585858"/>
                </a:solidFill>
                <a:latin typeface="Arial"/>
                <a:cs typeface="Arial"/>
              </a:rPr>
              <a:t>H6</a:t>
            </a:r>
            <a:r>
              <a:rPr sz="1800" spc="155" dirty="0">
                <a:solidFill>
                  <a:srgbClr val="585858"/>
                </a:solidFill>
                <a:latin typeface="微软雅黑"/>
                <a:cs typeface="微软雅黑"/>
              </a:rPr>
              <a:t>泵</a:t>
            </a:r>
            <a:r>
              <a:rPr sz="1800" spc="140" dirty="0">
                <a:solidFill>
                  <a:srgbClr val="585858"/>
                </a:solidFill>
                <a:latin typeface="微软雅黑"/>
                <a:cs typeface="微软雅黑"/>
              </a:rPr>
              <a:t>型</a:t>
            </a:r>
            <a:r>
              <a:rPr sz="1800" dirty="0">
                <a:solidFill>
                  <a:srgbClr val="585858"/>
                </a:solidFill>
                <a:latin typeface="Arial"/>
                <a:cs typeface="Arial"/>
              </a:rPr>
              <a:t>;</a:t>
            </a:r>
            <a:endParaRPr lang="en-US" dirty="0">
              <a:solidFill>
                <a:srgbClr val="585858"/>
              </a:solidFill>
              <a:latin typeface="Arial"/>
              <a:cs typeface="Arial"/>
            </a:endParaRPr>
          </a:p>
          <a:p>
            <a:pPr marL="12700">
              <a:lnSpc>
                <a:spcPct val="100000"/>
              </a:lnSpc>
              <a:spcBef>
                <a:spcPts val="1660"/>
              </a:spcBef>
              <a:tabLst>
                <a:tab pos="241300" algn="l"/>
              </a:tabLst>
            </a:pPr>
            <a:r>
              <a:rPr lang="en-US" dirty="0">
                <a:solidFill>
                  <a:srgbClr val="585858"/>
                </a:solidFill>
                <a:latin typeface="Arial" panose="020B0604020202020204" pitchFamily="34" charset="0"/>
                <a:cs typeface="Arial" panose="020B0604020202020204" pitchFamily="34" charset="0"/>
              </a:rPr>
              <a:t>Cantilever type: OH1~OH6 pump models;</a:t>
            </a:r>
            <a:endParaRPr dirty="0">
              <a:solidFill>
                <a:srgbClr val="585858"/>
              </a:solidFill>
              <a:latin typeface="Arial" panose="020B0604020202020204" pitchFamily="34" charset="0"/>
              <a:cs typeface="Arial" panose="020B0604020202020204" pitchFamily="34" charset="0"/>
            </a:endParaRPr>
          </a:p>
          <a:p>
            <a:pPr marL="241300" indent="-228600">
              <a:lnSpc>
                <a:spcPct val="100000"/>
              </a:lnSpc>
              <a:spcBef>
                <a:spcPts val="1645"/>
              </a:spcBef>
              <a:buFont typeface="Arial"/>
              <a:buChar char="●"/>
              <a:tabLst>
                <a:tab pos="241300" algn="l"/>
              </a:tabLst>
            </a:pPr>
            <a:r>
              <a:rPr sz="1800" spc="155" dirty="0">
                <a:solidFill>
                  <a:srgbClr val="585858"/>
                </a:solidFill>
                <a:latin typeface="微软雅黑"/>
                <a:cs typeface="微软雅黑"/>
              </a:rPr>
              <a:t>两端支撑式</a:t>
            </a:r>
            <a:r>
              <a:rPr sz="1800" dirty="0">
                <a:solidFill>
                  <a:srgbClr val="585858"/>
                </a:solidFill>
                <a:latin typeface="Arial"/>
                <a:cs typeface="Arial"/>
              </a:rPr>
              <a:t>:</a:t>
            </a:r>
            <a:r>
              <a:rPr sz="1800" spc="-345" dirty="0">
                <a:solidFill>
                  <a:srgbClr val="585858"/>
                </a:solidFill>
                <a:latin typeface="Arial"/>
                <a:cs typeface="Arial"/>
              </a:rPr>
              <a:t> </a:t>
            </a:r>
            <a:r>
              <a:rPr sz="1800" spc="140" dirty="0">
                <a:solidFill>
                  <a:srgbClr val="585858"/>
                </a:solidFill>
                <a:latin typeface="Arial"/>
                <a:cs typeface="Arial"/>
              </a:rPr>
              <a:t>B</a:t>
            </a:r>
            <a:r>
              <a:rPr sz="1800" spc="150" dirty="0">
                <a:solidFill>
                  <a:srgbClr val="585858"/>
                </a:solidFill>
                <a:latin typeface="Arial"/>
                <a:cs typeface="Arial"/>
              </a:rPr>
              <a:t>B</a:t>
            </a:r>
            <a:r>
              <a:rPr sz="1800" spc="140" dirty="0">
                <a:solidFill>
                  <a:srgbClr val="585858"/>
                </a:solidFill>
                <a:latin typeface="Arial"/>
                <a:cs typeface="Arial"/>
              </a:rPr>
              <a:t>1</a:t>
            </a:r>
            <a:r>
              <a:rPr sz="1800" spc="145" dirty="0">
                <a:solidFill>
                  <a:srgbClr val="585858"/>
                </a:solidFill>
                <a:latin typeface="Arial"/>
                <a:cs typeface="Arial"/>
              </a:rPr>
              <a:t>~</a:t>
            </a:r>
            <a:r>
              <a:rPr sz="1800" spc="140" dirty="0">
                <a:solidFill>
                  <a:srgbClr val="585858"/>
                </a:solidFill>
                <a:latin typeface="Arial"/>
                <a:cs typeface="Arial"/>
              </a:rPr>
              <a:t>B</a:t>
            </a:r>
            <a:r>
              <a:rPr sz="1800" spc="150" dirty="0">
                <a:solidFill>
                  <a:srgbClr val="585858"/>
                </a:solidFill>
                <a:latin typeface="Arial"/>
                <a:cs typeface="Arial"/>
              </a:rPr>
              <a:t>B</a:t>
            </a:r>
            <a:r>
              <a:rPr sz="1800" spc="145" dirty="0">
                <a:solidFill>
                  <a:srgbClr val="585858"/>
                </a:solidFill>
                <a:latin typeface="Arial"/>
                <a:cs typeface="Arial"/>
              </a:rPr>
              <a:t>5</a:t>
            </a:r>
            <a:r>
              <a:rPr sz="1800" spc="155" dirty="0">
                <a:solidFill>
                  <a:srgbClr val="585858"/>
                </a:solidFill>
                <a:latin typeface="微软雅黑"/>
                <a:cs typeface="微软雅黑"/>
              </a:rPr>
              <a:t>泵</a:t>
            </a:r>
            <a:r>
              <a:rPr sz="1800" spc="140" dirty="0">
                <a:solidFill>
                  <a:srgbClr val="585858"/>
                </a:solidFill>
                <a:latin typeface="微软雅黑"/>
                <a:cs typeface="微软雅黑"/>
              </a:rPr>
              <a:t>型</a:t>
            </a:r>
            <a:r>
              <a:rPr sz="1800" dirty="0">
                <a:solidFill>
                  <a:srgbClr val="585858"/>
                </a:solidFill>
                <a:latin typeface="Arial"/>
                <a:cs typeface="Arial"/>
              </a:rPr>
              <a:t>;</a:t>
            </a:r>
            <a:endParaRPr lang="en-US" dirty="0">
              <a:solidFill>
                <a:srgbClr val="585858"/>
              </a:solidFill>
              <a:latin typeface="Arial"/>
              <a:cs typeface="Arial"/>
            </a:endParaRPr>
          </a:p>
          <a:p>
            <a:pPr marL="12700">
              <a:lnSpc>
                <a:spcPct val="100000"/>
              </a:lnSpc>
              <a:spcBef>
                <a:spcPts val="1645"/>
              </a:spcBef>
              <a:tabLst>
                <a:tab pos="241300" algn="l"/>
              </a:tabLst>
            </a:pPr>
            <a:r>
              <a:rPr lang="en-US" sz="1800" dirty="0">
                <a:solidFill>
                  <a:srgbClr val="585858"/>
                </a:solidFill>
                <a:latin typeface="Arial"/>
                <a:cs typeface="Arial"/>
              </a:rPr>
              <a:t>Both-end supported type: BB1~BB5 pump models;</a:t>
            </a:r>
            <a:endParaRPr sz="1800" dirty="0">
              <a:latin typeface="Arial"/>
              <a:cs typeface="Arial"/>
            </a:endParaRPr>
          </a:p>
          <a:p>
            <a:pPr marL="241300" indent="-228600">
              <a:lnSpc>
                <a:spcPct val="100000"/>
              </a:lnSpc>
              <a:spcBef>
                <a:spcPts val="1645"/>
              </a:spcBef>
              <a:buFont typeface="Arial"/>
              <a:buChar char="●"/>
              <a:tabLst>
                <a:tab pos="241300" algn="l"/>
              </a:tabLst>
            </a:pPr>
            <a:r>
              <a:rPr sz="1800" spc="155" dirty="0">
                <a:solidFill>
                  <a:srgbClr val="585858"/>
                </a:solidFill>
                <a:latin typeface="微软雅黑"/>
                <a:cs typeface="微软雅黑"/>
              </a:rPr>
              <a:t>立式悬吊式</a:t>
            </a:r>
            <a:r>
              <a:rPr sz="1800" dirty="0">
                <a:solidFill>
                  <a:srgbClr val="585858"/>
                </a:solidFill>
                <a:latin typeface="Arial"/>
                <a:cs typeface="Arial"/>
              </a:rPr>
              <a:t>:</a:t>
            </a:r>
            <a:r>
              <a:rPr sz="1800" spc="-345" dirty="0">
                <a:solidFill>
                  <a:srgbClr val="585858"/>
                </a:solidFill>
                <a:latin typeface="Arial"/>
                <a:cs typeface="Arial"/>
              </a:rPr>
              <a:t> </a:t>
            </a:r>
            <a:r>
              <a:rPr sz="1800" spc="140" dirty="0">
                <a:solidFill>
                  <a:srgbClr val="585858"/>
                </a:solidFill>
                <a:latin typeface="Arial"/>
                <a:cs typeface="Arial"/>
              </a:rPr>
              <a:t>V</a:t>
            </a:r>
            <a:r>
              <a:rPr sz="1800" spc="150" dirty="0">
                <a:solidFill>
                  <a:srgbClr val="585858"/>
                </a:solidFill>
                <a:latin typeface="Arial"/>
                <a:cs typeface="Arial"/>
              </a:rPr>
              <a:t>S</a:t>
            </a:r>
            <a:r>
              <a:rPr sz="1800" spc="140" dirty="0">
                <a:solidFill>
                  <a:srgbClr val="585858"/>
                </a:solidFill>
                <a:latin typeface="Arial"/>
                <a:cs typeface="Arial"/>
              </a:rPr>
              <a:t>1</a:t>
            </a:r>
            <a:r>
              <a:rPr sz="1800" spc="145" dirty="0">
                <a:solidFill>
                  <a:srgbClr val="585858"/>
                </a:solidFill>
                <a:latin typeface="Arial"/>
                <a:cs typeface="Arial"/>
              </a:rPr>
              <a:t>~</a:t>
            </a:r>
            <a:r>
              <a:rPr sz="1800" spc="140" dirty="0">
                <a:solidFill>
                  <a:srgbClr val="585858"/>
                </a:solidFill>
                <a:latin typeface="Arial"/>
                <a:cs typeface="Arial"/>
              </a:rPr>
              <a:t>V</a:t>
            </a:r>
            <a:r>
              <a:rPr sz="1800" spc="150" dirty="0">
                <a:solidFill>
                  <a:srgbClr val="585858"/>
                </a:solidFill>
                <a:latin typeface="Arial"/>
                <a:cs typeface="Arial"/>
              </a:rPr>
              <a:t>S</a:t>
            </a:r>
            <a:r>
              <a:rPr sz="1800" spc="145" dirty="0">
                <a:solidFill>
                  <a:srgbClr val="585858"/>
                </a:solidFill>
                <a:latin typeface="Arial"/>
                <a:cs typeface="Arial"/>
              </a:rPr>
              <a:t>7</a:t>
            </a:r>
            <a:r>
              <a:rPr sz="1800" spc="155" dirty="0">
                <a:solidFill>
                  <a:srgbClr val="585858"/>
                </a:solidFill>
                <a:latin typeface="微软雅黑"/>
                <a:cs typeface="微软雅黑"/>
              </a:rPr>
              <a:t>泵</a:t>
            </a:r>
            <a:r>
              <a:rPr sz="1800" spc="140" dirty="0">
                <a:solidFill>
                  <a:srgbClr val="585858"/>
                </a:solidFill>
                <a:latin typeface="微软雅黑"/>
                <a:cs typeface="微软雅黑"/>
              </a:rPr>
              <a:t>型</a:t>
            </a:r>
            <a:r>
              <a:rPr sz="1800" dirty="0">
                <a:solidFill>
                  <a:srgbClr val="585858"/>
                </a:solidFill>
                <a:latin typeface="Arial"/>
                <a:cs typeface="Arial"/>
              </a:rPr>
              <a:t>;</a:t>
            </a:r>
            <a:r>
              <a:rPr lang="en-US" sz="1800" dirty="0">
                <a:solidFill>
                  <a:srgbClr val="585858"/>
                </a:solidFill>
                <a:latin typeface="Arial"/>
                <a:cs typeface="Arial"/>
              </a:rPr>
              <a:t> </a:t>
            </a:r>
          </a:p>
          <a:p>
            <a:pPr marL="12700">
              <a:lnSpc>
                <a:spcPct val="100000"/>
              </a:lnSpc>
              <a:spcBef>
                <a:spcPts val="1645"/>
              </a:spcBef>
              <a:tabLst>
                <a:tab pos="241300" algn="l"/>
              </a:tabLst>
            </a:pPr>
            <a:r>
              <a:rPr lang="en-US" sz="1800" dirty="0">
                <a:solidFill>
                  <a:srgbClr val="585858"/>
                </a:solidFill>
                <a:latin typeface="Arial"/>
                <a:cs typeface="Arial"/>
              </a:rPr>
              <a:t>Vertical suspension type: VS1~VS7 pump models;</a:t>
            </a:r>
            <a:endParaRPr sz="1800" dirty="0">
              <a:latin typeface="Arial"/>
              <a:cs typeface="Arial"/>
            </a:endParaRPr>
          </a:p>
        </p:txBody>
      </p:sp>
    </p:spTree>
    <p:extLst>
      <p:ext uri="{BB962C8B-B14F-4D97-AF65-F5344CB8AC3E}">
        <p14:creationId xmlns:p14="http://schemas.microsoft.com/office/powerpoint/2010/main" val="3821168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7619899" cy="574675"/>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BB4</a:t>
            </a:r>
            <a:r>
              <a:rPr dirty="0"/>
              <a:t>型</a:t>
            </a:r>
            <a:r>
              <a:rPr lang="en-US" dirty="0"/>
              <a:t> </a:t>
            </a:r>
            <a:r>
              <a:rPr lang="en-US" dirty="0">
                <a:latin typeface="Arial" panose="020B0604020202020204" pitchFamily="34" charset="0"/>
                <a:cs typeface="Arial" panose="020B0604020202020204" pitchFamily="34" charset="0"/>
              </a:rPr>
              <a:t>BB4 type</a:t>
            </a:r>
            <a:endParaRPr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2557272" y="1490472"/>
            <a:ext cx="7071359" cy="475945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7161" y="522998"/>
            <a:ext cx="10972699" cy="574675"/>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BB4</a:t>
            </a:r>
            <a:r>
              <a:rPr spc="295" dirty="0"/>
              <a:t>泵的结构特点</a:t>
            </a:r>
            <a:r>
              <a:rPr lang="en-US" spc="295" dirty="0"/>
              <a:t> </a:t>
            </a:r>
            <a:r>
              <a:rPr lang="en-US" dirty="0">
                <a:latin typeface="Arial" panose="020B0604020202020204" pitchFamily="34" charset="0"/>
                <a:cs typeface="Arial" panose="020B0604020202020204" pitchFamily="34" charset="0"/>
              </a:rPr>
              <a:t>BB4 Pump structural features</a:t>
            </a:r>
            <a:endParaRPr dirty="0">
              <a:latin typeface="Arial" panose="020B0604020202020204" pitchFamily="34" charset="0"/>
              <a:cs typeface="Arial" panose="020B0604020202020204" pitchFamily="34" charset="0"/>
            </a:endParaRPr>
          </a:p>
        </p:txBody>
      </p:sp>
      <p:sp>
        <p:nvSpPr>
          <p:cNvPr id="3" name="object 3"/>
          <p:cNvSpPr/>
          <p:nvPr/>
        </p:nvSpPr>
        <p:spPr>
          <a:xfrm>
            <a:off x="4648200" y="4191000"/>
            <a:ext cx="668020" cy="268605"/>
          </a:xfrm>
          <a:custGeom>
            <a:avLst/>
            <a:gdLst/>
            <a:ahLst/>
            <a:cxnLst/>
            <a:rect l="l" t="t" r="r" b="b"/>
            <a:pathLst>
              <a:path w="668020" h="268605">
                <a:moveTo>
                  <a:pt x="667512" y="0"/>
                </a:moveTo>
                <a:lnTo>
                  <a:pt x="0" y="0"/>
                </a:lnTo>
                <a:lnTo>
                  <a:pt x="0" y="268224"/>
                </a:lnTo>
                <a:lnTo>
                  <a:pt x="667512" y="268224"/>
                </a:lnTo>
                <a:lnTo>
                  <a:pt x="667512" y="0"/>
                </a:lnTo>
                <a:close/>
              </a:path>
            </a:pathLst>
          </a:custGeom>
          <a:solidFill>
            <a:srgbClr val="FFFF00"/>
          </a:solidFill>
        </p:spPr>
        <p:txBody>
          <a:bodyPr wrap="square" lIns="0" tIns="0" rIns="0" bIns="0" rtlCol="0"/>
          <a:lstStyle/>
          <a:p>
            <a:endParaRPr/>
          </a:p>
        </p:txBody>
      </p:sp>
      <p:sp>
        <p:nvSpPr>
          <p:cNvPr id="4" name="object 4"/>
          <p:cNvSpPr txBox="1"/>
          <p:nvPr/>
        </p:nvSpPr>
        <p:spPr>
          <a:xfrm>
            <a:off x="667161" y="1524000"/>
            <a:ext cx="10762839" cy="4334520"/>
          </a:xfrm>
          <a:prstGeom prst="rect">
            <a:avLst/>
          </a:prstGeom>
        </p:spPr>
        <p:txBody>
          <a:bodyPr vert="horz" wrap="square" lIns="0" tIns="12700" rIns="0" bIns="0" rtlCol="0">
            <a:spAutoFit/>
          </a:bodyPr>
          <a:lstStyle/>
          <a:p>
            <a:pPr marL="240665" marR="5080" indent="-228600" algn="just">
              <a:lnSpc>
                <a:spcPct val="130000"/>
              </a:lnSpc>
              <a:spcBef>
                <a:spcPts val="100"/>
              </a:spcBef>
              <a:buFont typeface="Arial"/>
              <a:buChar char="●"/>
              <a:tabLst>
                <a:tab pos="241300" algn="l"/>
              </a:tabLst>
            </a:pPr>
            <a:r>
              <a:rPr sz="1600" spc="135" dirty="0">
                <a:solidFill>
                  <a:srgbClr val="585858"/>
                </a:solidFill>
                <a:latin typeface="微软雅黑"/>
                <a:cs typeface="微软雅黑"/>
              </a:rPr>
              <a:t>这种泵所需</a:t>
            </a:r>
            <a:r>
              <a:rPr sz="1600" spc="145" dirty="0">
                <a:solidFill>
                  <a:srgbClr val="585858"/>
                </a:solidFill>
                <a:latin typeface="微软雅黑"/>
                <a:cs typeface="微软雅黑"/>
              </a:rPr>
              <a:t>的各叶</a:t>
            </a:r>
            <a:r>
              <a:rPr sz="1600" spc="135" dirty="0">
                <a:solidFill>
                  <a:srgbClr val="585858"/>
                </a:solidFill>
                <a:latin typeface="微软雅黑"/>
                <a:cs typeface="微软雅黑"/>
              </a:rPr>
              <a:t>轮</a:t>
            </a:r>
            <a:r>
              <a:rPr sz="1600" spc="145" dirty="0">
                <a:solidFill>
                  <a:srgbClr val="585858"/>
                </a:solidFill>
                <a:latin typeface="微软雅黑"/>
                <a:cs typeface="微软雅黑"/>
              </a:rPr>
              <a:t>、中</a:t>
            </a:r>
            <a:r>
              <a:rPr sz="1600" spc="170" dirty="0">
                <a:solidFill>
                  <a:srgbClr val="585858"/>
                </a:solidFill>
                <a:latin typeface="微软雅黑"/>
                <a:cs typeface="微软雅黑"/>
              </a:rPr>
              <a:t>段</a:t>
            </a:r>
            <a:r>
              <a:rPr sz="1600" spc="-5" dirty="0">
                <a:solidFill>
                  <a:srgbClr val="585858"/>
                </a:solidFill>
                <a:latin typeface="Arial"/>
                <a:cs typeface="Arial"/>
              </a:rPr>
              <a:t>(</a:t>
            </a:r>
            <a:r>
              <a:rPr sz="1600" spc="-295" dirty="0">
                <a:solidFill>
                  <a:srgbClr val="585858"/>
                </a:solidFill>
                <a:latin typeface="Arial"/>
                <a:cs typeface="Arial"/>
              </a:rPr>
              <a:t> </a:t>
            </a:r>
            <a:r>
              <a:rPr sz="1600" spc="150" dirty="0">
                <a:solidFill>
                  <a:srgbClr val="585858"/>
                </a:solidFill>
                <a:latin typeface="微软雅黑"/>
                <a:cs typeface="微软雅黑"/>
              </a:rPr>
              <a:t>含导叶</a:t>
            </a:r>
            <a:r>
              <a:rPr sz="1600" spc="-5" dirty="0">
                <a:solidFill>
                  <a:srgbClr val="585858"/>
                </a:solidFill>
                <a:latin typeface="Arial"/>
                <a:cs typeface="Arial"/>
              </a:rPr>
              <a:t>)</a:t>
            </a:r>
            <a:r>
              <a:rPr sz="1600" spc="-295" dirty="0">
                <a:solidFill>
                  <a:srgbClr val="585858"/>
                </a:solidFill>
                <a:latin typeface="Arial"/>
                <a:cs typeface="Arial"/>
              </a:rPr>
              <a:t> </a:t>
            </a:r>
            <a:r>
              <a:rPr sz="1600" spc="145" dirty="0">
                <a:solidFill>
                  <a:srgbClr val="585858"/>
                </a:solidFill>
                <a:latin typeface="微软雅黑"/>
                <a:cs typeface="微软雅黑"/>
              </a:rPr>
              <a:t>的两</a:t>
            </a:r>
            <a:r>
              <a:rPr sz="1600" spc="135" dirty="0">
                <a:solidFill>
                  <a:srgbClr val="585858"/>
                </a:solidFill>
                <a:latin typeface="微软雅黑"/>
                <a:cs typeface="微软雅黑"/>
              </a:rPr>
              <a:t>端</a:t>
            </a:r>
            <a:r>
              <a:rPr sz="1600" spc="145" dirty="0">
                <a:solidFill>
                  <a:srgbClr val="585858"/>
                </a:solidFill>
                <a:latin typeface="微软雅黑"/>
                <a:cs typeface="微软雅黑"/>
              </a:rPr>
              <a:t>装有吸入段</a:t>
            </a:r>
            <a:r>
              <a:rPr sz="1600" spc="135" dirty="0">
                <a:solidFill>
                  <a:srgbClr val="585858"/>
                </a:solidFill>
                <a:latin typeface="微软雅黑"/>
                <a:cs typeface="微软雅黑"/>
              </a:rPr>
              <a:t>和</a:t>
            </a:r>
            <a:r>
              <a:rPr sz="1600" spc="145" dirty="0">
                <a:solidFill>
                  <a:srgbClr val="585858"/>
                </a:solidFill>
                <a:latin typeface="微软雅黑"/>
                <a:cs typeface="微软雅黑"/>
              </a:rPr>
              <a:t>排出段</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然</a:t>
            </a:r>
            <a:r>
              <a:rPr sz="1600" spc="135" dirty="0">
                <a:solidFill>
                  <a:srgbClr val="585858"/>
                </a:solidFill>
                <a:latin typeface="微软雅黑"/>
                <a:cs typeface="微软雅黑"/>
              </a:rPr>
              <a:t>后</a:t>
            </a:r>
            <a:r>
              <a:rPr sz="1600" spc="145" dirty="0">
                <a:solidFill>
                  <a:srgbClr val="585858"/>
                </a:solidFill>
                <a:latin typeface="微软雅黑"/>
                <a:cs typeface="微软雅黑"/>
              </a:rPr>
              <a:t>把这些零部</a:t>
            </a:r>
            <a:r>
              <a:rPr sz="1600" spc="135" dirty="0">
                <a:solidFill>
                  <a:srgbClr val="585858"/>
                </a:solidFill>
                <a:latin typeface="微软雅黑"/>
                <a:cs typeface="微软雅黑"/>
              </a:rPr>
              <a:t>件</a:t>
            </a:r>
            <a:r>
              <a:rPr sz="1600" spc="180" dirty="0">
                <a:solidFill>
                  <a:srgbClr val="585858"/>
                </a:solidFill>
                <a:latin typeface="微软雅黑"/>
                <a:cs typeface="微软雅黑"/>
              </a:rPr>
              <a:t>用</a:t>
            </a:r>
            <a:r>
              <a:rPr sz="1600" spc="150" dirty="0">
                <a:solidFill>
                  <a:srgbClr val="FF0000"/>
                </a:solidFill>
                <a:latin typeface="微软雅黑"/>
                <a:cs typeface="微软雅黑"/>
              </a:rPr>
              <a:t>穿杠把紧</a:t>
            </a:r>
            <a:r>
              <a:rPr sz="1600" spc="-5" dirty="0">
                <a:solidFill>
                  <a:srgbClr val="585858"/>
                </a:solidFill>
                <a:latin typeface="微软雅黑"/>
                <a:cs typeface="微软雅黑"/>
              </a:rPr>
              <a:t>，</a:t>
            </a:r>
            <a:r>
              <a:rPr sz="1600" spc="-330" dirty="0">
                <a:solidFill>
                  <a:srgbClr val="585858"/>
                </a:solidFill>
                <a:latin typeface="微软雅黑"/>
                <a:cs typeface="微软雅黑"/>
              </a:rPr>
              <a:t> </a:t>
            </a:r>
            <a:r>
              <a:rPr sz="1600" spc="150" dirty="0">
                <a:solidFill>
                  <a:srgbClr val="585858"/>
                </a:solidFill>
                <a:latin typeface="微软雅黑"/>
                <a:cs typeface="微软雅黑"/>
              </a:rPr>
              <a:t>泵的两</a:t>
            </a:r>
            <a:r>
              <a:rPr sz="1600" spc="-5" dirty="0">
                <a:solidFill>
                  <a:srgbClr val="585858"/>
                </a:solidFill>
                <a:latin typeface="微软雅黑"/>
                <a:cs typeface="微软雅黑"/>
              </a:rPr>
              <a:t>端 </a:t>
            </a:r>
            <a:r>
              <a:rPr sz="1600" spc="135" dirty="0" err="1">
                <a:solidFill>
                  <a:srgbClr val="585858"/>
                </a:solidFill>
                <a:latin typeface="微软雅黑"/>
                <a:cs typeface="微软雅黑"/>
              </a:rPr>
              <a:t>装有轴承</a:t>
            </a:r>
            <a:r>
              <a:rPr sz="1600" spc="-5" dirty="0">
                <a:solidFill>
                  <a:srgbClr val="585858"/>
                </a:solidFill>
                <a:latin typeface="Arial"/>
                <a:cs typeface="Arial"/>
              </a:rPr>
              <a:t>.</a:t>
            </a:r>
            <a:endParaRPr lang="en-US" sz="1600" spc="-5" dirty="0">
              <a:solidFill>
                <a:srgbClr val="585858"/>
              </a:solidFill>
              <a:latin typeface="Arial"/>
              <a:cs typeface="Arial"/>
            </a:endParaRPr>
          </a:p>
          <a:p>
            <a:pPr marL="12065" marR="5080" algn="just">
              <a:lnSpc>
                <a:spcPct val="130000"/>
              </a:lnSpc>
              <a:spcBef>
                <a:spcPts val="100"/>
              </a:spcBef>
              <a:tabLst>
                <a:tab pos="241300" algn="l"/>
              </a:tabLst>
            </a:pPr>
            <a:r>
              <a:rPr lang="en-US" sz="1600" dirty="0">
                <a:solidFill>
                  <a:srgbClr val="585858"/>
                </a:solidFill>
                <a:latin typeface="Arial"/>
                <a:cs typeface="Arial"/>
              </a:rPr>
              <a:t>This type of pump requires that each impeller and middle section (including guide vanes) have an inlet and outlet section at both ends. These components are then tightened together using tie rods, with bearings installed at both ends of the pump.</a:t>
            </a:r>
            <a:endParaRPr sz="1600" dirty="0">
              <a:latin typeface="Arial"/>
              <a:cs typeface="Arial"/>
            </a:endParaRPr>
          </a:p>
          <a:p>
            <a:pPr marL="241300" indent="-228600" algn="just">
              <a:lnSpc>
                <a:spcPct val="100000"/>
              </a:lnSpc>
              <a:spcBef>
                <a:spcPts val="1570"/>
              </a:spcBef>
              <a:buChar char="●"/>
              <a:tabLst>
                <a:tab pos="241300" algn="l"/>
              </a:tabLst>
            </a:pPr>
            <a:r>
              <a:rPr sz="1600" spc="140" dirty="0">
                <a:solidFill>
                  <a:srgbClr val="585858"/>
                </a:solidFill>
                <a:latin typeface="Arial"/>
                <a:cs typeface="Arial"/>
              </a:rPr>
              <a:t>BB4</a:t>
            </a:r>
            <a:r>
              <a:rPr sz="1600" spc="135" dirty="0">
                <a:solidFill>
                  <a:srgbClr val="585858"/>
                </a:solidFill>
                <a:latin typeface="微软雅黑"/>
                <a:cs typeface="微软雅黑"/>
              </a:rPr>
              <a:t>型多级离</a:t>
            </a:r>
            <a:r>
              <a:rPr sz="1600" spc="145" dirty="0">
                <a:solidFill>
                  <a:srgbClr val="585858"/>
                </a:solidFill>
                <a:latin typeface="微软雅黑"/>
                <a:cs typeface="微软雅黑"/>
              </a:rPr>
              <a:t>心</a:t>
            </a:r>
            <a:r>
              <a:rPr sz="1600" spc="135" dirty="0">
                <a:solidFill>
                  <a:srgbClr val="585858"/>
                </a:solidFill>
                <a:latin typeface="微软雅黑"/>
                <a:cs typeface="微软雅黑"/>
              </a:rPr>
              <a:t>泵</a:t>
            </a:r>
            <a:r>
              <a:rPr sz="1600" spc="145" dirty="0">
                <a:solidFill>
                  <a:srgbClr val="585858"/>
                </a:solidFill>
                <a:latin typeface="微软雅黑"/>
                <a:cs typeface="微软雅黑"/>
              </a:rPr>
              <a:t>泵体采</a:t>
            </a:r>
            <a:r>
              <a:rPr sz="1600" spc="165" dirty="0">
                <a:solidFill>
                  <a:srgbClr val="585858"/>
                </a:solidFill>
                <a:latin typeface="微软雅黑"/>
                <a:cs typeface="微软雅黑"/>
              </a:rPr>
              <a:t>用</a:t>
            </a:r>
            <a:r>
              <a:rPr sz="1600" spc="145" dirty="0">
                <a:solidFill>
                  <a:srgbClr val="FF0000"/>
                </a:solidFill>
                <a:latin typeface="微软雅黑"/>
                <a:cs typeface="微软雅黑"/>
              </a:rPr>
              <a:t>底</a:t>
            </a:r>
            <a:r>
              <a:rPr sz="1600" spc="135" dirty="0">
                <a:solidFill>
                  <a:srgbClr val="FF0000"/>
                </a:solidFill>
                <a:latin typeface="微软雅黑"/>
                <a:cs typeface="微软雅黑"/>
              </a:rPr>
              <a:t>脚</a:t>
            </a:r>
            <a:r>
              <a:rPr sz="1600" spc="145" dirty="0">
                <a:solidFill>
                  <a:srgbClr val="FF0000"/>
                </a:solidFill>
                <a:latin typeface="微软雅黑"/>
                <a:cs typeface="微软雅黑"/>
              </a:rPr>
              <a:t>支</a:t>
            </a:r>
            <a:r>
              <a:rPr sz="1600" spc="155" dirty="0">
                <a:solidFill>
                  <a:srgbClr val="FF0000"/>
                </a:solidFill>
                <a:latin typeface="微软雅黑"/>
                <a:cs typeface="微软雅黑"/>
              </a:rPr>
              <a:t>撑</a:t>
            </a:r>
            <a:r>
              <a:rPr sz="1600" spc="150" dirty="0">
                <a:solidFill>
                  <a:srgbClr val="585858"/>
                </a:solidFill>
                <a:latin typeface="微软雅黑"/>
                <a:cs typeface="微软雅黑"/>
              </a:rPr>
              <a:t>和</a:t>
            </a:r>
            <a:r>
              <a:rPr sz="1600" spc="145" dirty="0">
                <a:solidFill>
                  <a:srgbClr val="FF0000"/>
                </a:solidFill>
                <a:latin typeface="微软雅黑"/>
                <a:cs typeface="微软雅黑"/>
              </a:rPr>
              <a:t>中心</a:t>
            </a:r>
            <a:r>
              <a:rPr sz="1600" spc="135" dirty="0">
                <a:solidFill>
                  <a:srgbClr val="FF0000"/>
                </a:solidFill>
                <a:latin typeface="微软雅黑"/>
                <a:cs typeface="微软雅黑"/>
              </a:rPr>
              <a:t>支</a:t>
            </a:r>
            <a:r>
              <a:rPr sz="1600" spc="155" dirty="0">
                <a:solidFill>
                  <a:srgbClr val="FF0000"/>
                </a:solidFill>
                <a:latin typeface="微软雅黑"/>
                <a:cs typeface="微软雅黑"/>
              </a:rPr>
              <a:t>撑</a:t>
            </a:r>
            <a:r>
              <a:rPr sz="1600" spc="150" dirty="0">
                <a:solidFill>
                  <a:srgbClr val="585858"/>
                </a:solidFill>
                <a:latin typeface="微软雅黑"/>
                <a:cs typeface="微软雅黑"/>
              </a:rPr>
              <a:t>两种。</a:t>
            </a:r>
            <a:endParaRPr lang="en-US" sz="1600" spc="150" dirty="0">
              <a:solidFill>
                <a:srgbClr val="585858"/>
              </a:solidFill>
              <a:latin typeface="微软雅黑"/>
              <a:cs typeface="微软雅黑"/>
            </a:endParaRPr>
          </a:p>
          <a:p>
            <a:pPr marL="12700" algn="just">
              <a:lnSpc>
                <a:spcPct val="100000"/>
              </a:lnSpc>
              <a:spcBef>
                <a:spcPts val="1570"/>
              </a:spcBef>
              <a:tabLst>
                <a:tab pos="241300" algn="l"/>
              </a:tabLst>
            </a:pPr>
            <a:r>
              <a:rPr lang="en-US" sz="1600" dirty="0">
                <a:solidFill>
                  <a:srgbClr val="585858"/>
                </a:solidFill>
                <a:latin typeface="Arial" panose="020B0604020202020204" pitchFamily="34" charset="0"/>
                <a:cs typeface="Arial" panose="020B0604020202020204" pitchFamily="34" charset="0"/>
              </a:rPr>
              <a:t>The BB4 type multistage centrifugal pump body uses two types of support: foot support and center support.</a:t>
            </a:r>
            <a:endParaRPr sz="1600" dirty="0">
              <a:latin typeface="Arial" panose="020B0604020202020204" pitchFamily="34" charset="0"/>
              <a:cs typeface="Arial" panose="020B0604020202020204" pitchFamily="34" charset="0"/>
            </a:endParaRPr>
          </a:p>
          <a:p>
            <a:pPr marL="241300" indent="-228600" algn="just">
              <a:lnSpc>
                <a:spcPct val="100000"/>
              </a:lnSpc>
              <a:spcBef>
                <a:spcPts val="1585"/>
              </a:spcBef>
              <a:buFont typeface="Arial"/>
              <a:buChar char="●"/>
              <a:tabLst>
                <a:tab pos="241300" algn="l"/>
              </a:tabLst>
            </a:pPr>
            <a:r>
              <a:rPr sz="1600" spc="135" dirty="0" err="1">
                <a:solidFill>
                  <a:srgbClr val="585858"/>
                </a:solidFill>
                <a:latin typeface="微软雅黑"/>
                <a:cs typeface="微软雅黑"/>
              </a:rPr>
              <a:t>吸入口为单</a:t>
            </a:r>
            <a:r>
              <a:rPr sz="1600" spc="145" dirty="0" err="1">
                <a:solidFill>
                  <a:srgbClr val="585858"/>
                </a:solidFill>
                <a:latin typeface="微软雅黑"/>
                <a:cs typeface="微软雅黑"/>
              </a:rPr>
              <a:t>级或双</a:t>
            </a:r>
            <a:r>
              <a:rPr sz="1600" spc="150" dirty="0" err="1">
                <a:solidFill>
                  <a:srgbClr val="585858"/>
                </a:solidFill>
                <a:latin typeface="微软雅黑"/>
                <a:cs typeface="微软雅黑"/>
              </a:rPr>
              <a:t>吸</a:t>
            </a:r>
            <a:r>
              <a:rPr sz="1600" spc="145" dirty="0" err="1">
                <a:solidFill>
                  <a:srgbClr val="FF0000"/>
                </a:solidFill>
                <a:latin typeface="微软雅黑"/>
                <a:cs typeface="微软雅黑"/>
              </a:rPr>
              <a:t>径向剖分多</a:t>
            </a:r>
            <a:r>
              <a:rPr sz="1600" spc="135" dirty="0" err="1">
                <a:solidFill>
                  <a:srgbClr val="FF0000"/>
                </a:solidFill>
                <a:latin typeface="微软雅黑"/>
                <a:cs typeface="微软雅黑"/>
              </a:rPr>
              <a:t>级</a:t>
            </a:r>
            <a:r>
              <a:rPr sz="1600" spc="145" dirty="0" err="1">
                <a:solidFill>
                  <a:srgbClr val="FF0000"/>
                </a:solidFill>
                <a:latin typeface="微软雅黑"/>
                <a:cs typeface="微软雅黑"/>
              </a:rPr>
              <a:t>卧</a:t>
            </a:r>
            <a:r>
              <a:rPr sz="1600" spc="160" dirty="0" err="1">
                <a:solidFill>
                  <a:srgbClr val="FF0000"/>
                </a:solidFill>
                <a:latin typeface="微软雅黑"/>
                <a:cs typeface="微软雅黑"/>
              </a:rPr>
              <a:t>式</a:t>
            </a:r>
            <a:r>
              <a:rPr sz="1600" spc="150" dirty="0" err="1">
                <a:solidFill>
                  <a:srgbClr val="585858"/>
                </a:solidFill>
                <a:latin typeface="微软雅黑"/>
                <a:cs typeface="微软雅黑"/>
              </a:rPr>
              <a:t>节段式</a:t>
            </a:r>
            <a:r>
              <a:rPr sz="1600" spc="135" dirty="0" err="1">
                <a:solidFill>
                  <a:srgbClr val="585858"/>
                </a:solidFill>
                <a:latin typeface="微软雅黑"/>
                <a:cs typeface="微软雅黑"/>
              </a:rPr>
              <a:t>结</a:t>
            </a:r>
            <a:r>
              <a:rPr sz="1600" spc="145" dirty="0" err="1">
                <a:solidFill>
                  <a:srgbClr val="585858"/>
                </a:solidFill>
                <a:latin typeface="微软雅黑"/>
                <a:cs typeface="微软雅黑"/>
              </a:rPr>
              <a:t>构</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algn="just">
              <a:lnSpc>
                <a:spcPct val="100000"/>
              </a:lnSpc>
              <a:spcBef>
                <a:spcPts val="1585"/>
              </a:spcBef>
              <a:tabLst>
                <a:tab pos="241300" algn="l"/>
              </a:tabLst>
            </a:pPr>
            <a:r>
              <a:rPr lang="en-US" sz="1600" dirty="0">
                <a:solidFill>
                  <a:srgbClr val="585858"/>
                </a:solidFill>
                <a:latin typeface="Arial" panose="020B0604020202020204" pitchFamily="34" charset="0"/>
                <a:cs typeface="Arial" panose="020B0604020202020204" pitchFamily="34" charset="0"/>
              </a:rPr>
              <a:t>The suction inlet is designed with a single-stage or double-suction radial split multi-stage horizontal sectional structure.</a:t>
            </a:r>
            <a:endParaRPr sz="1600" dirty="0">
              <a:latin typeface="Arial" panose="020B0604020202020204" pitchFamily="34" charset="0"/>
              <a:cs typeface="Arial" panose="020B0604020202020204" pitchFamily="34" charset="0"/>
            </a:endParaRPr>
          </a:p>
          <a:p>
            <a:pPr marL="241300" indent="-228600" algn="just">
              <a:lnSpc>
                <a:spcPct val="100000"/>
              </a:lnSpc>
              <a:spcBef>
                <a:spcPts val="1575"/>
              </a:spcBef>
              <a:buFont typeface="Arial"/>
              <a:buChar char="●"/>
              <a:tabLst>
                <a:tab pos="241300" algn="l"/>
              </a:tabLst>
            </a:pPr>
            <a:r>
              <a:rPr sz="1600" spc="135" dirty="0">
                <a:solidFill>
                  <a:srgbClr val="585858"/>
                </a:solidFill>
                <a:latin typeface="微软雅黑"/>
                <a:cs typeface="微软雅黑"/>
              </a:rPr>
              <a:t>通常出水口</a:t>
            </a:r>
            <a:r>
              <a:rPr sz="1600" spc="145" dirty="0">
                <a:solidFill>
                  <a:srgbClr val="585858"/>
                </a:solidFill>
                <a:latin typeface="微软雅黑"/>
                <a:cs typeface="微软雅黑"/>
              </a:rPr>
              <a:t>的方向</a:t>
            </a:r>
            <a:r>
              <a:rPr sz="1600" spc="135" dirty="0">
                <a:solidFill>
                  <a:srgbClr val="585858"/>
                </a:solidFill>
                <a:latin typeface="微软雅黑"/>
                <a:cs typeface="微软雅黑"/>
              </a:rPr>
              <a:t>是</a:t>
            </a:r>
            <a:r>
              <a:rPr sz="1600" spc="145" dirty="0">
                <a:solidFill>
                  <a:srgbClr val="585858"/>
                </a:solidFill>
                <a:latin typeface="微软雅黑"/>
                <a:cs typeface="微软雅黑"/>
              </a:rPr>
              <a:t>向上的</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进</a:t>
            </a:r>
            <a:r>
              <a:rPr sz="1600" spc="135" dirty="0" err="1">
                <a:solidFill>
                  <a:srgbClr val="585858"/>
                </a:solidFill>
                <a:latin typeface="微软雅黑"/>
                <a:cs typeface="微软雅黑"/>
              </a:rPr>
              <a:t>水</a:t>
            </a:r>
            <a:r>
              <a:rPr sz="1600" spc="145" dirty="0" err="1">
                <a:solidFill>
                  <a:srgbClr val="585858"/>
                </a:solidFill>
                <a:latin typeface="微软雅黑"/>
                <a:cs typeface="微软雅黑"/>
              </a:rPr>
              <a:t>管的方向是</a:t>
            </a:r>
            <a:r>
              <a:rPr sz="1600" spc="135" dirty="0" err="1">
                <a:solidFill>
                  <a:srgbClr val="585858"/>
                </a:solidFill>
                <a:latin typeface="微软雅黑"/>
                <a:cs typeface="微软雅黑"/>
              </a:rPr>
              <a:t>水</a:t>
            </a:r>
            <a:r>
              <a:rPr sz="1600" spc="145" dirty="0" err="1">
                <a:solidFill>
                  <a:srgbClr val="585858"/>
                </a:solidFill>
                <a:latin typeface="微软雅黑"/>
                <a:cs typeface="微软雅黑"/>
              </a:rPr>
              <a:t>平的或向上</a:t>
            </a:r>
            <a:r>
              <a:rPr sz="1600" spc="135" dirty="0" err="1">
                <a:solidFill>
                  <a:srgbClr val="585858"/>
                </a:solidFill>
                <a:latin typeface="微软雅黑"/>
                <a:cs typeface="微软雅黑"/>
              </a:rPr>
              <a:t>的</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algn="just">
              <a:lnSpc>
                <a:spcPct val="100000"/>
              </a:lnSpc>
              <a:spcBef>
                <a:spcPts val="1575"/>
              </a:spcBef>
              <a:tabLst>
                <a:tab pos="241300" algn="l"/>
              </a:tabLst>
            </a:pPr>
            <a:r>
              <a:rPr lang="en-US" sz="1600" dirty="0">
                <a:solidFill>
                  <a:srgbClr val="585858"/>
                </a:solidFill>
                <a:latin typeface="Arial" panose="020B0604020202020204" pitchFamily="34" charset="0"/>
                <a:cs typeface="Arial" panose="020B0604020202020204" pitchFamily="34" charset="0"/>
              </a:rPr>
              <a:t>Typically, the discharge outlet is oriented upward, while the inlet pipe direction is either horizontal or upward.</a:t>
            </a:r>
            <a:endParaRPr sz="1600" dirty="0">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120E-128B-9E4C-E3C7-5C2EF00E168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AD67A0F-6216-9B98-A624-3F18293D4962}"/>
              </a:ext>
            </a:extLst>
          </p:cNvPr>
          <p:cNvSpPr txBox="1">
            <a:spLocks noGrp="1"/>
          </p:cNvSpPr>
          <p:nvPr>
            <p:ph type="title"/>
          </p:nvPr>
        </p:nvSpPr>
        <p:spPr>
          <a:xfrm>
            <a:off x="667161" y="533400"/>
            <a:ext cx="10972699" cy="574675"/>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BB4</a:t>
            </a:r>
            <a:r>
              <a:rPr spc="295" dirty="0"/>
              <a:t>泵的结构特点</a:t>
            </a:r>
            <a:r>
              <a:rPr lang="en-US" spc="295" dirty="0"/>
              <a:t> </a:t>
            </a:r>
            <a:r>
              <a:rPr lang="en-US" dirty="0">
                <a:latin typeface="Arial" panose="020B0604020202020204" pitchFamily="34" charset="0"/>
                <a:cs typeface="Arial" panose="020B0604020202020204" pitchFamily="34" charset="0"/>
              </a:rPr>
              <a:t>BB4 Pump structural features</a:t>
            </a:r>
            <a:endParaRPr dirty="0">
              <a:latin typeface="Arial" panose="020B0604020202020204" pitchFamily="34" charset="0"/>
              <a:cs typeface="Arial" panose="020B0604020202020204" pitchFamily="34" charset="0"/>
            </a:endParaRPr>
          </a:p>
        </p:txBody>
      </p:sp>
      <p:sp>
        <p:nvSpPr>
          <p:cNvPr id="4" name="object 4">
            <a:extLst>
              <a:ext uri="{FF2B5EF4-FFF2-40B4-BE49-F238E27FC236}">
                <a16:creationId xmlns:a16="http://schemas.microsoft.com/office/drawing/2014/main" id="{D3E2EB72-3A9B-ABE8-C687-5934C6CD8D69}"/>
              </a:ext>
            </a:extLst>
          </p:cNvPr>
          <p:cNvSpPr txBox="1"/>
          <p:nvPr/>
        </p:nvSpPr>
        <p:spPr>
          <a:xfrm>
            <a:off x="667161" y="1295400"/>
            <a:ext cx="10972699" cy="5306581"/>
          </a:xfrm>
          <a:prstGeom prst="rect">
            <a:avLst/>
          </a:prstGeom>
        </p:spPr>
        <p:txBody>
          <a:bodyPr vert="horz" wrap="square" lIns="0" tIns="12700" rIns="0" bIns="0" rtlCol="0">
            <a:spAutoFit/>
          </a:bodyPr>
          <a:lstStyle/>
          <a:p>
            <a:pPr marL="241300" indent="-228600">
              <a:lnSpc>
                <a:spcPct val="100000"/>
              </a:lnSpc>
              <a:spcBef>
                <a:spcPts val="1570"/>
              </a:spcBef>
              <a:buFont typeface="Arial"/>
              <a:buChar char="●"/>
              <a:tabLst>
                <a:tab pos="241300" algn="l"/>
              </a:tabLst>
            </a:pPr>
            <a:r>
              <a:rPr sz="1600" spc="135" dirty="0" err="1">
                <a:solidFill>
                  <a:srgbClr val="585858"/>
                </a:solidFill>
                <a:latin typeface="微软雅黑"/>
                <a:cs typeface="微软雅黑"/>
              </a:rPr>
              <a:t>轴向力平衡</a:t>
            </a:r>
            <a:r>
              <a:rPr lang="en-US" sz="1600" spc="135"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Axial force balance</a:t>
            </a:r>
            <a:r>
              <a:rPr sz="1600" dirty="0">
                <a:solidFill>
                  <a:srgbClr val="585858"/>
                </a:solidFill>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p>
            <a:pPr marL="12700">
              <a:lnSpc>
                <a:spcPct val="100000"/>
              </a:lnSpc>
              <a:spcBef>
                <a:spcPts val="1590"/>
              </a:spcBef>
              <a:tabLst>
                <a:tab pos="241300" algn="l"/>
              </a:tabLst>
            </a:pPr>
            <a:r>
              <a:rPr sz="1600" spc="140" dirty="0">
                <a:solidFill>
                  <a:srgbClr val="585858"/>
                </a:solidFill>
                <a:latin typeface="Arial"/>
                <a:cs typeface="Arial"/>
              </a:rPr>
              <a:t>1</a:t>
            </a:r>
            <a:r>
              <a:rPr sz="1600" spc="135" dirty="0">
                <a:solidFill>
                  <a:srgbClr val="585858"/>
                </a:solidFill>
                <a:latin typeface="Arial"/>
                <a:cs typeface="Arial"/>
              </a:rPr>
              <a:t>)</a:t>
            </a:r>
            <a:r>
              <a:rPr sz="1600" spc="135" dirty="0">
                <a:solidFill>
                  <a:srgbClr val="585858"/>
                </a:solidFill>
                <a:latin typeface="微软雅黑"/>
                <a:cs typeface="微软雅黑"/>
              </a:rPr>
              <a:t>每一级</a:t>
            </a:r>
            <a:r>
              <a:rPr sz="1600" spc="145" dirty="0">
                <a:solidFill>
                  <a:srgbClr val="585858"/>
                </a:solidFill>
                <a:latin typeface="微软雅黑"/>
                <a:cs typeface="微软雅黑"/>
              </a:rPr>
              <a:t>叶轮产</a:t>
            </a:r>
            <a:r>
              <a:rPr sz="1600" spc="135" dirty="0">
                <a:solidFill>
                  <a:srgbClr val="585858"/>
                </a:solidFill>
                <a:latin typeface="微软雅黑"/>
                <a:cs typeface="微软雅黑"/>
              </a:rPr>
              <a:t>生</a:t>
            </a:r>
            <a:r>
              <a:rPr sz="1600" spc="145" dirty="0">
                <a:solidFill>
                  <a:srgbClr val="585858"/>
                </a:solidFill>
                <a:latin typeface="微软雅黑"/>
                <a:cs typeface="微软雅黑"/>
              </a:rPr>
              <a:t>的轴向力由</a:t>
            </a:r>
            <a:r>
              <a:rPr sz="1600" spc="135" dirty="0">
                <a:solidFill>
                  <a:srgbClr val="585858"/>
                </a:solidFill>
                <a:latin typeface="微软雅黑"/>
                <a:cs typeface="微软雅黑"/>
              </a:rPr>
              <a:t>所</a:t>
            </a:r>
            <a:r>
              <a:rPr sz="1600" spc="145" dirty="0">
                <a:solidFill>
                  <a:srgbClr val="585858"/>
                </a:solidFill>
                <a:latin typeface="微软雅黑"/>
                <a:cs typeface="微软雅黑"/>
              </a:rPr>
              <a:t>设置</a:t>
            </a:r>
            <a:r>
              <a:rPr sz="1600" spc="170" dirty="0">
                <a:solidFill>
                  <a:srgbClr val="585858"/>
                </a:solidFill>
                <a:latin typeface="微软雅黑"/>
                <a:cs typeface="微软雅黑"/>
              </a:rPr>
              <a:t>的</a:t>
            </a:r>
            <a:r>
              <a:rPr sz="1600" spc="145" dirty="0">
                <a:solidFill>
                  <a:srgbClr val="FF0000"/>
                </a:solidFill>
                <a:latin typeface="微软雅黑"/>
                <a:cs typeface="微软雅黑"/>
              </a:rPr>
              <a:t>平衡</a:t>
            </a:r>
            <a:r>
              <a:rPr sz="1600" spc="135" dirty="0">
                <a:solidFill>
                  <a:srgbClr val="FF0000"/>
                </a:solidFill>
                <a:latin typeface="微软雅黑"/>
                <a:cs typeface="微软雅黑"/>
              </a:rPr>
              <a:t>装</a:t>
            </a:r>
            <a:r>
              <a:rPr sz="1600" spc="155" dirty="0">
                <a:solidFill>
                  <a:srgbClr val="FF0000"/>
                </a:solidFill>
                <a:latin typeface="微软雅黑"/>
                <a:cs typeface="微软雅黑"/>
              </a:rPr>
              <a:t>置</a:t>
            </a:r>
            <a:r>
              <a:rPr sz="1600" spc="145" dirty="0">
                <a:solidFill>
                  <a:srgbClr val="585858"/>
                </a:solidFill>
                <a:latin typeface="微软雅黑"/>
                <a:cs typeface="微软雅黑"/>
              </a:rPr>
              <a:t>平衡</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剩</a:t>
            </a:r>
            <a:r>
              <a:rPr sz="1600" spc="135" dirty="0" err="1">
                <a:solidFill>
                  <a:srgbClr val="585858"/>
                </a:solidFill>
                <a:latin typeface="微软雅黑"/>
                <a:cs typeface="微软雅黑"/>
              </a:rPr>
              <a:t>余</a:t>
            </a:r>
            <a:r>
              <a:rPr sz="1600" spc="145" dirty="0" err="1">
                <a:solidFill>
                  <a:srgbClr val="585858"/>
                </a:solidFill>
                <a:latin typeface="微软雅黑"/>
                <a:cs typeface="微软雅黑"/>
              </a:rPr>
              <a:t>轴向力由推</a:t>
            </a:r>
            <a:r>
              <a:rPr sz="1600" spc="135" dirty="0" err="1">
                <a:solidFill>
                  <a:srgbClr val="585858"/>
                </a:solidFill>
                <a:latin typeface="微软雅黑"/>
                <a:cs typeface="微软雅黑"/>
              </a:rPr>
              <a:t>力</a:t>
            </a:r>
            <a:r>
              <a:rPr sz="1600" spc="145" dirty="0" err="1">
                <a:solidFill>
                  <a:srgbClr val="585858"/>
                </a:solidFill>
                <a:latin typeface="微软雅黑"/>
                <a:cs typeface="微软雅黑"/>
              </a:rPr>
              <a:t>轴承承担</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a:lnSpc>
                <a:spcPct val="100000"/>
              </a:lnSpc>
              <a:spcBef>
                <a:spcPts val="1590"/>
              </a:spcBef>
              <a:tabLst>
                <a:tab pos="241300" algn="l"/>
              </a:tabLst>
            </a:pPr>
            <a:r>
              <a:rPr lang="en-US" sz="1600" dirty="0">
                <a:solidFill>
                  <a:srgbClr val="585858"/>
                </a:solidFill>
                <a:latin typeface="Arial" panose="020B0604020202020204" pitchFamily="34" charset="0"/>
                <a:cs typeface="Arial" panose="020B0604020202020204" pitchFamily="34" charset="0"/>
              </a:rPr>
              <a:t>The axial force generated by each impeller in a stage is balanced by the provided balancing device, and the remaining axial force is borne by the thrust bearing.</a:t>
            </a:r>
            <a:endParaRPr sz="1600" dirty="0">
              <a:latin typeface="Arial" panose="020B0604020202020204" pitchFamily="34" charset="0"/>
              <a:cs typeface="Arial" panose="020B0604020202020204" pitchFamily="34" charset="0"/>
            </a:endParaRPr>
          </a:p>
          <a:p>
            <a:pPr marL="12700">
              <a:lnSpc>
                <a:spcPct val="100000"/>
              </a:lnSpc>
              <a:spcBef>
                <a:spcPts val="1570"/>
              </a:spcBef>
              <a:tabLst>
                <a:tab pos="241300" algn="l"/>
              </a:tabLst>
            </a:pPr>
            <a:r>
              <a:rPr sz="1600" spc="140" dirty="0">
                <a:solidFill>
                  <a:srgbClr val="585858"/>
                </a:solidFill>
                <a:latin typeface="Arial"/>
                <a:cs typeface="Arial"/>
              </a:rPr>
              <a:t>2</a:t>
            </a:r>
            <a:r>
              <a:rPr sz="1600" spc="135" dirty="0">
                <a:solidFill>
                  <a:srgbClr val="585858"/>
                </a:solidFill>
                <a:latin typeface="Arial"/>
                <a:cs typeface="Arial"/>
              </a:rPr>
              <a:t>)</a:t>
            </a:r>
            <a:r>
              <a:rPr sz="1600" spc="135" dirty="0">
                <a:solidFill>
                  <a:srgbClr val="585858"/>
                </a:solidFill>
                <a:latin typeface="微软雅黑"/>
                <a:cs typeface="微软雅黑"/>
              </a:rPr>
              <a:t>靠</a:t>
            </a:r>
            <a:r>
              <a:rPr sz="1600" spc="135" dirty="0">
                <a:solidFill>
                  <a:srgbClr val="FF0000"/>
                </a:solidFill>
                <a:latin typeface="微软雅黑"/>
                <a:cs typeface="微软雅黑"/>
              </a:rPr>
              <a:t>叶轮</a:t>
            </a:r>
            <a:r>
              <a:rPr sz="1600" spc="145" dirty="0">
                <a:solidFill>
                  <a:srgbClr val="FF0000"/>
                </a:solidFill>
                <a:latin typeface="微软雅黑"/>
                <a:cs typeface="微软雅黑"/>
              </a:rPr>
              <a:t>背靠</a:t>
            </a:r>
            <a:r>
              <a:rPr sz="1600" spc="155" dirty="0">
                <a:solidFill>
                  <a:srgbClr val="FF0000"/>
                </a:solidFill>
                <a:latin typeface="微软雅黑"/>
                <a:cs typeface="微软雅黑"/>
              </a:rPr>
              <a:t>背</a:t>
            </a:r>
            <a:r>
              <a:rPr sz="1600" spc="135" dirty="0">
                <a:solidFill>
                  <a:srgbClr val="585858"/>
                </a:solidFill>
                <a:latin typeface="微软雅黑"/>
                <a:cs typeface="微软雅黑"/>
              </a:rPr>
              <a:t>布</a:t>
            </a:r>
            <a:r>
              <a:rPr sz="1600" spc="145" dirty="0">
                <a:solidFill>
                  <a:srgbClr val="585858"/>
                </a:solidFill>
                <a:latin typeface="微软雅黑"/>
                <a:cs typeface="微软雅黑"/>
              </a:rPr>
              <a:t>置</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平衡轴</a:t>
            </a:r>
            <a:r>
              <a:rPr sz="1600" spc="135" dirty="0">
                <a:solidFill>
                  <a:srgbClr val="585858"/>
                </a:solidFill>
                <a:latin typeface="微软雅黑"/>
                <a:cs typeface="微软雅黑"/>
              </a:rPr>
              <a:t>向</a:t>
            </a:r>
            <a:r>
              <a:rPr sz="1600" spc="145" dirty="0">
                <a:solidFill>
                  <a:srgbClr val="585858"/>
                </a:solidFill>
                <a:latin typeface="微软雅黑"/>
                <a:cs typeface="微软雅黑"/>
              </a:rPr>
              <a:t>力</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剩余轴</a:t>
            </a:r>
            <a:r>
              <a:rPr sz="1600" spc="135" dirty="0" err="1">
                <a:solidFill>
                  <a:srgbClr val="585858"/>
                </a:solidFill>
                <a:latin typeface="微软雅黑"/>
                <a:cs typeface="微软雅黑"/>
              </a:rPr>
              <a:t>向</a:t>
            </a:r>
            <a:r>
              <a:rPr sz="1600" spc="145" dirty="0" err="1">
                <a:solidFill>
                  <a:srgbClr val="585858"/>
                </a:solidFill>
                <a:latin typeface="微软雅黑"/>
                <a:cs typeface="微软雅黑"/>
              </a:rPr>
              <a:t>力由推力轴</a:t>
            </a:r>
            <a:r>
              <a:rPr sz="1600" spc="135" dirty="0" err="1">
                <a:solidFill>
                  <a:srgbClr val="585858"/>
                </a:solidFill>
                <a:latin typeface="微软雅黑"/>
                <a:cs typeface="微软雅黑"/>
              </a:rPr>
              <a:t>承</a:t>
            </a:r>
            <a:r>
              <a:rPr sz="1600" spc="145" dirty="0" err="1">
                <a:solidFill>
                  <a:srgbClr val="585858"/>
                </a:solidFill>
                <a:latin typeface="微软雅黑"/>
                <a:cs typeface="微软雅黑"/>
              </a:rPr>
              <a:t>承担</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a:lnSpc>
                <a:spcPct val="100000"/>
              </a:lnSpc>
              <a:spcBef>
                <a:spcPts val="1570"/>
              </a:spcBef>
              <a:tabLst>
                <a:tab pos="241300" algn="l"/>
              </a:tabLst>
            </a:pPr>
            <a:r>
              <a:rPr lang="en-US" sz="1600" dirty="0">
                <a:solidFill>
                  <a:srgbClr val="585858"/>
                </a:solidFill>
                <a:latin typeface="Arial" panose="020B0604020202020204" pitchFamily="34" charset="0"/>
                <a:cs typeface="Arial" panose="020B0604020202020204" pitchFamily="34" charset="0"/>
              </a:rPr>
              <a:t>The impellers are arranged back-to-back to balance the axial force, with the remaining axial force being borne by the thrust bearing.</a:t>
            </a:r>
            <a:endParaRPr sz="1600" dirty="0">
              <a:latin typeface="Arial" panose="020B0604020202020204" pitchFamily="34" charset="0"/>
              <a:cs typeface="Arial" panose="020B0604020202020204" pitchFamily="34" charset="0"/>
            </a:endParaRPr>
          </a:p>
          <a:p>
            <a:pPr marL="241300" indent="-228600">
              <a:lnSpc>
                <a:spcPct val="100000"/>
              </a:lnSpc>
              <a:spcBef>
                <a:spcPts val="1570"/>
              </a:spcBef>
              <a:buFont typeface="Arial"/>
              <a:buChar char="●"/>
              <a:tabLst>
                <a:tab pos="241300" algn="l"/>
              </a:tabLst>
            </a:pPr>
            <a:r>
              <a:rPr sz="1600" spc="135" dirty="0" err="1">
                <a:solidFill>
                  <a:srgbClr val="585858"/>
                </a:solidFill>
                <a:latin typeface="微软雅黑"/>
                <a:cs typeface="微软雅黑"/>
              </a:rPr>
              <a:t>两端轴承</a:t>
            </a:r>
            <a:r>
              <a:rPr lang="en-US" sz="1600" spc="135"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Bearings at both ends</a:t>
            </a:r>
            <a:r>
              <a:rPr sz="1600" dirty="0">
                <a:solidFill>
                  <a:srgbClr val="585858"/>
                </a:solidFill>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p>
            <a:pPr marL="12700">
              <a:lnSpc>
                <a:spcPct val="100000"/>
              </a:lnSpc>
              <a:spcBef>
                <a:spcPts val="1590"/>
              </a:spcBef>
              <a:tabLst>
                <a:tab pos="241300" algn="l"/>
              </a:tabLst>
            </a:pPr>
            <a:r>
              <a:rPr sz="1600" spc="140" dirty="0">
                <a:solidFill>
                  <a:srgbClr val="585858"/>
                </a:solidFill>
                <a:latin typeface="Arial"/>
                <a:cs typeface="Arial"/>
              </a:rPr>
              <a:t>1</a:t>
            </a:r>
            <a:r>
              <a:rPr sz="1600" spc="135" dirty="0">
                <a:solidFill>
                  <a:srgbClr val="585858"/>
                </a:solidFill>
                <a:latin typeface="Arial"/>
                <a:cs typeface="Arial"/>
              </a:rPr>
              <a:t>)</a:t>
            </a:r>
            <a:r>
              <a:rPr sz="1600" spc="135" dirty="0">
                <a:solidFill>
                  <a:srgbClr val="585858"/>
                </a:solidFill>
                <a:latin typeface="微软雅黑"/>
                <a:cs typeface="微软雅黑"/>
              </a:rPr>
              <a:t>如两端</a:t>
            </a:r>
            <a:r>
              <a:rPr sz="1600" spc="145" dirty="0">
                <a:solidFill>
                  <a:srgbClr val="585858"/>
                </a:solidFill>
                <a:latin typeface="微软雅黑"/>
                <a:cs typeface="微软雅黑"/>
              </a:rPr>
              <a:t>径向轴</a:t>
            </a:r>
            <a:r>
              <a:rPr sz="1600" spc="135" dirty="0">
                <a:solidFill>
                  <a:srgbClr val="585858"/>
                </a:solidFill>
                <a:latin typeface="微软雅黑"/>
                <a:cs typeface="微软雅黑"/>
              </a:rPr>
              <a:t>承</a:t>
            </a:r>
            <a:r>
              <a:rPr sz="1600" spc="145" dirty="0">
                <a:solidFill>
                  <a:srgbClr val="585858"/>
                </a:solidFill>
                <a:latin typeface="微软雅黑"/>
                <a:cs typeface="微软雅黑"/>
              </a:rPr>
              <a:t>采</a:t>
            </a:r>
            <a:r>
              <a:rPr sz="1600" spc="165" dirty="0">
                <a:solidFill>
                  <a:srgbClr val="585858"/>
                </a:solidFill>
                <a:latin typeface="微软雅黑"/>
                <a:cs typeface="微软雅黑"/>
              </a:rPr>
              <a:t>用</a:t>
            </a:r>
            <a:r>
              <a:rPr sz="1600" spc="150" dirty="0">
                <a:solidFill>
                  <a:srgbClr val="FF0000"/>
                </a:solidFill>
                <a:latin typeface="微软雅黑"/>
                <a:cs typeface="微软雅黑"/>
              </a:rPr>
              <a:t>滚动轴</a:t>
            </a:r>
            <a:r>
              <a:rPr sz="1600" spc="135" dirty="0">
                <a:solidFill>
                  <a:srgbClr val="FF0000"/>
                </a:solidFill>
                <a:latin typeface="微软雅黑"/>
                <a:cs typeface="微软雅黑"/>
              </a:rPr>
              <a:t>承</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利用向心</a:t>
            </a:r>
            <a:r>
              <a:rPr sz="1600" spc="135" dirty="0" err="1">
                <a:solidFill>
                  <a:srgbClr val="585858"/>
                </a:solidFill>
                <a:latin typeface="微软雅黑"/>
                <a:cs typeface="微软雅黑"/>
              </a:rPr>
              <a:t>推</a:t>
            </a:r>
            <a:r>
              <a:rPr sz="1600" spc="145" dirty="0" err="1">
                <a:solidFill>
                  <a:srgbClr val="585858"/>
                </a:solidFill>
                <a:latin typeface="微软雅黑"/>
                <a:cs typeface="微软雅黑"/>
              </a:rPr>
              <a:t>力球轴承平</a:t>
            </a:r>
            <a:r>
              <a:rPr sz="1600" spc="135" dirty="0" err="1">
                <a:solidFill>
                  <a:srgbClr val="585858"/>
                </a:solidFill>
                <a:latin typeface="微软雅黑"/>
                <a:cs typeface="微软雅黑"/>
              </a:rPr>
              <a:t>衡</a:t>
            </a:r>
            <a:r>
              <a:rPr sz="1600" spc="145" dirty="0" err="1">
                <a:solidFill>
                  <a:srgbClr val="585858"/>
                </a:solidFill>
                <a:latin typeface="微软雅黑"/>
                <a:cs typeface="微软雅黑"/>
              </a:rPr>
              <a:t>残余轴向力</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a:lnSpc>
                <a:spcPct val="100000"/>
              </a:lnSpc>
              <a:spcBef>
                <a:spcPts val="1590"/>
              </a:spcBef>
              <a:tabLst>
                <a:tab pos="241300" algn="l"/>
              </a:tabLst>
            </a:pPr>
            <a:r>
              <a:rPr lang="en-US" sz="1600" dirty="0">
                <a:solidFill>
                  <a:srgbClr val="585858"/>
                </a:solidFill>
                <a:latin typeface="Arial" panose="020B0604020202020204" pitchFamily="34" charset="0"/>
                <a:cs typeface="Arial" panose="020B0604020202020204" pitchFamily="34" charset="0"/>
              </a:rPr>
              <a:t>If rolling bearings are used for the radial bearings at both ends, a centrifugal thrust ball bearing is employed to balance the residual axial force.</a:t>
            </a:r>
            <a:endParaRPr sz="1600" dirty="0">
              <a:solidFill>
                <a:srgbClr val="585858"/>
              </a:solidFill>
              <a:latin typeface="Arial" panose="020B0604020202020204" pitchFamily="34" charset="0"/>
              <a:cs typeface="Arial" panose="020B0604020202020204" pitchFamily="34" charset="0"/>
            </a:endParaRPr>
          </a:p>
          <a:p>
            <a:pPr marL="12700">
              <a:lnSpc>
                <a:spcPct val="100000"/>
              </a:lnSpc>
              <a:spcBef>
                <a:spcPts val="1570"/>
              </a:spcBef>
              <a:tabLst>
                <a:tab pos="241300" algn="l"/>
              </a:tabLst>
            </a:pPr>
            <a:r>
              <a:rPr sz="1600" spc="140" dirty="0">
                <a:solidFill>
                  <a:srgbClr val="585858"/>
                </a:solidFill>
                <a:latin typeface="Arial"/>
                <a:cs typeface="Arial"/>
              </a:rPr>
              <a:t>2</a:t>
            </a:r>
            <a:r>
              <a:rPr sz="1600" spc="135" dirty="0">
                <a:solidFill>
                  <a:srgbClr val="585858"/>
                </a:solidFill>
                <a:latin typeface="Arial"/>
                <a:cs typeface="Arial"/>
              </a:rPr>
              <a:t>)</a:t>
            </a:r>
            <a:r>
              <a:rPr sz="1600" spc="135" dirty="0">
                <a:solidFill>
                  <a:srgbClr val="585858"/>
                </a:solidFill>
                <a:latin typeface="微软雅黑"/>
                <a:cs typeface="微软雅黑"/>
              </a:rPr>
              <a:t>如两端</a:t>
            </a:r>
            <a:r>
              <a:rPr sz="1600" spc="145" dirty="0">
                <a:solidFill>
                  <a:srgbClr val="585858"/>
                </a:solidFill>
                <a:latin typeface="微软雅黑"/>
                <a:cs typeface="微软雅黑"/>
              </a:rPr>
              <a:t>径向轴</a:t>
            </a:r>
            <a:r>
              <a:rPr sz="1600" spc="135" dirty="0">
                <a:solidFill>
                  <a:srgbClr val="585858"/>
                </a:solidFill>
                <a:latin typeface="微软雅黑"/>
                <a:cs typeface="微软雅黑"/>
              </a:rPr>
              <a:t>承</a:t>
            </a:r>
            <a:r>
              <a:rPr sz="1600" spc="145" dirty="0">
                <a:solidFill>
                  <a:srgbClr val="585858"/>
                </a:solidFill>
                <a:latin typeface="微软雅黑"/>
                <a:cs typeface="微软雅黑"/>
              </a:rPr>
              <a:t>采</a:t>
            </a:r>
            <a:r>
              <a:rPr sz="1600" spc="165" dirty="0">
                <a:solidFill>
                  <a:srgbClr val="585858"/>
                </a:solidFill>
                <a:latin typeface="微软雅黑"/>
                <a:cs typeface="微软雅黑"/>
              </a:rPr>
              <a:t>用</a:t>
            </a:r>
            <a:r>
              <a:rPr sz="1600" spc="150" dirty="0">
                <a:solidFill>
                  <a:srgbClr val="FF0000"/>
                </a:solidFill>
                <a:latin typeface="微软雅黑"/>
                <a:cs typeface="微软雅黑"/>
              </a:rPr>
              <a:t>滑动轴</a:t>
            </a:r>
            <a:r>
              <a:rPr sz="1600" spc="135" dirty="0">
                <a:solidFill>
                  <a:srgbClr val="FF0000"/>
                </a:solidFill>
                <a:latin typeface="微软雅黑"/>
                <a:cs typeface="微软雅黑"/>
              </a:rPr>
              <a:t>承</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利用向心</a:t>
            </a:r>
            <a:r>
              <a:rPr sz="1600" spc="135" dirty="0" err="1">
                <a:solidFill>
                  <a:srgbClr val="585858"/>
                </a:solidFill>
                <a:latin typeface="微软雅黑"/>
                <a:cs typeface="微软雅黑"/>
              </a:rPr>
              <a:t>推</a:t>
            </a:r>
            <a:r>
              <a:rPr sz="1600" spc="145" dirty="0" err="1">
                <a:solidFill>
                  <a:srgbClr val="585858"/>
                </a:solidFill>
                <a:latin typeface="微软雅黑"/>
                <a:cs typeface="微软雅黑"/>
              </a:rPr>
              <a:t>力球轴承或</a:t>
            </a:r>
            <a:r>
              <a:rPr sz="1600" spc="135" dirty="0" err="1">
                <a:solidFill>
                  <a:srgbClr val="585858"/>
                </a:solidFill>
                <a:latin typeface="微软雅黑"/>
                <a:cs typeface="微软雅黑"/>
              </a:rPr>
              <a:t>滑</a:t>
            </a:r>
            <a:r>
              <a:rPr sz="1600" spc="145" dirty="0" err="1">
                <a:solidFill>
                  <a:srgbClr val="585858"/>
                </a:solidFill>
                <a:latin typeface="微软雅黑"/>
                <a:cs typeface="微软雅黑"/>
              </a:rPr>
              <a:t>动推力轴承</a:t>
            </a:r>
            <a:r>
              <a:rPr sz="1600" spc="135" dirty="0" err="1">
                <a:solidFill>
                  <a:srgbClr val="585858"/>
                </a:solidFill>
                <a:latin typeface="微软雅黑"/>
                <a:cs typeface="微软雅黑"/>
              </a:rPr>
              <a:t>平</a:t>
            </a:r>
            <a:r>
              <a:rPr sz="1600" spc="145" dirty="0" err="1">
                <a:solidFill>
                  <a:srgbClr val="585858"/>
                </a:solidFill>
                <a:latin typeface="微软雅黑"/>
                <a:cs typeface="微软雅黑"/>
              </a:rPr>
              <a:t>衡残余轴向</a:t>
            </a:r>
            <a:r>
              <a:rPr sz="1600" spc="135" dirty="0" err="1">
                <a:solidFill>
                  <a:srgbClr val="585858"/>
                </a:solidFill>
                <a:latin typeface="微软雅黑"/>
                <a:cs typeface="微软雅黑"/>
              </a:rPr>
              <a:t>力</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a:lnSpc>
                <a:spcPct val="100000"/>
              </a:lnSpc>
              <a:spcBef>
                <a:spcPts val="1570"/>
              </a:spcBef>
              <a:tabLst>
                <a:tab pos="241300" algn="l"/>
              </a:tabLst>
            </a:pPr>
            <a:r>
              <a:rPr lang="en-US" sz="1600" dirty="0">
                <a:solidFill>
                  <a:srgbClr val="585858"/>
                </a:solidFill>
                <a:latin typeface="Arial" panose="020B0604020202020204" pitchFamily="34" charset="0"/>
                <a:cs typeface="Arial" panose="020B0604020202020204" pitchFamily="34" charset="0"/>
              </a:rPr>
              <a:t>If sliding bearings are used for the radial bearings at both ends, a centrifugal thrust ball bearing or sliding thrust bearing is employed to balance the residual axial force.</a:t>
            </a:r>
            <a:endParaRP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3798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0100" y="210026"/>
            <a:ext cx="10591800" cy="6555641"/>
          </a:xfrm>
          <a:prstGeom prst="rect">
            <a:avLst/>
          </a:prstGeom>
        </p:spPr>
        <p:txBody>
          <a:bodyPr vert="horz" wrap="square" lIns="0" tIns="12700" rIns="0" bIns="0" rtlCol="0">
            <a:spAutoFit/>
          </a:bodyPr>
          <a:lstStyle/>
          <a:p>
            <a:pPr marL="240665" marR="23495" indent="-228600" algn="just">
              <a:spcBef>
                <a:spcPts val="100"/>
              </a:spcBef>
              <a:buFont typeface="Arial"/>
              <a:buChar char="●"/>
              <a:tabLst>
                <a:tab pos="241300" algn="l"/>
              </a:tabLst>
            </a:pPr>
            <a:r>
              <a:rPr spc="155" dirty="0">
                <a:solidFill>
                  <a:srgbClr val="FF0000"/>
                </a:solidFill>
                <a:latin typeface="微软雅黑"/>
                <a:cs typeface="微软雅黑"/>
              </a:rPr>
              <a:t>结构紧凑</a:t>
            </a:r>
            <a:r>
              <a:rPr dirty="0">
                <a:solidFill>
                  <a:srgbClr val="585858"/>
                </a:solidFill>
                <a:latin typeface="微软雅黑"/>
                <a:cs typeface="微软雅黑"/>
              </a:rPr>
              <a:t>，</a:t>
            </a:r>
            <a:r>
              <a:rPr spc="-380" dirty="0">
                <a:solidFill>
                  <a:srgbClr val="585858"/>
                </a:solidFill>
                <a:latin typeface="微软雅黑"/>
                <a:cs typeface="微软雅黑"/>
              </a:rPr>
              <a:t> </a:t>
            </a:r>
            <a:r>
              <a:rPr spc="150" dirty="0">
                <a:solidFill>
                  <a:srgbClr val="585858"/>
                </a:solidFill>
                <a:latin typeface="微软雅黑"/>
                <a:cs typeface="微软雅黑"/>
              </a:rPr>
              <a:t>有利</a:t>
            </a:r>
            <a:r>
              <a:rPr spc="140" dirty="0">
                <a:solidFill>
                  <a:srgbClr val="585858"/>
                </a:solidFill>
                <a:latin typeface="微软雅黑"/>
                <a:cs typeface="微软雅黑"/>
              </a:rPr>
              <a:t>于</a:t>
            </a:r>
            <a:r>
              <a:rPr spc="150" dirty="0">
                <a:solidFill>
                  <a:srgbClr val="585858"/>
                </a:solidFill>
                <a:latin typeface="微软雅黑"/>
                <a:cs typeface="微软雅黑"/>
              </a:rPr>
              <a:t>提</a:t>
            </a:r>
            <a:r>
              <a:rPr spc="140" dirty="0">
                <a:solidFill>
                  <a:srgbClr val="585858"/>
                </a:solidFill>
                <a:latin typeface="微软雅黑"/>
                <a:cs typeface="微软雅黑"/>
              </a:rPr>
              <a:t>高</a:t>
            </a:r>
            <a:r>
              <a:rPr spc="150" dirty="0">
                <a:solidFill>
                  <a:srgbClr val="585858"/>
                </a:solidFill>
                <a:latin typeface="微软雅黑"/>
                <a:cs typeface="微软雅黑"/>
              </a:rPr>
              <a:t>标</a:t>
            </a:r>
            <a:r>
              <a:rPr spc="140" dirty="0">
                <a:solidFill>
                  <a:srgbClr val="585858"/>
                </a:solidFill>
                <a:latin typeface="微软雅黑"/>
                <a:cs typeface="微软雅黑"/>
              </a:rPr>
              <a:t>准</a:t>
            </a:r>
            <a:r>
              <a:rPr spc="150" dirty="0">
                <a:solidFill>
                  <a:srgbClr val="585858"/>
                </a:solidFill>
                <a:latin typeface="微软雅黑"/>
                <a:cs typeface="微软雅黑"/>
              </a:rPr>
              <a:t>化</a:t>
            </a:r>
            <a:r>
              <a:rPr spc="140" dirty="0">
                <a:solidFill>
                  <a:srgbClr val="585858"/>
                </a:solidFill>
                <a:latin typeface="微软雅黑"/>
                <a:cs typeface="微软雅黑"/>
              </a:rPr>
              <a:t>、</a:t>
            </a:r>
            <a:r>
              <a:rPr spc="150" dirty="0">
                <a:solidFill>
                  <a:srgbClr val="585858"/>
                </a:solidFill>
                <a:latin typeface="微软雅黑"/>
                <a:cs typeface="微软雅黑"/>
              </a:rPr>
              <a:t>通</a:t>
            </a:r>
            <a:r>
              <a:rPr spc="140" dirty="0">
                <a:solidFill>
                  <a:srgbClr val="585858"/>
                </a:solidFill>
                <a:latin typeface="微软雅黑"/>
                <a:cs typeface="微软雅黑"/>
              </a:rPr>
              <a:t>用</a:t>
            </a:r>
            <a:r>
              <a:rPr spc="150" dirty="0">
                <a:solidFill>
                  <a:srgbClr val="585858"/>
                </a:solidFill>
                <a:latin typeface="微软雅黑"/>
                <a:cs typeface="微软雅黑"/>
              </a:rPr>
              <a:t>化</a:t>
            </a:r>
            <a:r>
              <a:rPr spc="140" dirty="0">
                <a:solidFill>
                  <a:srgbClr val="585858"/>
                </a:solidFill>
                <a:latin typeface="微软雅黑"/>
                <a:cs typeface="微软雅黑"/>
              </a:rPr>
              <a:t>程</a:t>
            </a:r>
            <a:r>
              <a:rPr spc="150" dirty="0">
                <a:solidFill>
                  <a:srgbClr val="585858"/>
                </a:solidFill>
                <a:latin typeface="微软雅黑"/>
                <a:cs typeface="微软雅黑"/>
              </a:rPr>
              <a:t>度</a:t>
            </a:r>
            <a:r>
              <a:rPr spc="140" dirty="0">
                <a:solidFill>
                  <a:srgbClr val="585858"/>
                </a:solidFill>
                <a:latin typeface="微软雅黑"/>
                <a:cs typeface="微软雅黑"/>
              </a:rPr>
              <a:t>。</a:t>
            </a:r>
            <a:r>
              <a:rPr spc="150" dirty="0">
                <a:solidFill>
                  <a:srgbClr val="585858"/>
                </a:solidFill>
                <a:latin typeface="微软雅黑"/>
                <a:cs typeface="微软雅黑"/>
              </a:rPr>
              <a:t>由</a:t>
            </a:r>
            <a:r>
              <a:rPr spc="140" dirty="0">
                <a:solidFill>
                  <a:srgbClr val="585858"/>
                </a:solidFill>
                <a:latin typeface="微软雅黑"/>
                <a:cs typeface="微软雅黑"/>
              </a:rPr>
              <a:t>于</a:t>
            </a:r>
            <a:r>
              <a:rPr spc="150" dirty="0">
                <a:solidFill>
                  <a:srgbClr val="585858"/>
                </a:solidFill>
                <a:latin typeface="微软雅黑"/>
                <a:cs typeface="微软雅黑"/>
              </a:rPr>
              <a:t>这</a:t>
            </a:r>
            <a:r>
              <a:rPr spc="140" dirty="0">
                <a:solidFill>
                  <a:srgbClr val="585858"/>
                </a:solidFill>
                <a:latin typeface="微软雅黑"/>
                <a:cs typeface="微软雅黑"/>
              </a:rPr>
              <a:t>种</a:t>
            </a:r>
            <a:r>
              <a:rPr spc="150" dirty="0">
                <a:solidFill>
                  <a:srgbClr val="585858"/>
                </a:solidFill>
                <a:latin typeface="微软雅黑"/>
                <a:cs typeface="微软雅黑"/>
              </a:rPr>
              <a:t>结</a:t>
            </a:r>
            <a:r>
              <a:rPr spc="140" dirty="0">
                <a:solidFill>
                  <a:srgbClr val="585858"/>
                </a:solidFill>
                <a:latin typeface="微软雅黑"/>
                <a:cs typeface="微软雅黑"/>
              </a:rPr>
              <a:t>构</a:t>
            </a:r>
            <a:r>
              <a:rPr spc="190" dirty="0">
                <a:solidFill>
                  <a:srgbClr val="585858"/>
                </a:solidFill>
                <a:latin typeface="微软雅黑"/>
                <a:cs typeface="微软雅黑"/>
              </a:rPr>
              <a:t>的</a:t>
            </a:r>
            <a:r>
              <a:rPr spc="140" dirty="0">
                <a:solidFill>
                  <a:srgbClr val="FF0000"/>
                </a:solidFill>
                <a:latin typeface="微软雅黑"/>
                <a:cs typeface="微软雅黑"/>
              </a:rPr>
              <a:t>扬</a:t>
            </a:r>
            <a:r>
              <a:rPr spc="155" dirty="0">
                <a:solidFill>
                  <a:srgbClr val="FF0000"/>
                </a:solidFill>
                <a:latin typeface="微软雅黑"/>
                <a:cs typeface="微软雅黑"/>
              </a:rPr>
              <a:t>程</a:t>
            </a:r>
            <a:r>
              <a:rPr spc="140" dirty="0">
                <a:solidFill>
                  <a:srgbClr val="FF0000"/>
                </a:solidFill>
                <a:latin typeface="微软雅黑"/>
                <a:cs typeface="微软雅黑"/>
              </a:rPr>
              <a:t>取</a:t>
            </a:r>
            <a:r>
              <a:rPr spc="155" dirty="0">
                <a:solidFill>
                  <a:srgbClr val="FF0000"/>
                </a:solidFill>
                <a:latin typeface="微软雅黑"/>
                <a:cs typeface="微软雅黑"/>
              </a:rPr>
              <a:t>决</a:t>
            </a:r>
            <a:r>
              <a:rPr spc="140" dirty="0">
                <a:solidFill>
                  <a:srgbClr val="FF0000"/>
                </a:solidFill>
                <a:latin typeface="微软雅黑"/>
                <a:cs typeface="微软雅黑"/>
              </a:rPr>
              <a:t>于</a:t>
            </a:r>
            <a:r>
              <a:rPr spc="155" dirty="0">
                <a:solidFill>
                  <a:srgbClr val="FF0000"/>
                </a:solidFill>
                <a:latin typeface="微软雅黑"/>
                <a:cs typeface="微软雅黑"/>
              </a:rPr>
              <a:t>泵</a:t>
            </a:r>
            <a:r>
              <a:rPr spc="140" dirty="0">
                <a:solidFill>
                  <a:srgbClr val="FF0000"/>
                </a:solidFill>
                <a:latin typeface="微软雅黑"/>
                <a:cs typeface="微软雅黑"/>
              </a:rPr>
              <a:t>的</a:t>
            </a:r>
            <a:r>
              <a:rPr spc="155" dirty="0">
                <a:solidFill>
                  <a:srgbClr val="FF0000"/>
                </a:solidFill>
                <a:latin typeface="微软雅黑"/>
                <a:cs typeface="微软雅黑"/>
              </a:rPr>
              <a:t>级</a:t>
            </a:r>
            <a:r>
              <a:rPr spc="140" dirty="0">
                <a:solidFill>
                  <a:srgbClr val="FF0000"/>
                </a:solidFill>
                <a:latin typeface="微软雅黑"/>
                <a:cs typeface="微软雅黑"/>
              </a:rPr>
              <a:t>数</a:t>
            </a:r>
            <a:r>
              <a:rPr dirty="0">
                <a:solidFill>
                  <a:srgbClr val="585858"/>
                </a:solidFill>
                <a:latin typeface="微软雅黑"/>
                <a:cs typeface="微软雅黑"/>
              </a:rPr>
              <a:t>，</a:t>
            </a:r>
            <a:r>
              <a:rPr spc="-380" dirty="0">
                <a:solidFill>
                  <a:srgbClr val="585858"/>
                </a:solidFill>
                <a:latin typeface="微软雅黑"/>
                <a:cs typeface="微软雅黑"/>
              </a:rPr>
              <a:t> </a:t>
            </a:r>
            <a:r>
              <a:rPr spc="140" dirty="0">
                <a:solidFill>
                  <a:srgbClr val="585858"/>
                </a:solidFill>
                <a:latin typeface="微软雅黑"/>
                <a:cs typeface="微软雅黑"/>
              </a:rPr>
              <a:t>所</a:t>
            </a:r>
            <a:r>
              <a:rPr spc="150" dirty="0">
                <a:solidFill>
                  <a:srgbClr val="585858"/>
                </a:solidFill>
                <a:latin typeface="微软雅黑"/>
                <a:cs typeface="微软雅黑"/>
              </a:rPr>
              <a:t>以</a:t>
            </a:r>
            <a:r>
              <a:rPr spc="140" dirty="0">
                <a:solidFill>
                  <a:srgbClr val="585858"/>
                </a:solidFill>
                <a:latin typeface="微软雅黑"/>
                <a:cs typeface="微软雅黑"/>
              </a:rPr>
              <a:t>这</a:t>
            </a:r>
            <a:r>
              <a:rPr spc="150" dirty="0">
                <a:solidFill>
                  <a:srgbClr val="585858"/>
                </a:solidFill>
                <a:latin typeface="微软雅黑"/>
                <a:cs typeface="微软雅黑"/>
              </a:rPr>
              <a:t>种</a:t>
            </a:r>
            <a:r>
              <a:rPr dirty="0">
                <a:solidFill>
                  <a:srgbClr val="585858"/>
                </a:solidFill>
                <a:latin typeface="微软雅黑"/>
                <a:cs typeface="微软雅黑"/>
              </a:rPr>
              <a:t>多 </a:t>
            </a:r>
            <a:r>
              <a:rPr spc="155" dirty="0" err="1">
                <a:solidFill>
                  <a:srgbClr val="585858"/>
                </a:solidFill>
                <a:latin typeface="微软雅黑"/>
                <a:cs typeface="微软雅黑"/>
              </a:rPr>
              <a:t>级泵型号的扬程</a:t>
            </a:r>
            <a:r>
              <a:rPr spc="140" dirty="0" err="1">
                <a:solidFill>
                  <a:srgbClr val="585858"/>
                </a:solidFill>
                <a:latin typeface="微软雅黑"/>
                <a:cs typeface="微软雅黑"/>
              </a:rPr>
              <a:t>范</a:t>
            </a:r>
            <a:r>
              <a:rPr spc="155" dirty="0" err="1">
                <a:solidFill>
                  <a:srgbClr val="585858"/>
                </a:solidFill>
                <a:latin typeface="微软雅黑"/>
                <a:cs typeface="微软雅黑"/>
              </a:rPr>
              <a:t>围</a:t>
            </a:r>
            <a:r>
              <a:rPr spc="140" dirty="0" err="1">
                <a:solidFill>
                  <a:srgbClr val="585858"/>
                </a:solidFill>
                <a:latin typeface="微软雅黑"/>
                <a:cs typeface="微软雅黑"/>
              </a:rPr>
              <a:t>较</a:t>
            </a:r>
            <a:r>
              <a:rPr spc="155" dirty="0" err="1">
                <a:solidFill>
                  <a:srgbClr val="585858"/>
                </a:solidFill>
                <a:latin typeface="微软雅黑"/>
                <a:cs typeface="微软雅黑"/>
              </a:rPr>
              <a:t>宽</a:t>
            </a:r>
            <a:r>
              <a:rPr dirty="0">
                <a:solidFill>
                  <a:srgbClr val="585858"/>
                </a:solidFill>
                <a:latin typeface="Arial"/>
                <a:cs typeface="Arial"/>
              </a:rPr>
              <a:t>.</a:t>
            </a:r>
            <a:endParaRPr lang="en-US" dirty="0">
              <a:solidFill>
                <a:srgbClr val="585858"/>
              </a:solidFill>
              <a:latin typeface="Arial"/>
              <a:cs typeface="Arial"/>
            </a:endParaRPr>
          </a:p>
          <a:p>
            <a:pPr marL="12065" marR="23495" algn="just">
              <a:spcBef>
                <a:spcPts val="100"/>
              </a:spcBef>
              <a:tabLst>
                <a:tab pos="241300" algn="l"/>
              </a:tabLst>
            </a:pPr>
            <a:r>
              <a:rPr lang="en-US" sz="1600" dirty="0">
                <a:solidFill>
                  <a:srgbClr val="585858"/>
                </a:solidFill>
                <a:latin typeface="Arial"/>
                <a:cs typeface="Arial"/>
              </a:rPr>
              <a:t>The structure is compact, which helps improve the degree of standardization and versatility. Since the head of this structure depends on the number of stages, the head range of this type of multistage pump is relatively wide.</a:t>
            </a:r>
            <a:endParaRPr sz="1600" dirty="0">
              <a:latin typeface="Arial"/>
              <a:cs typeface="Arial"/>
            </a:endParaRPr>
          </a:p>
          <a:p>
            <a:pPr marL="241300" indent="-228600" algn="just">
              <a:spcBef>
                <a:spcPts val="1639"/>
              </a:spcBef>
              <a:buFont typeface="Arial"/>
              <a:buChar char="●"/>
              <a:tabLst>
                <a:tab pos="241300" algn="l"/>
              </a:tabLst>
            </a:pPr>
            <a:r>
              <a:rPr spc="155" dirty="0" err="1">
                <a:solidFill>
                  <a:srgbClr val="585858"/>
                </a:solidFill>
                <a:latin typeface="微软雅黑"/>
                <a:cs typeface="微软雅黑"/>
              </a:rPr>
              <a:t>外部承压零件可</a:t>
            </a:r>
            <a:r>
              <a:rPr spc="140" dirty="0" err="1">
                <a:solidFill>
                  <a:srgbClr val="585858"/>
                </a:solidFill>
                <a:latin typeface="微软雅黑"/>
                <a:cs typeface="微软雅黑"/>
              </a:rPr>
              <a:t>采</a:t>
            </a:r>
            <a:r>
              <a:rPr spc="155" dirty="0" err="1">
                <a:solidFill>
                  <a:srgbClr val="585858"/>
                </a:solidFill>
                <a:latin typeface="微软雅黑"/>
                <a:cs typeface="微软雅黑"/>
              </a:rPr>
              <a:t>用</a:t>
            </a:r>
            <a:r>
              <a:rPr spc="140" dirty="0" err="1">
                <a:solidFill>
                  <a:srgbClr val="FF0000"/>
                </a:solidFill>
                <a:latin typeface="微软雅黑"/>
                <a:cs typeface="微软雅黑"/>
              </a:rPr>
              <a:t>铸</a:t>
            </a:r>
            <a:r>
              <a:rPr spc="155" dirty="0" err="1">
                <a:solidFill>
                  <a:srgbClr val="FF0000"/>
                </a:solidFill>
                <a:latin typeface="微软雅黑"/>
                <a:cs typeface="微软雅黑"/>
              </a:rPr>
              <a:t>造</a:t>
            </a:r>
            <a:r>
              <a:rPr spc="140" dirty="0" err="1">
                <a:solidFill>
                  <a:srgbClr val="585858"/>
                </a:solidFill>
                <a:latin typeface="微软雅黑"/>
                <a:cs typeface="微软雅黑"/>
              </a:rPr>
              <a:t>或</a:t>
            </a:r>
            <a:r>
              <a:rPr spc="155" dirty="0" err="1">
                <a:solidFill>
                  <a:srgbClr val="FF0000"/>
                </a:solidFill>
                <a:latin typeface="微软雅黑"/>
                <a:cs typeface="微软雅黑"/>
              </a:rPr>
              <a:t>锻</a:t>
            </a:r>
            <a:r>
              <a:rPr spc="140" dirty="0" err="1">
                <a:solidFill>
                  <a:srgbClr val="FF0000"/>
                </a:solidFill>
                <a:latin typeface="微软雅黑"/>
                <a:cs typeface="微软雅黑"/>
              </a:rPr>
              <a:t>造</a:t>
            </a:r>
            <a:r>
              <a:rPr spc="150" dirty="0" err="1">
                <a:solidFill>
                  <a:srgbClr val="585858"/>
                </a:solidFill>
                <a:latin typeface="微软雅黑"/>
                <a:cs typeface="微软雅黑"/>
              </a:rPr>
              <a:t>两</a:t>
            </a:r>
            <a:r>
              <a:rPr spc="140" dirty="0" err="1">
                <a:solidFill>
                  <a:srgbClr val="585858"/>
                </a:solidFill>
                <a:latin typeface="微软雅黑"/>
                <a:cs typeface="微软雅黑"/>
              </a:rPr>
              <a:t>种</a:t>
            </a:r>
            <a:r>
              <a:rPr spc="150" dirty="0" err="1">
                <a:solidFill>
                  <a:srgbClr val="585858"/>
                </a:solidFill>
                <a:latin typeface="微软雅黑"/>
                <a:cs typeface="微软雅黑"/>
              </a:rPr>
              <a:t>制</a:t>
            </a:r>
            <a:r>
              <a:rPr spc="140" dirty="0" err="1">
                <a:solidFill>
                  <a:srgbClr val="585858"/>
                </a:solidFill>
                <a:latin typeface="微软雅黑"/>
                <a:cs typeface="微软雅黑"/>
              </a:rPr>
              <a:t>作</a:t>
            </a:r>
            <a:r>
              <a:rPr spc="150" dirty="0" err="1">
                <a:solidFill>
                  <a:srgbClr val="585858"/>
                </a:solidFill>
                <a:latin typeface="微软雅黑"/>
                <a:cs typeface="微软雅黑"/>
              </a:rPr>
              <a:t>方</a:t>
            </a:r>
            <a:r>
              <a:rPr spc="140" dirty="0" err="1">
                <a:solidFill>
                  <a:srgbClr val="585858"/>
                </a:solidFill>
                <a:latin typeface="微软雅黑"/>
                <a:cs typeface="微软雅黑"/>
              </a:rPr>
              <a:t>法</a:t>
            </a:r>
            <a:r>
              <a:rPr spc="150" dirty="0" err="1">
                <a:solidFill>
                  <a:srgbClr val="585858"/>
                </a:solidFill>
                <a:latin typeface="微软雅黑"/>
                <a:cs typeface="微软雅黑"/>
              </a:rPr>
              <a:t>进</a:t>
            </a:r>
            <a:r>
              <a:rPr spc="140" dirty="0" err="1">
                <a:solidFill>
                  <a:srgbClr val="585858"/>
                </a:solidFill>
                <a:latin typeface="微软雅黑"/>
                <a:cs typeface="微软雅黑"/>
              </a:rPr>
              <a:t>行</a:t>
            </a:r>
            <a:r>
              <a:rPr spc="150" dirty="0" err="1">
                <a:solidFill>
                  <a:srgbClr val="585858"/>
                </a:solidFill>
                <a:latin typeface="微软雅黑"/>
                <a:cs typeface="微软雅黑"/>
              </a:rPr>
              <a:t>制</a:t>
            </a:r>
            <a:r>
              <a:rPr spc="140" dirty="0" err="1">
                <a:solidFill>
                  <a:srgbClr val="585858"/>
                </a:solidFill>
                <a:latin typeface="微软雅黑"/>
                <a:cs typeface="微软雅黑"/>
              </a:rPr>
              <a:t>造</a:t>
            </a:r>
            <a:r>
              <a:rPr dirty="0">
                <a:solidFill>
                  <a:srgbClr val="585858"/>
                </a:solidFill>
                <a:latin typeface="微软雅黑"/>
                <a:cs typeface="微软雅黑"/>
              </a:rPr>
              <a:t>。</a:t>
            </a:r>
            <a:endParaRPr lang="en-US" dirty="0">
              <a:solidFill>
                <a:srgbClr val="585858"/>
              </a:solidFill>
              <a:latin typeface="微软雅黑"/>
              <a:cs typeface="微软雅黑"/>
            </a:endParaRPr>
          </a:p>
          <a:p>
            <a:pPr marL="12700" algn="just">
              <a:spcBef>
                <a:spcPts val="1639"/>
              </a:spcBef>
              <a:tabLst>
                <a:tab pos="241300" algn="l"/>
              </a:tabLst>
            </a:pPr>
            <a:r>
              <a:rPr lang="en-US" sz="1600" dirty="0">
                <a:solidFill>
                  <a:srgbClr val="585858"/>
                </a:solidFill>
                <a:latin typeface="Arial" panose="020B0604020202020204" pitchFamily="34" charset="0"/>
                <a:cs typeface="Arial" panose="020B0604020202020204" pitchFamily="34" charset="0"/>
              </a:rPr>
              <a:t>External pressure-bearing components can be manufactured using either casting or forging methods.</a:t>
            </a:r>
            <a:endParaRPr sz="1600" dirty="0">
              <a:latin typeface="Arial" panose="020B0604020202020204" pitchFamily="34" charset="0"/>
              <a:cs typeface="Arial" panose="020B0604020202020204" pitchFamily="34" charset="0"/>
            </a:endParaRPr>
          </a:p>
          <a:p>
            <a:pPr marL="241300" indent="-228600" algn="just">
              <a:spcBef>
                <a:spcPts val="1650"/>
              </a:spcBef>
              <a:buFont typeface="Arial"/>
              <a:buChar char="●"/>
              <a:tabLst>
                <a:tab pos="241300" algn="l"/>
              </a:tabLst>
            </a:pPr>
            <a:r>
              <a:rPr spc="155" dirty="0">
                <a:solidFill>
                  <a:srgbClr val="585858"/>
                </a:solidFill>
                <a:latin typeface="微软雅黑"/>
                <a:cs typeface="微软雅黑"/>
              </a:rPr>
              <a:t>首级叶轮可设计</a:t>
            </a:r>
            <a:r>
              <a:rPr spc="145" dirty="0">
                <a:solidFill>
                  <a:srgbClr val="585858"/>
                </a:solidFill>
                <a:latin typeface="微软雅黑"/>
                <a:cs typeface="微软雅黑"/>
              </a:rPr>
              <a:t>成</a:t>
            </a:r>
            <a:r>
              <a:rPr spc="155" dirty="0">
                <a:solidFill>
                  <a:srgbClr val="FF0000"/>
                </a:solidFill>
                <a:latin typeface="微软雅黑"/>
                <a:cs typeface="微软雅黑"/>
              </a:rPr>
              <a:t>单</a:t>
            </a:r>
            <a:r>
              <a:rPr spc="140" dirty="0">
                <a:solidFill>
                  <a:srgbClr val="FF0000"/>
                </a:solidFill>
                <a:latin typeface="微软雅黑"/>
                <a:cs typeface="微软雅黑"/>
              </a:rPr>
              <a:t>吸</a:t>
            </a:r>
            <a:r>
              <a:rPr spc="155" dirty="0">
                <a:solidFill>
                  <a:srgbClr val="585858"/>
                </a:solidFill>
                <a:latin typeface="微软雅黑"/>
                <a:cs typeface="微软雅黑"/>
              </a:rPr>
              <a:t>或</a:t>
            </a:r>
            <a:r>
              <a:rPr spc="140" dirty="0">
                <a:solidFill>
                  <a:srgbClr val="FF0000"/>
                </a:solidFill>
                <a:latin typeface="微软雅黑"/>
                <a:cs typeface="微软雅黑"/>
              </a:rPr>
              <a:t>双</a:t>
            </a:r>
            <a:r>
              <a:rPr spc="155" dirty="0">
                <a:solidFill>
                  <a:srgbClr val="FF0000"/>
                </a:solidFill>
                <a:latin typeface="微软雅黑"/>
                <a:cs typeface="微软雅黑"/>
              </a:rPr>
              <a:t>吸</a:t>
            </a:r>
            <a:r>
              <a:rPr spc="140" dirty="0">
                <a:solidFill>
                  <a:srgbClr val="585858"/>
                </a:solidFill>
                <a:latin typeface="微软雅黑"/>
                <a:cs typeface="微软雅黑"/>
              </a:rPr>
              <a:t>两</a:t>
            </a:r>
            <a:r>
              <a:rPr spc="150" dirty="0">
                <a:solidFill>
                  <a:srgbClr val="585858"/>
                </a:solidFill>
                <a:latin typeface="微软雅黑"/>
                <a:cs typeface="微软雅黑"/>
              </a:rPr>
              <a:t>种</a:t>
            </a:r>
            <a:r>
              <a:rPr spc="140" dirty="0">
                <a:solidFill>
                  <a:srgbClr val="585858"/>
                </a:solidFill>
                <a:latin typeface="微软雅黑"/>
                <a:cs typeface="微软雅黑"/>
              </a:rPr>
              <a:t>结</a:t>
            </a:r>
            <a:r>
              <a:rPr spc="150" dirty="0">
                <a:solidFill>
                  <a:srgbClr val="585858"/>
                </a:solidFill>
                <a:latin typeface="微软雅黑"/>
                <a:cs typeface="微软雅黑"/>
              </a:rPr>
              <a:t>构，</a:t>
            </a:r>
            <a:r>
              <a:rPr dirty="0">
                <a:solidFill>
                  <a:srgbClr val="585858"/>
                </a:solidFill>
                <a:latin typeface="Arial"/>
                <a:cs typeface="Arial"/>
              </a:rPr>
              <a:t>(</a:t>
            </a:r>
            <a:r>
              <a:rPr spc="-345" dirty="0">
                <a:solidFill>
                  <a:srgbClr val="585858"/>
                </a:solidFill>
                <a:latin typeface="Arial"/>
                <a:cs typeface="Arial"/>
              </a:rPr>
              <a:t> </a:t>
            </a:r>
            <a:r>
              <a:rPr spc="140" dirty="0" err="1">
                <a:solidFill>
                  <a:srgbClr val="585858"/>
                </a:solidFill>
                <a:latin typeface="微软雅黑"/>
                <a:cs typeface="微软雅黑"/>
              </a:rPr>
              <a:t>首</a:t>
            </a:r>
            <a:r>
              <a:rPr spc="150" dirty="0" err="1">
                <a:solidFill>
                  <a:srgbClr val="585858"/>
                </a:solidFill>
                <a:latin typeface="微软雅黑"/>
                <a:cs typeface="微软雅黑"/>
              </a:rPr>
              <a:t>级</a:t>
            </a:r>
            <a:r>
              <a:rPr spc="140" dirty="0" err="1">
                <a:solidFill>
                  <a:srgbClr val="585858"/>
                </a:solidFill>
                <a:latin typeface="微软雅黑"/>
                <a:cs typeface="微软雅黑"/>
              </a:rPr>
              <a:t>双</a:t>
            </a:r>
            <a:r>
              <a:rPr spc="150" dirty="0" err="1">
                <a:solidFill>
                  <a:srgbClr val="585858"/>
                </a:solidFill>
                <a:latin typeface="微软雅黑"/>
                <a:cs typeface="微软雅黑"/>
              </a:rPr>
              <a:t>吸</a:t>
            </a:r>
            <a:r>
              <a:rPr spc="140" dirty="0" err="1">
                <a:solidFill>
                  <a:srgbClr val="585858"/>
                </a:solidFill>
                <a:latin typeface="微软雅黑"/>
                <a:cs typeface="微软雅黑"/>
              </a:rPr>
              <a:t>应</a:t>
            </a:r>
            <a:r>
              <a:rPr spc="150" dirty="0" err="1">
                <a:solidFill>
                  <a:srgbClr val="585858"/>
                </a:solidFill>
                <a:latin typeface="微软雅黑"/>
                <a:cs typeface="微软雅黑"/>
              </a:rPr>
              <a:t>用</a:t>
            </a:r>
            <a:r>
              <a:rPr spc="140" dirty="0" err="1">
                <a:solidFill>
                  <a:srgbClr val="585858"/>
                </a:solidFill>
                <a:latin typeface="微软雅黑"/>
                <a:cs typeface="微软雅黑"/>
              </a:rPr>
              <a:t>于</a:t>
            </a:r>
            <a:r>
              <a:rPr spc="150" dirty="0" err="1">
                <a:solidFill>
                  <a:srgbClr val="585858"/>
                </a:solidFill>
                <a:latin typeface="微软雅黑"/>
                <a:cs typeface="微软雅黑"/>
              </a:rPr>
              <a:t>大</a:t>
            </a:r>
            <a:r>
              <a:rPr spc="140" dirty="0" err="1">
                <a:solidFill>
                  <a:srgbClr val="585858"/>
                </a:solidFill>
                <a:latin typeface="微软雅黑"/>
                <a:cs typeface="微软雅黑"/>
              </a:rPr>
              <a:t>规</a:t>
            </a:r>
            <a:r>
              <a:rPr spc="150" dirty="0" err="1">
                <a:solidFill>
                  <a:srgbClr val="585858"/>
                </a:solidFill>
                <a:latin typeface="微软雅黑"/>
                <a:cs typeface="微软雅黑"/>
              </a:rPr>
              <a:t>格</a:t>
            </a:r>
            <a:r>
              <a:rPr spc="140" dirty="0" err="1">
                <a:solidFill>
                  <a:srgbClr val="585858"/>
                </a:solidFill>
                <a:latin typeface="微软雅黑"/>
                <a:cs typeface="微软雅黑"/>
              </a:rPr>
              <a:t>，</a:t>
            </a:r>
            <a:r>
              <a:rPr spc="150" dirty="0" err="1">
                <a:solidFill>
                  <a:srgbClr val="585858"/>
                </a:solidFill>
                <a:latin typeface="微软雅黑"/>
                <a:cs typeface="微软雅黑"/>
              </a:rPr>
              <a:t>低</a:t>
            </a:r>
            <a:r>
              <a:rPr spc="140" dirty="0" err="1">
                <a:solidFill>
                  <a:srgbClr val="585858"/>
                </a:solidFill>
                <a:latin typeface="微软雅黑"/>
                <a:cs typeface="微软雅黑"/>
              </a:rPr>
              <a:t>汽</a:t>
            </a:r>
            <a:r>
              <a:rPr spc="150" dirty="0" err="1">
                <a:solidFill>
                  <a:srgbClr val="585858"/>
                </a:solidFill>
                <a:latin typeface="微软雅黑"/>
                <a:cs typeface="微软雅黑"/>
              </a:rPr>
              <a:t>蚀</a:t>
            </a:r>
            <a:r>
              <a:rPr spc="140" dirty="0" err="1">
                <a:solidFill>
                  <a:srgbClr val="585858"/>
                </a:solidFill>
                <a:latin typeface="微软雅黑"/>
                <a:cs typeface="微软雅黑"/>
              </a:rPr>
              <a:t>情</a:t>
            </a:r>
            <a:r>
              <a:rPr spc="180" dirty="0" err="1">
                <a:solidFill>
                  <a:srgbClr val="585858"/>
                </a:solidFill>
                <a:latin typeface="微软雅黑"/>
                <a:cs typeface="微软雅黑"/>
              </a:rPr>
              <a:t>况</a:t>
            </a:r>
            <a:r>
              <a:rPr spc="140" dirty="0">
                <a:solidFill>
                  <a:srgbClr val="585858"/>
                </a:solidFill>
                <a:latin typeface="Arial"/>
                <a:cs typeface="Arial"/>
              </a:rPr>
              <a:t>)</a:t>
            </a:r>
            <a:r>
              <a:rPr dirty="0">
                <a:solidFill>
                  <a:srgbClr val="585858"/>
                </a:solidFill>
                <a:latin typeface="微软雅黑"/>
                <a:cs typeface="微软雅黑"/>
              </a:rPr>
              <a:t>。</a:t>
            </a:r>
            <a:endParaRPr lang="en-US" dirty="0">
              <a:solidFill>
                <a:srgbClr val="585858"/>
              </a:solidFill>
              <a:latin typeface="微软雅黑"/>
              <a:cs typeface="微软雅黑"/>
            </a:endParaRPr>
          </a:p>
          <a:p>
            <a:pPr marL="12700" algn="just">
              <a:spcBef>
                <a:spcPts val="1650"/>
              </a:spcBef>
              <a:tabLst>
                <a:tab pos="241300" algn="l"/>
              </a:tabLst>
            </a:pPr>
            <a:r>
              <a:rPr lang="en-US" sz="1600" dirty="0">
                <a:solidFill>
                  <a:srgbClr val="585858"/>
                </a:solidFill>
                <a:latin typeface="Arial" panose="020B0604020202020204" pitchFamily="34" charset="0"/>
                <a:cs typeface="Arial" panose="020B0604020202020204" pitchFamily="34" charset="0"/>
              </a:rPr>
              <a:t>The first-stage impeller can be designed in either single-suction or double-suction structures, with the first-stage double-suction being used for large sizes and low cavitation conditions.</a:t>
            </a:r>
          </a:p>
          <a:p>
            <a:pPr marL="240665" marR="5080" indent="-228600" algn="just">
              <a:spcBef>
                <a:spcPts val="1005"/>
              </a:spcBef>
              <a:buFont typeface="Arial"/>
              <a:buChar char="●"/>
              <a:tabLst>
                <a:tab pos="241300" algn="l"/>
              </a:tabLst>
            </a:pPr>
            <a:r>
              <a:rPr lang="zh-CN" altLang="en-US" spc="155" dirty="0">
                <a:solidFill>
                  <a:srgbClr val="585858"/>
                </a:solidFill>
                <a:latin typeface="微软雅黑" panose="020B0503020204020204" pitchFamily="34" charset="-122"/>
                <a:ea typeface="微软雅黑" panose="020B0503020204020204" pitchFamily="34" charset="-122"/>
                <a:cs typeface="微软雅黑"/>
              </a:rPr>
              <a:t>当首级叶轮采用</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双</a:t>
            </a:r>
            <a:r>
              <a:rPr lang="zh-CN" altLang="en-US" spc="155" dirty="0">
                <a:solidFill>
                  <a:srgbClr val="585858"/>
                </a:solidFill>
                <a:latin typeface="微软雅黑" panose="020B0503020204020204" pitchFamily="34" charset="-122"/>
                <a:ea typeface="微软雅黑" panose="020B0503020204020204" pitchFamily="34" charset="-122"/>
                <a:cs typeface="微软雅黑"/>
              </a:rPr>
              <a:t>吸</a:t>
            </a:r>
            <a:r>
              <a:rPr lang="zh-CN" altLang="en-US" spc="140" dirty="0">
                <a:solidFill>
                  <a:srgbClr val="585858"/>
                </a:solidFill>
                <a:latin typeface="微软雅黑" panose="020B0503020204020204" pitchFamily="34" charset="-122"/>
                <a:ea typeface="微软雅黑" panose="020B0503020204020204" pitchFamily="34" charset="-122"/>
                <a:cs typeface="微软雅黑"/>
              </a:rPr>
              <a:t>结</a:t>
            </a:r>
            <a:r>
              <a:rPr lang="zh-CN" altLang="en-US" spc="155" dirty="0">
                <a:solidFill>
                  <a:srgbClr val="585858"/>
                </a:solidFill>
                <a:latin typeface="微软雅黑" panose="020B0503020204020204" pitchFamily="34" charset="-122"/>
                <a:ea typeface="微软雅黑" panose="020B0503020204020204" pitchFamily="34" charset="-122"/>
                <a:cs typeface="微软雅黑"/>
              </a:rPr>
              <a:t>构</a:t>
            </a:r>
            <a:r>
              <a:rPr lang="zh-CN" altLang="en-US" spc="140" dirty="0">
                <a:solidFill>
                  <a:srgbClr val="585858"/>
                </a:solidFill>
                <a:latin typeface="微软雅黑" panose="020B0503020204020204" pitchFamily="34" charset="-122"/>
                <a:ea typeface="微软雅黑" panose="020B0503020204020204" pitchFamily="34" charset="-122"/>
                <a:cs typeface="微软雅黑"/>
              </a:rPr>
              <a:t>时</a:t>
            </a:r>
            <a:r>
              <a:rPr lang="zh-CN" altLang="en-US" spc="155" dirty="0">
                <a:solidFill>
                  <a:srgbClr val="585858"/>
                </a:solidFill>
                <a:latin typeface="微软雅黑" panose="020B0503020204020204" pitchFamily="34" charset="-122"/>
                <a:ea typeface="微软雅黑" panose="020B0503020204020204" pitchFamily="34" charset="-122"/>
                <a:cs typeface="微软雅黑"/>
              </a:rPr>
              <a:t>，</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几</a:t>
            </a:r>
            <a:r>
              <a:rPr lang="zh-CN" altLang="en-US" spc="155" dirty="0">
                <a:solidFill>
                  <a:srgbClr val="585858"/>
                </a:solidFill>
                <a:latin typeface="微软雅黑" panose="020B0503020204020204" pitchFamily="34" charset="-122"/>
                <a:ea typeface="微软雅黑" panose="020B0503020204020204" pitchFamily="34" charset="-122"/>
                <a:cs typeface="微软雅黑"/>
              </a:rPr>
              <a:t>何</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尺</a:t>
            </a:r>
            <a:r>
              <a:rPr lang="zh-CN" altLang="en-US" spc="155" dirty="0">
                <a:solidFill>
                  <a:srgbClr val="585858"/>
                </a:solidFill>
                <a:latin typeface="微软雅黑" panose="020B0503020204020204" pitchFamily="34" charset="-122"/>
                <a:ea typeface="微软雅黑" panose="020B0503020204020204" pitchFamily="34" charset="-122"/>
                <a:cs typeface="微软雅黑"/>
              </a:rPr>
              <a:t>寸</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大</a:t>
            </a:r>
            <a:r>
              <a:rPr lang="zh-CN" altLang="en-US" spc="155" dirty="0">
                <a:solidFill>
                  <a:srgbClr val="585858"/>
                </a:solidFill>
                <a:latin typeface="微软雅黑" panose="020B0503020204020204" pitchFamily="34" charset="-122"/>
                <a:ea typeface="微软雅黑" panose="020B0503020204020204" pitchFamily="34" charset="-122"/>
                <a:cs typeface="微软雅黑"/>
              </a:rPr>
              <a:t>，</a:t>
            </a:r>
            <a:r>
              <a:rPr lang="zh-CN" altLang="en-US" spc="140" dirty="0">
                <a:solidFill>
                  <a:srgbClr val="585858"/>
                </a:solidFill>
                <a:latin typeface="微软雅黑" panose="020B0503020204020204" pitchFamily="34" charset="-122"/>
                <a:ea typeface="微软雅黑" panose="020B0503020204020204" pitchFamily="34" charset="-122"/>
                <a:cs typeface="微软雅黑"/>
              </a:rPr>
              <a:t>结</a:t>
            </a:r>
            <a:r>
              <a:rPr lang="zh-CN" altLang="en-US" spc="155" dirty="0">
                <a:solidFill>
                  <a:srgbClr val="585858"/>
                </a:solidFill>
                <a:latin typeface="微软雅黑" panose="020B0503020204020204" pitchFamily="34" charset="-122"/>
                <a:ea typeface="微软雅黑" panose="020B0503020204020204" pitchFamily="34" charset="-122"/>
                <a:cs typeface="微软雅黑"/>
              </a:rPr>
              <a:t>构</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复</a:t>
            </a:r>
            <a:r>
              <a:rPr lang="zh-CN" altLang="en-US" spc="155" dirty="0">
                <a:solidFill>
                  <a:srgbClr val="585858"/>
                </a:solidFill>
                <a:latin typeface="微软雅黑" panose="020B0503020204020204" pitchFamily="34" charset="-122"/>
                <a:ea typeface="微软雅黑" panose="020B0503020204020204" pitchFamily="34" charset="-122"/>
                <a:cs typeface="微软雅黑"/>
              </a:rPr>
              <a:t>杂</a:t>
            </a:r>
            <a:r>
              <a:rPr lang="zh-CN" altLang="en-US" spc="140" dirty="0">
                <a:solidFill>
                  <a:srgbClr val="585858"/>
                </a:solidFill>
                <a:latin typeface="微软雅黑" panose="020B0503020204020204" pitchFamily="34" charset="-122"/>
                <a:ea typeface="微软雅黑" panose="020B0503020204020204" pitchFamily="34" charset="-122"/>
                <a:cs typeface="微软雅黑"/>
              </a:rPr>
              <a:t>，</a:t>
            </a:r>
            <a:r>
              <a:rPr lang="zh-CN" altLang="en-US" spc="155" dirty="0">
                <a:solidFill>
                  <a:srgbClr val="585858"/>
                </a:solidFill>
                <a:latin typeface="微软雅黑" panose="020B0503020204020204" pitchFamily="34" charset="-122"/>
                <a:ea typeface="微软雅黑" panose="020B0503020204020204" pitchFamily="34" charset="-122"/>
                <a:cs typeface="微软雅黑"/>
              </a:rPr>
              <a:t>在</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同</a:t>
            </a:r>
            <a:r>
              <a:rPr lang="zh-CN" altLang="en-US" spc="155" dirty="0">
                <a:solidFill>
                  <a:srgbClr val="585858"/>
                </a:solidFill>
                <a:latin typeface="微软雅黑" panose="020B0503020204020204" pitchFamily="34" charset="-122"/>
                <a:ea typeface="微软雅黑" panose="020B0503020204020204" pitchFamily="34" charset="-122"/>
                <a:cs typeface="微软雅黑"/>
              </a:rPr>
              <a:t>样</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叶</a:t>
            </a:r>
            <a:r>
              <a:rPr lang="zh-CN" altLang="en-US" spc="155" dirty="0">
                <a:solidFill>
                  <a:srgbClr val="585858"/>
                </a:solidFill>
                <a:latin typeface="微软雅黑" panose="020B0503020204020204" pitchFamily="34" charset="-122"/>
                <a:ea typeface="微软雅黑" panose="020B0503020204020204" pitchFamily="34" charset="-122"/>
                <a:cs typeface="微软雅黑"/>
              </a:rPr>
              <a:t>轮</a:t>
            </a:r>
            <a:r>
              <a:rPr lang="zh-CN" altLang="en-US" spc="140" dirty="0">
                <a:solidFill>
                  <a:srgbClr val="585858"/>
                </a:solidFill>
                <a:latin typeface="微软雅黑" panose="020B0503020204020204" pitchFamily="34" charset="-122"/>
                <a:ea typeface="微软雅黑" panose="020B0503020204020204" pitchFamily="34" charset="-122"/>
                <a:cs typeface="微软雅黑"/>
              </a:rPr>
              <a:t>直</a:t>
            </a:r>
            <a:r>
              <a:rPr lang="zh-CN" altLang="en-US" spc="155" dirty="0">
                <a:solidFill>
                  <a:srgbClr val="585858"/>
                </a:solidFill>
                <a:latin typeface="微软雅黑" panose="020B0503020204020204" pitchFamily="34" charset="-122"/>
                <a:ea typeface="微软雅黑" panose="020B0503020204020204" pitchFamily="34" charset="-122"/>
                <a:cs typeface="微软雅黑"/>
              </a:rPr>
              <a:t>径</a:t>
            </a:r>
            <a:r>
              <a:rPr lang="zh-CN" altLang="en-US" spc="140" dirty="0">
                <a:solidFill>
                  <a:srgbClr val="585858"/>
                </a:solidFill>
                <a:latin typeface="微软雅黑" panose="020B0503020204020204" pitchFamily="34" charset="-122"/>
                <a:ea typeface="微软雅黑" panose="020B0503020204020204" pitchFamily="34" charset="-122"/>
                <a:cs typeface="微软雅黑"/>
              </a:rPr>
              <a:t>的</a:t>
            </a:r>
            <a:r>
              <a:rPr lang="zh-CN" altLang="en-US" spc="155" dirty="0">
                <a:solidFill>
                  <a:srgbClr val="585858"/>
                </a:solidFill>
                <a:latin typeface="微软雅黑" panose="020B0503020204020204" pitchFamily="34" charset="-122"/>
                <a:ea typeface="微软雅黑" panose="020B0503020204020204" pitchFamily="34" charset="-122"/>
                <a:cs typeface="微软雅黑"/>
              </a:rPr>
              <a:t>情</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况</a:t>
            </a:r>
            <a:r>
              <a:rPr lang="zh-CN" altLang="en-US" spc="155" dirty="0">
                <a:solidFill>
                  <a:srgbClr val="585858"/>
                </a:solidFill>
                <a:latin typeface="微软雅黑" panose="020B0503020204020204" pitchFamily="34" charset="-122"/>
                <a:ea typeface="微软雅黑" panose="020B0503020204020204" pitchFamily="34" charset="-122"/>
                <a:cs typeface="微软雅黑"/>
              </a:rPr>
              <a:t>下</a:t>
            </a:r>
            <a:r>
              <a:rPr lang="zh-CN" altLang="en-US" spc="140" dirty="0">
                <a:solidFill>
                  <a:srgbClr val="585858"/>
                </a:solidFill>
                <a:latin typeface="微软雅黑" panose="020B0503020204020204" pitchFamily="34" charset="-122"/>
                <a:ea typeface="微软雅黑" panose="020B0503020204020204" pitchFamily="34" charset="-122"/>
                <a:cs typeface="微软雅黑"/>
              </a:rPr>
              <a:t>，</a:t>
            </a:r>
            <a:r>
              <a:rPr lang="zh-CN" altLang="en-US" spc="155" dirty="0">
                <a:solidFill>
                  <a:srgbClr val="585858"/>
                </a:solidFill>
                <a:latin typeface="微软雅黑" panose="020B0503020204020204" pitchFamily="34" charset="-122"/>
                <a:ea typeface="微软雅黑" panose="020B0503020204020204" pitchFamily="34" charset="-122"/>
                <a:cs typeface="微软雅黑"/>
              </a:rPr>
              <a:t>轴</a:t>
            </a:r>
            <a:r>
              <a:rPr lang="zh-CN" altLang="en-US" spc="140" dirty="0">
                <a:solidFill>
                  <a:srgbClr val="585858"/>
                </a:solidFill>
                <a:latin typeface="微软雅黑" panose="020B0503020204020204" pitchFamily="34" charset="-122"/>
                <a:ea typeface="微软雅黑" panose="020B0503020204020204" pitchFamily="34" charset="-122"/>
                <a:cs typeface="微软雅黑"/>
              </a:rPr>
              <a:t>跨</a:t>
            </a:r>
            <a:r>
              <a:rPr lang="zh-CN" altLang="en-US" spc="155" dirty="0">
                <a:solidFill>
                  <a:srgbClr val="585858"/>
                </a:solidFill>
                <a:latin typeface="微软雅黑" panose="020B0503020204020204" pitchFamily="34" charset="-122"/>
                <a:ea typeface="微软雅黑" panose="020B0503020204020204" pitchFamily="34" charset="-122"/>
                <a:cs typeface="微软雅黑"/>
              </a:rPr>
              <a:t>度</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加</a:t>
            </a:r>
            <a:r>
              <a:rPr lang="zh-CN" altLang="en-US" spc="155" dirty="0">
                <a:solidFill>
                  <a:srgbClr val="585858"/>
                </a:solidFill>
                <a:latin typeface="微软雅黑" panose="020B0503020204020204" pitchFamily="34" charset="-122"/>
                <a:ea typeface="微软雅黑" panose="020B0503020204020204" pitchFamily="34" charset="-122"/>
                <a:cs typeface="微软雅黑"/>
              </a:rPr>
              <a:t>长， 降低了转子刚性</a:t>
            </a:r>
            <a:r>
              <a:rPr lang="zh-CN" altLang="en-US" spc="140" dirty="0">
                <a:solidFill>
                  <a:srgbClr val="585858"/>
                </a:solidFill>
                <a:latin typeface="微软雅黑" panose="020B0503020204020204" pitchFamily="34" charset="-122"/>
                <a:ea typeface="微软雅黑" panose="020B0503020204020204" pitchFamily="34" charset="-122"/>
                <a:cs typeface="微软雅黑"/>
              </a:rPr>
              <a:t>，</a:t>
            </a:r>
            <a:r>
              <a:rPr lang="zh-CN" altLang="en-US" spc="155" dirty="0">
                <a:solidFill>
                  <a:srgbClr val="585858"/>
                </a:solidFill>
                <a:latin typeface="微软雅黑" panose="020B0503020204020204" pitchFamily="34" charset="-122"/>
                <a:ea typeface="微软雅黑" panose="020B0503020204020204" pitchFamily="34" charset="-122"/>
                <a:cs typeface="微软雅黑"/>
              </a:rPr>
              <a:t>降</a:t>
            </a:r>
            <a:r>
              <a:rPr lang="zh-CN" altLang="en-US" spc="140" dirty="0">
                <a:solidFill>
                  <a:srgbClr val="585858"/>
                </a:solidFill>
                <a:latin typeface="微软雅黑" panose="020B0503020204020204" pitchFamily="34" charset="-122"/>
                <a:ea typeface="微软雅黑" panose="020B0503020204020204" pitchFamily="34" charset="-122"/>
                <a:cs typeface="微软雅黑"/>
              </a:rPr>
              <a:t>低</a:t>
            </a:r>
            <a:r>
              <a:rPr lang="zh-CN" altLang="en-US" spc="155" dirty="0">
                <a:solidFill>
                  <a:srgbClr val="585858"/>
                </a:solidFill>
                <a:latin typeface="微软雅黑" panose="020B0503020204020204" pitchFamily="34" charset="-122"/>
                <a:ea typeface="微软雅黑" panose="020B0503020204020204" pitchFamily="34" charset="-122"/>
                <a:cs typeface="微软雅黑"/>
              </a:rPr>
              <a:t>了</a:t>
            </a:r>
            <a:r>
              <a:rPr lang="zh-CN" altLang="en-US" spc="140" dirty="0">
                <a:solidFill>
                  <a:srgbClr val="585858"/>
                </a:solidFill>
                <a:latin typeface="微软雅黑" panose="020B0503020204020204" pitchFamily="34" charset="-122"/>
                <a:ea typeface="微软雅黑" panose="020B0503020204020204" pitchFamily="34" charset="-122"/>
                <a:cs typeface="微软雅黑"/>
              </a:rPr>
              <a:t>运</a:t>
            </a:r>
            <a:r>
              <a:rPr lang="zh-CN" altLang="en-US" spc="155" dirty="0">
                <a:solidFill>
                  <a:srgbClr val="585858"/>
                </a:solidFill>
                <a:latin typeface="微软雅黑" panose="020B0503020204020204" pitchFamily="34" charset="-122"/>
                <a:ea typeface="微软雅黑" panose="020B0503020204020204" pitchFamily="34" charset="-122"/>
                <a:cs typeface="微软雅黑"/>
              </a:rPr>
              <a:t>行</a:t>
            </a:r>
            <a:r>
              <a:rPr lang="zh-CN" altLang="en-US" spc="140" dirty="0">
                <a:solidFill>
                  <a:srgbClr val="585858"/>
                </a:solidFill>
                <a:latin typeface="微软雅黑" panose="020B0503020204020204" pitchFamily="34" charset="-122"/>
                <a:ea typeface="微软雅黑" panose="020B0503020204020204" pitchFamily="34" charset="-122"/>
                <a:cs typeface="微软雅黑"/>
              </a:rPr>
              <a:t>的</a:t>
            </a:r>
            <a:r>
              <a:rPr lang="zh-CN" altLang="en-US" spc="155" dirty="0">
                <a:solidFill>
                  <a:srgbClr val="585858"/>
                </a:solidFill>
                <a:latin typeface="微软雅黑" panose="020B0503020204020204" pitchFamily="34" charset="-122"/>
                <a:ea typeface="微软雅黑" panose="020B0503020204020204" pitchFamily="34" charset="-122"/>
                <a:cs typeface="微软雅黑"/>
              </a:rPr>
              <a:t>稳</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定</a:t>
            </a:r>
            <a:r>
              <a:rPr lang="zh-CN" altLang="en-US" spc="155" dirty="0">
                <a:solidFill>
                  <a:srgbClr val="585858"/>
                </a:solidFill>
                <a:latin typeface="微软雅黑" panose="020B0503020204020204" pitchFamily="34" charset="-122"/>
                <a:ea typeface="微软雅黑" panose="020B0503020204020204" pitchFamily="34" charset="-122"/>
                <a:cs typeface="微软雅黑"/>
              </a:rPr>
              <a:t>性。</a:t>
            </a:r>
          </a:p>
          <a:p>
            <a:pPr marL="12065" marR="5080" algn="just">
              <a:spcBef>
                <a:spcPts val="1005"/>
              </a:spcBef>
              <a:tabLst>
                <a:tab pos="241300" algn="l"/>
              </a:tabLst>
            </a:pPr>
            <a:r>
              <a:rPr lang="en-US" sz="1600" dirty="0">
                <a:solidFill>
                  <a:srgbClr val="585858"/>
                </a:solidFill>
                <a:latin typeface="Arial" panose="020B0604020202020204" pitchFamily="34" charset="0"/>
                <a:cs typeface="Arial" panose="020B0604020202020204" pitchFamily="34" charset="0"/>
              </a:rPr>
              <a:t>When the first-stage impeller adopts a double-suction structure, the geometric dimensions are larger, and the structure is more complex. With the same impeller diameter, the shaft span is increased, which reduces the rotor rigidity and lowers the operational stability.</a:t>
            </a:r>
            <a:endParaRPr lang="en-US" sz="1600" dirty="0">
              <a:latin typeface="Arial" panose="020B0604020202020204" pitchFamily="34" charset="0"/>
              <a:cs typeface="Arial" panose="020B0604020202020204" pitchFamily="34" charset="0"/>
            </a:endParaRPr>
          </a:p>
          <a:p>
            <a:pPr marL="240665" marR="23495" indent="-228600" algn="just">
              <a:spcBef>
                <a:spcPts val="1000"/>
              </a:spcBef>
              <a:buFont typeface="Arial"/>
              <a:buChar char="●"/>
              <a:tabLst>
                <a:tab pos="241300" algn="l"/>
              </a:tabLst>
            </a:pPr>
            <a:r>
              <a:rPr lang="zh-CN" altLang="en-US" spc="155" dirty="0">
                <a:solidFill>
                  <a:srgbClr val="585858"/>
                </a:solidFill>
                <a:latin typeface="微软雅黑" panose="020B0503020204020204" pitchFamily="34" charset="-122"/>
                <a:ea typeface="微软雅黑" panose="020B0503020204020204" pitchFamily="34" charset="-122"/>
                <a:cs typeface="微软雅黑"/>
              </a:rPr>
              <a:t>采用</a:t>
            </a:r>
            <a:r>
              <a:rPr lang="zh-CN" altLang="en-US" spc="155" dirty="0">
                <a:solidFill>
                  <a:srgbClr val="FF0000"/>
                </a:solidFill>
                <a:latin typeface="微软雅黑" panose="020B0503020204020204" pitchFamily="34" charset="-122"/>
                <a:ea typeface="微软雅黑" panose="020B0503020204020204" pitchFamily="34" charset="-122"/>
                <a:cs typeface="微软雅黑"/>
              </a:rPr>
              <a:t>导叶</a:t>
            </a:r>
            <a:r>
              <a:rPr lang="zh-CN" altLang="en-US" spc="150" dirty="0">
                <a:solidFill>
                  <a:srgbClr val="585858"/>
                </a:solidFill>
                <a:latin typeface="微软雅黑" panose="020B0503020204020204" pitchFamily="34" charset="-122"/>
                <a:ea typeface="微软雅黑" panose="020B0503020204020204" pitchFamily="34" charset="-122"/>
                <a:cs typeface="微软雅黑"/>
              </a:rPr>
              <a:t>结构</a:t>
            </a:r>
            <a:r>
              <a:rPr lang="zh-CN" altLang="en-US" dirty="0">
                <a:solidFill>
                  <a:srgbClr val="585858"/>
                </a:solidFill>
                <a:latin typeface="微软雅黑" panose="020B0503020204020204" pitchFamily="34" charset="-122"/>
                <a:ea typeface="微软雅黑" panose="020B0503020204020204" pitchFamily="34" charset="-122"/>
                <a:cs typeface="微软雅黑"/>
              </a:rPr>
              <a:t>，</a:t>
            </a:r>
            <a:r>
              <a:rPr lang="zh-CN" altLang="en-US" spc="-380" dirty="0">
                <a:solidFill>
                  <a:srgbClr val="585858"/>
                </a:solidFill>
                <a:latin typeface="微软雅黑" panose="020B0503020204020204" pitchFamily="34" charset="-122"/>
                <a:ea typeface="微软雅黑" panose="020B0503020204020204" pitchFamily="34" charset="-122"/>
                <a:cs typeface="微软雅黑"/>
              </a:rPr>
              <a:t> </a:t>
            </a:r>
            <a:r>
              <a:rPr lang="zh-CN" altLang="en-US" spc="140" dirty="0">
                <a:solidFill>
                  <a:srgbClr val="585858"/>
                </a:solidFill>
                <a:latin typeface="微软雅黑" panose="020B0503020204020204" pitchFamily="34" charset="-122"/>
                <a:ea typeface="微软雅黑" panose="020B0503020204020204" pitchFamily="34" charset="-122"/>
                <a:cs typeface="微软雅黑"/>
              </a:rPr>
              <a:t>流</a:t>
            </a:r>
            <a:r>
              <a:rPr lang="zh-CN" altLang="en-US" spc="150" dirty="0">
                <a:solidFill>
                  <a:srgbClr val="585858"/>
                </a:solidFill>
                <a:latin typeface="微软雅黑" panose="020B0503020204020204" pitchFamily="34" charset="-122"/>
                <a:ea typeface="微软雅黑" panose="020B0503020204020204" pitchFamily="34" charset="-122"/>
                <a:cs typeface="微软雅黑"/>
              </a:rPr>
              <a:t>道</a:t>
            </a:r>
            <a:r>
              <a:rPr lang="zh-CN" altLang="en-US" spc="140" dirty="0">
                <a:solidFill>
                  <a:srgbClr val="585858"/>
                </a:solidFill>
                <a:latin typeface="微软雅黑" panose="020B0503020204020204" pitchFamily="34" charset="-122"/>
                <a:ea typeface="微软雅黑" panose="020B0503020204020204" pitchFamily="34" charset="-122"/>
                <a:cs typeface="微软雅黑"/>
              </a:rPr>
              <a:t>过</a:t>
            </a:r>
            <a:r>
              <a:rPr lang="zh-CN" altLang="en-US" spc="150" dirty="0">
                <a:solidFill>
                  <a:srgbClr val="585858"/>
                </a:solidFill>
                <a:latin typeface="微软雅黑" panose="020B0503020204020204" pitchFamily="34" charset="-122"/>
                <a:ea typeface="微软雅黑" panose="020B0503020204020204" pitchFamily="34" charset="-122"/>
                <a:cs typeface="微软雅黑"/>
              </a:rPr>
              <a:t>流</a:t>
            </a:r>
            <a:r>
              <a:rPr lang="zh-CN" altLang="en-US" spc="140" dirty="0">
                <a:solidFill>
                  <a:srgbClr val="585858"/>
                </a:solidFill>
                <a:latin typeface="微软雅黑" panose="020B0503020204020204" pitchFamily="34" charset="-122"/>
                <a:ea typeface="微软雅黑" panose="020B0503020204020204" pitchFamily="34" charset="-122"/>
                <a:cs typeface="微软雅黑"/>
              </a:rPr>
              <a:t>面</a:t>
            </a:r>
            <a:r>
              <a:rPr lang="zh-CN" altLang="en-US" spc="150" dirty="0">
                <a:solidFill>
                  <a:srgbClr val="585858"/>
                </a:solidFill>
                <a:latin typeface="微软雅黑" panose="020B0503020204020204" pitchFamily="34" charset="-122"/>
                <a:ea typeface="微软雅黑" panose="020B0503020204020204" pitchFamily="34" charset="-122"/>
                <a:cs typeface="微软雅黑"/>
              </a:rPr>
              <a:t>积</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小</a:t>
            </a:r>
            <a:r>
              <a:rPr lang="zh-CN" altLang="en-US" dirty="0">
                <a:solidFill>
                  <a:srgbClr val="585858"/>
                </a:solidFill>
                <a:latin typeface="微软雅黑" panose="020B0503020204020204" pitchFamily="34" charset="-122"/>
                <a:ea typeface="微软雅黑" panose="020B0503020204020204" pitchFamily="34" charset="-122"/>
                <a:cs typeface="微软雅黑"/>
              </a:rPr>
              <a:t>，</a:t>
            </a:r>
            <a:r>
              <a:rPr lang="zh-CN" altLang="en-US" spc="-380" dirty="0">
                <a:solidFill>
                  <a:srgbClr val="585858"/>
                </a:solidFill>
                <a:latin typeface="微软雅黑" panose="020B0503020204020204" pitchFamily="34" charset="-122"/>
                <a:ea typeface="微软雅黑" panose="020B0503020204020204" pitchFamily="34" charset="-122"/>
                <a:cs typeface="微软雅黑"/>
              </a:rPr>
              <a:t> </a:t>
            </a:r>
            <a:r>
              <a:rPr lang="zh-CN" altLang="en-US" spc="140" dirty="0">
                <a:solidFill>
                  <a:srgbClr val="585858"/>
                </a:solidFill>
                <a:latin typeface="微软雅黑" panose="020B0503020204020204" pitchFamily="34" charset="-122"/>
                <a:ea typeface="微软雅黑" panose="020B0503020204020204" pitchFamily="34" charset="-122"/>
                <a:cs typeface="微软雅黑"/>
              </a:rPr>
              <a:t>流</a:t>
            </a:r>
            <a:r>
              <a:rPr lang="zh-CN" altLang="en-US" spc="150" dirty="0">
                <a:solidFill>
                  <a:srgbClr val="585858"/>
                </a:solidFill>
                <a:latin typeface="微软雅黑" panose="020B0503020204020204" pitchFamily="34" charset="-122"/>
                <a:ea typeface="微软雅黑" panose="020B0503020204020204" pitchFamily="34" charset="-122"/>
                <a:cs typeface="微软雅黑"/>
              </a:rPr>
              <a:t>速</a:t>
            </a:r>
            <a:r>
              <a:rPr lang="zh-CN" altLang="en-US" spc="140" dirty="0">
                <a:solidFill>
                  <a:srgbClr val="585858"/>
                </a:solidFill>
                <a:latin typeface="微软雅黑" panose="020B0503020204020204" pitchFamily="34" charset="-122"/>
                <a:ea typeface="微软雅黑" panose="020B0503020204020204" pitchFamily="34" charset="-122"/>
                <a:cs typeface="微软雅黑"/>
              </a:rPr>
              <a:t>较</a:t>
            </a:r>
            <a:r>
              <a:rPr lang="zh-CN" altLang="en-US" spc="150" dirty="0">
                <a:solidFill>
                  <a:srgbClr val="585858"/>
                </a:solidFill>
                <a:latin typeface="微软雅黑" panose="020B0503020204020204" pitchFamily="34" charset="-122"/>
                <a:ea typeface="微软雅黑" panose="020B0503020204020204" pitchFamily="34" charset="-122"/>
                <a:cs typeface="微软雅黑"/>
              </a:rPr>
              <a:t>快</a:t>
            </a:r>
            <a:r>
              <a:rPr lang="zh-CN" altLang="en-US" spc="140" dirty="0">
                <a:solidFill>
                  <a:srgbClr val="585858"/>
                </a:solidFill>
                <a:latin typeface="微软雅黑" panose="020B0503020204020204" pitchFamily="34" charset="-122"/>
                <a:ea typeface="微软雅黑" panose="020B0503020204020204" pitchFamily="34" charset="-122"/>
                <a:cs typeface="微软雅黑"/>
              </a:rPr>
              <a:t>，</a:t>
            </a:r>
            <a:r>
              <a:rPr lang="zh-CN" altLang="en-US" spc="150" dirty="0">
                <a:solidFill>
                  <a:srgbClr val="585858"/>
                </a:solidFill>
                <a:latin typeface="微软雅黑" panose="020B0503020204020204" pitchFamily="34" charset="-122"/>
                <a:ea typeface="微软雅黑" panose="020B0503020204020204" pitchFamily="34" charset="-122"/>
                <a:cs typeface="微软雅黑"/>
              </a:rPr>
              <a:t>冲</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刷</a:t>
            </a:r>
            <a:r>
              <a:rPr lang="zh-CN" altLang="en-US" spc="150" dirty="0">
                <a:solidFill>
                  <a:srgbClr val="585858"/>
                </a:solidFill>
                <a:latin typeface="微软雅黑" panose="020B0503020204020204" pitchFamily="34" charset="-122"/>
                <a:ea typeface="微软雅黑" panose="020B0503020204020204" pitchFamily="34" charset="-122"/>
                <a:cs typeface="微软雅黑"/>
              </a:rPr>
              <a:t>磨</a:t>
            </a:r>
            <a:r>
              <a:rPr lang="zh-CN" altLang="en-US" spc="140" dirty="0">
                <a:solidFill>
                  <a:srgbClr val="585858"/>
                </a:solidFill>
                <a:latin typeface="微软雅黑" panose="020B0503020204020204" pitchFamily="34" charset="-122"/>
                <a:ea typeface="微软雅黑" panose="020B0503020204020204" pitchFamily="34" charset="-122"/>
                <a:cs typeface="微软雅黑"/>
              </a:rPr>
              <a:t>蚀</a:t>
            </a:r>
            <a:r>
              <a:rPr lang="zh-CN" altLang="en-US" spc="150" dirty="0">
                <a:solidFill>
                  <a:srgbClr val="585858"/>
                </a:solidFill>
                <a:latin typeface="微软雅黑" panose="020B0503020204020204" pitchFamily="34" charset="-122"/>
                <a:ea typeface="微软雅黑" panose="020B0503020204020204" pitchFamily="34" charset="-122"/>
                <a:cs typeface="微软雅黑"/>
              </a:rPr>
              <a:t>较</a:t>
            </a:r>
            <a:r>
              <a:rPr lang="zh-CN" altLang="en-US" spc="175" dirty="0">
                <a:solidFill>
                  <a:srgbClr val="585858"/>
                </a:solidFill>
                <a:latin typeface="微软雅黑" panose="020B0503020204020204" pitchFamily="34" charset="-122"/>
                <a:ea typeface="微软雅黑" panose="020B0503020204020204" pitchFamily="34" charset="-122"/>
                <a:cs typeface="微软雅黑"/>
              </a:rPr>
              <a:t>快</a:t>
            </a:r>
            <a:r>
              <a:rPr lang="zh-CN" altLang="en-US" spc="150" dirty="0">
                <a:solidFill>
                  <a:srgbClr val="FF0000"/>
                </a:solidFill>
                <a:latin typeface="微软雅黑" panose="020B0503020204020204" pitchFamily="34" charset="-122"/>
                <a:ea typeface="微软雅黑" panose="020B0503020204020204" pitchFamily="34" charset="-122"/>
                <a:cs typeface="微软雅黑"/>
              </a:rPr>
              <a:t>检</a:t>
            </a:r>
            <a:r>
              <a:rPr lang="zh-CN" altLang="en-US" spc="140" dirty="0">
                <a:solidFill>
                  <a:srgbClr val="FF0000"/>
                </a:solidFill>
                <a:latin typeface="微软雅黑" panose="020B0503020204020204" pitchFamily="34" charset="-122"/>
                <a:ea typeface="微软雅黑" panose="020B0503020204020204" pitchFamily="34" charset="-122"/>
                <a:cs typeface="微软雅黑"/>
              </a:rPr>
              <a:t>修</a:t>
            </a:r>
            <a:r>
              <a:rPr lang="zh-CN" altLang="en-US" spc="150" dirty="0">
                <a:solidFill>
                  <a:srgbClr val="FF0000"/>
                </a:solidFill>
                <a:latin typeface="微软雅黑" panose="020B0503020204020204" pitchFamily="34" charset="-122"/>
                <a:ea typeface="微软雅黑" panose="020B0503020204020204" pitchFamily="34" charset="-122"/>
                <a:cs typeface="微软雅黑"/>
              </a:rPr>
              <a:t>、</a:t>
            </a:r>
            <a:r>
              <a:rPr lang="zh-CN" altLang="en-US" spc="140" dirty="0">
                <a:solidFill>
                  <a:srgbClr val="FF0000"/>
                </a:solidFill>
                <a:latin typeface="微软雅黑" panose="020B0503020204020204" pitchFamily="34" charset="-122"/>
                <a:ea typeface="微软雅黑" panose="020B0503020204020204" pitchFamily="34" charset="-122"/>
                <a:cs typeface="微软雅黑"/>
              </a:rPr>
              <a:t>拆</a:t>
            </a:r>
            <a:r>
              <a:rPr lang="zh-CN" altLang="en-US" spc="150" dirty="0">
                <a:solidFill>
                  <a:srgbClr val="FF0000"/>
                </a:solidFill>
                <a:latin typeface="微软雅黑" panose="020B0503020204020204" pitchFamily="34" charset="-122"/>
                <a:ea typeface="微软雅黑" panose="020B0503020204020204" pitchFamily="34" charset="-122"/>
                <a:cs typeface="微软雅黑"/>
              </a:rPr>
              <a:t>卸</a:t>
            </a:r>
            <a:r>
              <a:rPr lang="zh-CN" altLang="en-US" spc="140" dirty="0">
                <a:solidFill>
                  <a:srgbClr val="FF0000"/>
                </a:solidFill>
                <a:latin typeface="微软雅黑" panose="020B0503020204020204" pitchFamily="34" charset="-122"/>
                <a:ea typeface="微软雅黑" panose="020B0503020204020204" pitchFamily="34" charset="-122"/>
                <a:cs typeface="微软雅黑"/>
              </a:rPr>
              <a:t>难</a:t>
            </a:r>
            <a:r>
              <a:rPr lang="zh-CN" altLang="en-US" spc="150" dirty="0">
                <a:solidFill>
                  <a:srgbClr val="FF0000"/>
                </a:solidFill>
                <a:latin typeface="微软雅黑" panose="020B0503020204020204" pitchFamily="34" charset="-122"/>
                <a:ea typeface="微软雅黑" panose="020B0503020204020204" pitchFamily="34" charset="-122"/>
                <a:cs typeface="微软雅黑"/>
              </a:rPr>
              <a:t>度</a:t>
            </a:r>
            <a:r>
              <a:rPr lang="zh-CN" altLang="en-US" spc="155" dirty="0">
                <a:solidFill>
                  <a:srgbClr val="FF0000"/>
                </a:solidFill>
                <a:latin typeface="微软雅黑" panose="020B0503020204020204" pitchFamily="34" charset="-122"/>
                <a:ea typeface="微软雅黑" panose="020B0503020204020204" pitchFamily="34" charset="-122"/>
                <a:cs typeface="微软雅黑"/>
              </a:rPr>
              <a:t>大</a:t>
            </a:r>
            <a:r>
              <a:rPr lang="zh-CN" altLang="en-US" dirty="0">
                <a:solidFill>
                  <a:srgbClr val="585858"/>
                </a:solidFill>
                <a:latin typeface="微软雅黑" panose="020B0503020204020204" pitchFamily="34" charset="-122"/>
                <a:ea typeface="微软雅黑" panose="020B0503020204020204" pitchFamily="34" charset="-122"/>
                <a:cs typeface="微软雅黑"/>
              </a:rPr>
              <a:t>，</a:t>
            </a:r>
            <a:r>
              <a:rPr lang="zh-CN" altLang="en-US" spc="-380" dirty="0">
                <a:solidFill>
                  <a:srgbClr val="585858"/>
                </a:solidFill>
                <a:latin typeface="微软雅黑" panose="020B0503020204020204" pitchFamily="34" charset="-122"/>
                <a:ea typeface="微软雅黑" panose="020B0503020204020204" pitchFamily="34" charset="-122"/>
                <a:cs typeface="微软雅黑"/>
              </a:rPr>
              <a:t> </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必</a:t>
            </a:r>
            <a:r>
              <a:rPr lang="zh-CN" altLang="en-US" spc="150" dirty="0">
                <a:solidFill>
                  <a:srgbClr val="585858"/>
                </a:solidFill>
                <a:latin typeface="微软雅黑" panose="020B0503020204020204" pitchFamily="34" charset="-122"/>
                <a:ea typeface="微软雅黑" panose="020B0503020204020204" pitchFamily="34" charset="-122"/>
                <a:cs typeface="微软雅黑"/>
              </a:rPr>
              <a:t>须</a:t>
            </a:r>
            <a:r>
              <a:rPr lang="zh-CN" altLang="en-US" spc="140" dirty="0">
                <a:solidFill>
                  <a:srgbClr val="585858"/>
                </a:solidFill>
                <a:latin typeface="微软雅黑" panose="020B0503020204020204" pitchFamily="34" charset="-122"/>
                <a:ea typeface="微软雅黑" panose="020B0503020204020204" pitchFamily="34" charset="-122"/>
                <a:cs typeface="微软雅黑"/>
              </a:rPr>
              <a:t>拆</a:t>
            </a:r>
            <a:r>
              <a:rPr lang="zh-CN" altLang="en-US" spc="150" dirty="0">
                <a:solidFill>
                  <a:srgbClr val="585858"/>
                </a:solidFill>
                <a:latin typeface="微软雅黑" panose="020B0503020204020204" pitchFamily="34" charset="-122"/>
                <a:ea typeface="微软雅黑" panose="020B0503020204020204" pitchFamily="34" charset="-122"/>
                <a:cs typeface="微软雅黑"/>
              </a:rPr>
              <a:t>卸</a:t>
            </a:r>
            <a:r>
              <a:rPr lang="zh-CN" altLang="en-US" spc="140" dirty="0">
                <a:solidFill>
                  <a:srgbClr val="585858"/>
                </a:solidFill>
                <a:latin typeface="微软雅黑" panose="020B0503020204020204" pitchFamily="34" charset="-122"/>
                <a:ea typeface="微软雅黑" panose="020B0503020204020204" pitchFamily="34" charset="-122"/>
                <a:cs typeface="微软雅黑"/>
              </a:rPr>
              <a:t>进</a:t>
            </a:r>
            <a:r>
              <a:rPr lang="zh-CN" altLang="en-US" spc="150" dirty="0">
                <a:solidFill>
                  <a:srgbClr val="585858"/>
                </a:solidFill>
                <a:latin typeface="微软雅黑" panose="020B0503020204020204" pitchFamily="34" charset="-122"/>
                <a:ea typeface="微软雅黑" panose="020B0503020204020204" pitchFamily="34" charset="-122"/>
                <a:cs typeface="微软雅黑"/>
              </a:rPr>
              <a:t>出</a:t>
            </a:r>
            <a:r>
              <a:rPr lang="zh-CN" altLang="en-US" dirty="0">
                <a:solidFill>
                  <a:srgbClr val="585858"/>
                </a:solidFill>
                <a:latin typeface="微软雅黑" panose="020B0503020204020204" pitchFamily="34" charset="-122"/>
                <a:ea typeface="微软雅黑" panose="020B0503020204020204" pitchFamily="34" charset="-122"/>
                <a:cs typeface="微软雅黑"/>
              </a:rPr>
              <a:t>口 </a:t>
            </a:r>
            <a:r>
              <a:rPr lang="zh-CN" altLang="en-US" spc="155" dirty="0">
                <a:solidFill>
                  <a:srgbClr val="585858"/>
                </a:solidFill>
                <a:latin typeface="微软雅黑" panose="020B0503020204020204" pitchFamily="34" charset="-122"/>
                <a:ea typeface="微软雅黑" panose="020B0503020204020204" pitchFamily="34" charset="-122"/>
                <a:cs typeface="微软雅黑"/>
              </a:rPr>
              <a:t>管道，移动泵体</a:t>
            </a:r>
            <a:r>
              <a:rPr lang="zh-CN" altLang="en-US" spc="140" dirty="0">
                <a:solidFill>
                  <a:srgbClr val="585858"/>
                </a:solidFill>
                <a:latin typeface="微软雅黑" panose="020B0503020204020204" pitchFamily="34" charset="-122"/>
                <a:ea typeface="微软雅黑" panose="020B0503020204020204" pitchFamily="34" charset="-122"/>
                <a:cs typeface="微软雅黑"/>
              </a:rPr>
              <a:t>，</a:t>
            </a:r>
            <a:r>
              <a:rPr lang="zh-CN" altLang="en-US" spc="155" dirty="0">
                <a:solidFill>
                  <a:srgbClr val="585858"/>
                </a:solidFill>
                <a:latin typeface="微软雅黑" panose="020B0503020204020204" pitchFamily="34" charset="-122"/>
                <a:ea typeface="微软雅黑" panose="020B0503020204020204" pitchFamily="34" charset="-122"/>
                <a:cs typeface="微软雅黑"/>
              </a:rPr>
              <a:t>依</a:t>
            </a:r>
            <a:r>
              <a:rPr lang="zh-CN" altLang="en-US" spc="140" dirty="0">
                <a:solidFill>
                  <a:srgbClr val="585858"/>
                </a:solidFill>
                <a:latin typeface="微软雅黑" panose="020B0503020204020204" pitchFamily="34" charset="-122"/>
                <a:ea typeface="微软雅黑" panose="020B0503020204020204" pitchFamily="34" charset="-122"/>
                <a:cs typeface="微软雅黑"/>
              </a:rPr>
              <a:t>次</a:t>
            </a:r>
            <a:r>
              <a:rPr lang="zh-CN" altLang="en-US" spc="155" dirty="0">
                <a:solidFill>
                  <a:srgbClr val="585858"/>
                </a:solidFill>
                <a:latin typeface="微软雅黑" panose="020B0503020204020204" pitchFamily="34" charset="-122"/>
                <a:ea typeface="微软雅黑" panose="020B0503020204020204" pitchFamily="34" charset="-122"/>
                <a:cs typeface="微软雅黑"/>
              </a:rPr>
              <a:t>拆</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卸</a:t>
            </a:r>
            <a:r>
              <a:rPr lang="zh-CN" altLang="en-US" spc="155" dirty="0">
                <a:solidFill>
                  <a:srgbClr val="585858"/>
                </a:solidFill>
                <a:latin typeface="微软雅黑" panose="020B0503020204020204" pitchFamily="34" charset="-122"/>
                <a:ea typeface="微软雅黑" panose="020B0503020204020204" pitchFamily="34" charset="-122"/>
                <a:cs typeface="微软雅黑"/>
              </a:rPr>
              <a:t>泵</a:t>
            </a:r>
            <a:r>
              <a:rPr lang="zh-CN" altLang="en-US" spc="140" dirty="0">
                <a:solidFill>
                  <a:srgbClr val="585858"/>
                </a:solidFill>
                <a:latin typeface="微软雅黑" panose="020B0503020204020204" pitchFamily="34" charset="-122"/>
                <a:ea typeface="微软雅黑" panose="020B0503020204020204" pitchFamily="34" charset="-122"/>
                <a:cs typeface="微软雅黑"/>
              </a:rPr>
              <a:t>的</a:t>
            </a:r>
            <a:r>
              <a:rPr lang="zh-CN" altLang="en-US" spc="155" dirty="0">
                <a:solidFill>
                  <a:srgbClr val="585858"/>
                </a:solidFill>
                <a:latin typeface="微软雅黑" panose="020B0503020204020204" pitchFamily="34" charset="-122"/>
                <a:ea typeface="微软雅黑" panose="020B0503020204020204" pitchFamily="34" charset="-122"/>
                <a:cs typeface="微软雅黑"/>
              </a:rPr>
              <a:t>进</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出</a:t>
            </a:r>
            <a:r>
              <a:rPr lang="zh-CN" altLang="en-US" spc="155" dirty="0">
                <a:solidFill>
                  <a:srgbClr val="585858"/>
                </a:solidFill>
                <a:latin typeface="微软雅黑" panose="020B0503020204020204" pitchFamily="34" charset="-122"/>
                <a:ea typeface="微软雅黑" panose="020B0503020204020204" pitchFamily="34" charset="-122"/>
                <a:cs typeface="微软雅黑"/>
              </a:rPr>
              <a:t>水</a:t>
            </a:r>
            <a:r>
              <a:rPr lang="zh-CN" altLang="en-US" spc="140" dirty="0">
                <a:solidFill>
                  <a:srgbClr val="585858"/>
                </a:solidFill>
                <a:latin typeface="微软雅黑" panose="020B0503020204020204" pitchFamily="34" charset="-122"/>
                <a:ea typeface="微软雅黑" panose="020B0503020204020204" pitchFamily="34" charset="-122"/>
                <a:cs typeface="微软雅黑"/>
              </a:rPr>
              <a:t>段</a:t>
            </a:r>
            <a:r>
              <a:rPr lang="zh-CN" altLang="en-US" spc="155" dirty="0">
                <a:solidFill>
                  <a:srgbClr val="585858"/>
                </a:solidFill>
                <a:latin typeface="微软雅黑" panose="020B0503020204020204" pitchFamily="34" charset="-122"/>
                <a:ea typeface="微软雅黑" panose="020B0503020204020204" pitchFamily="34" charset="-122"/>
                <a:cs typeface="微软雅黑"/>
              </a:rPr>
              <a:t>、</a:t>
            </a:r>
            <a:r>
              <a:rPr lang="zh-CN" altLang="en-US" spc="140" dirty="0">
                <a:solidFill>
                  <a:srgbClr val="585858"/>
                </a:solidFill>
                <a:latin typeface="微软雅黑" panose="020B0503020204020204" pitchFamily="34" charset="-122"/>
                <a:ea typeface="微软雅黑" panose="020B0503020204020204" pitchFamily="34" charset="-122"/>
                <a:cs typeface="微软雅黑"/>
              </a:rPr>
              <a:t>中</a:t>
            </a:r>
            <a:r>
              <a:rPr lang="zh-CN" altLang="en-US" spc="155" dirty="0">
                <a:solidFill>
                  <a:srgbClr val="585858"/>
                </a:solidFill>
                <a:latin typeface="微软雅黑" panose="020B0503020204020204" pitchFamily="34" charset="-122"/>
                <a:ea typeface="微软雅黑" panose="020B0503020204020204" pitchFamily="34" charset="-122"/>
                <a:cs typeface="微软雅黑"/>
              </a:rPr>
              <a:t>段</a:t>
            </a:r>
            <a:r>
              <a:rPr lang="zh-CN" altLang="en-US" spc="140" dirty="0">
                <a:solidFill>
                  <a:srgbClr val="585858"/>
                </a:solidFill>
                <a:latin typeface="微软雅黑" panose="020B0503020204020204" pitchFamily="34" charset="-122"/>
                <a:ea typeface="微软雅黑" panose="020B0503020204020204" pitchFamily="34" charset="-122"/>
                <a:cs typeface="微软雅黑"/>
              </a:rPr>
              <a:t>、</a:t>
            </a:r>
            <a:r>
              <a:rPr lang="zh-CN" altLang="en-US" spc="155" dirty="0">
                <a:solidFill>
                  <a:srgbClr val="585858"/>
                </a:solidFill>
                <a:latin typeface="微软雅黑" panose="020B0503020204020204" pitchFamily="34" charset="-122"/>
                <a:ea typeface="微软雅黑" panose="020B0503020204020204" pitchFamily="34" charset="-122"/>
                <a:cs typeface="微软雅黑"/>
              </a:rPr>
              <a:t>导</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叶</a:t>
            </a:r>
            <a:r>
              <a:rPr lang="zh-CN" altLang="en-US" spc="155" dirty="0">
                <a:solidFill>
                  <a:srgbClr val="585858"/>
                </a:solidFill>
                <a:latin typeface="微软雅黑" panose="020B0503020204020204" pitchFamily="34" charset="-122"/>
                <a:ea typeface="微软雅黑" panose="020B0503020204020204" pitchFamily="34" charset="-122"/>
                <a:cs typeface="微软雅黑"/>
              </a:rPr>
              <a:t>、</a:t>
            </a:r>
            <a:r>
              <a:rPr lang="zh-CN" altLang="en-US" spc="140" dirty="0">
                <a:solidFill>
                  <a:srgbClr val="585858"/>
                </a:solidFill>
                <a:latin typeface="微软雅黑" panose="020B0503020204020204" pitchFamily="34" charset="-122"/>
                <a:ea typeface="微软雅黑" panose="020B0503020204020204" pitchFamily="34" charset="-122"/>
                <a:cs typeface="微软雅黑"/>
              </a:rPr>
              <a:t>叶</a:t>
            </a:r>
            <a:r>
              <a:rPr lang="zh-CN" altLang="en-US" spc="155" dirty="0">
                <a:solidFill>
                  <a:srgbClr val="585858"/>
                </a:solidFill>
                <a:latin typeface="微软雅黑" panose="020B0503020204020204" pitchFamily="34" charset="-122"/>
                <a:ea typeface="微软雅黑" panose="020B0503020204020204" pitchFamily="34" charset="-122"/>
                <a:cs typeface="微软雅黑"/>
              </a:rPr>
              <a:t>轮</a:t>
            </a:r>
            <a:r>
              <a:rPr lang="zh-CN" altLang="en-US" spc="140" dirty="0">
                <a:solidFill>
                  <a:srgbClr val="585858"/>
                </a:solidFill>
                <a:latin typeface="微软雅黑" panose="020B0503020204020204" pitchFamily="34" charset="-122"/>
                <a:ea typeface="微软雅黑" panose="020B0503020204020204" pitchFamily="34" charset="-122"/>
                <a:cs typeface="微软雅黑"/>
              </a:rPr>
              <a:t>等</a:t>
            </a:r>
            <a:r>
              <a:rPr lang="zh-CN" altLang="en-US" spc="155" dirty="0">
                <a:solidFill>
                  <a:srgbClr val="585858"/>
                </a:solidFill>
                <a:latin typeface="微软雅黑" panose="020B0503020204020204" pitchFamily="34" charset="-122"/>
                <a:ea typeface="微软雅黑" panose="020B0503020204020204" pitchFamily="34" charset="-122"/>
                <a:cs typeface="微软雅黑"/>
              </a:rPr>
              <a:t>主</a:t>
            </a:r>
            <a:r>
              <a:rPr lang="zh-CN" altLang="en-US" spc="140" dirty="0">
                <a:solidFill>
                  <a:srgbClr val="585858"/>
                </a:solidFill>
                <a:latin typeface="微软雅黑" panose="020B0503020204020204" pitchFamily="34" charset="-122"/>
                <a:ea typeface="微软雅黑" panose="020B0503020204020204" pitchFamily="34" charset="-122"/>
                <a:cs typeface="微软雅黑"/>
              </a:rPr>
              <a:t>要</a:t>
            </a:r>
            <a:r>
              <a:rPr lang="zh-CN" altLang="en-US" spc="155" dirty="0">
                <a:solidFill>
                  <a:srgbClr val="585858"/>
                </a:solidFill>
                <a:latin typeface="微软雅黑" panose="020B0503020204020204" pitchFamily="34" charset="-122"/>
                <a:ea typeface="微软雅黑" panose="020B0503020204020204" pitchFamily="34" charset="-122"/>
                <a:cs typeface="微软雅黑"/>
              </a:rPr>
              <a:t>零</a:t>
            </a:r>
            <a:r>
              <a:rPr lang="zh-CN" altLang="en-US" spc="140" dirty="0">
                <a:solidFill>
                  <a:srgbClr val="585858"/>
                </a:solidFill>
                <a:latin typeface="微软雅黑" panose="020B0503020204020204" pitchFamily="34" charset="-122"/>
                <a:ea typeface="微软雅黑" panose="020B0503020204020204" pitchFamily="34" charset="-122"/>
                <a:cs typeface="微软雅黑"/>
              </a:rPr>
              <a:t>部</a:t>
            </a:r>
            <a:r>
              <a:rPr lang="zh-CN" altLang="en-US" spc="155" dirty="0">
                <a:solidFill>
                  <a:srgbClr val="585858"/>
                </a:solidFill>
                <a:latin typeface="微软雅黑" panose="020B0503020204020204" pitchFamily="34" charset="-122"/>
                <a:ea typeface="微软雅黑" panose="020B0503020204020204" pitchFamily="34" charset="-122"/>
                <a:cs typeface="微软雅黑"/>
              </a:rPr>
              <a:t>件，</a:t>
            </a:r>
            <a:r>
              <a:rPr lang="zh-CN" altLang="en-US" spc="150" dirty="0">
                <a:solidFill>
                  <a:srgbClr val="FF0000"/>
                </a:solidFill>
                <a:latin typeface="微软雅黑" panose="020B0503020204020204" pitchFamily="34" charset="-122"/>
                <a:ea typeface="微软雅黑" panose="020B0503020204020204" pitchFamily="34" charset="-122"/>
                <a:cs typeface="微软雅黑"/>
              </a:rPr>
              <a:t>维</a:t>
            </a:r>
            <a:r>
              <a:rPr lang="zh-CN" altLang="en-US" spc="140" dirty="0">
                <a:solidFill>
                  <a:srgbClr val="FF0000"/>
                </a:solidFill>
                <a:latin typeface="微软雅黑" panose="020B0503020204020204" pitchFamily="34" charset="-122"/>
                <a:ea typeface="微软雅黑" panose="020B0503020204020204" pitchFamily="34" charset="-122"/>
                <a:cs typeface="微软雅黑"/>
              </a:rPr>
              <a:t>修</a:t>
            </a:r>
            <a:r>
              <a:rPr lang="zh-CN" altLang="en-US" spc="150" dirty="0">
                <a:solidFill>
                  <a:srgbClr val="FF0000"/>
                </a:solidFill>
                <a:latin typeface="微软雅黑" panose="020B0503020204020204" pitchFamily="34" charset="-122"/>
                <a:ea typeface="微软雅黑" panose="020B0503020204020204" pitchFamily="34" charset="-122"/>
                <a:cs typeface="微软雅黑"/>
              </a:rPr>
              <a:t>周</a:t>
            </a:r>
            <a:r>
              <a:rPr lang="zh-CN" altLang="en-US" spc="140" dirty="0">
                <a:solidFill>
                  <a:srgbClr val="FF0000"/>
                </a:solidFill>
                <a:latin typeface="微软雅黑" panose="020B0503020204020204" pitchFamily="34" charset="-122"/>
                <a:ea typeface="微软雅黑" panose="020B0503020204020204" pitchFamily="34" charset="-122"/>
                <a:cs typeface="微软雅黑"/>
              </a:rPr>
              <a:t>期</a:t>
            </a:r>
            <a:r>
              <a:rPr lang="zh-CN" altLang="en-US" spc="150" dirty="0">
                <a:solidFill>
                  <a:srgbClr val="FF0000"/>
                </a:solidFill>
                <a:latin typeface="微软雅黑" panose="020B0503020204020204" pitchFamily="34" charset="-122"/>
                <a:ea typeface="微软雅黑" panose="020B0503020204020204" pitchFamily="34" charset="-122"/>
                <a:cs typeface="微软雅黑"/>
              </a:rPr>
              <a:t>较长</a:t>
            </a:r>
            <a:r>
              <a:rPr lang="zh-CN" altLang="en-US" dirty="0">
                <a:solidFill>
                  <a:srgbClr val="585858"/>
                </a:solidFill>
                <a:latin typeface="微软雅黑" panose="020B0503020204020204" pitchFamily="34" charset="-122"/>
                <a:ea typeface="微软雅黑" panose="020B0503020204020204" pitchFamily="34" charset="-122"/>
                <a:cs typeface="微软雅黑"/>
              </a:rPr>
              <a:t>。</a:t>
            </a:r>
          </a:p>
          <a:p>
            <a:pPr marL="12065" marR="23495" algn="just">
              <a:spcBef>
                <a:spcPts val="1000"/>
              </a:spcBef>
              <a:tabLst>
                <a:tab pos="241300" algn="l"/>
              </a:tabLst>
            </a:pPr>
            <a:r>
              <a:rPr lang="en-US" sz="1600" dirty="0">
                <a:solidFill>
                  <a:srgbClr val="585858"/>
                </a:solidFill>
                <a:latin typeface="Arial" panose="020B0604020202020204" pitchFamily="34" charset="0"/>
                <a:cs typeface="Arial" panose="020B0604020202020204" pitchFamily="34" charset="0"/>
              </a:rPr>
              <a:t>The use of a guide vane structure results in a smaller flow passage cross-sectional area, higher flow velocity, and faster erosion and abrasion. Maintenance and disassembly are difficult; it is necessary to disassemble the inlet and outlet pipelines, move the pump body, and sequentially remove key components such as the inlet and outlet sections, middle section, guide vanes, and impellers. As a result, the maintenance cycle is longer.</a:t>
            </a:r>
            <a:endParaRPr lang="en-US" sz="1600" dirty="0">
              <a:latin typeface="Arial" panose="020B0604020202020204" pitchFamily="34" charset="0"/>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10286899" cy="574675"/>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BB4</a:t>
            </a:r>
            <a:r>
              <a:rPr spc="295" dirty="0"/>
              <a:t>型结构图</a:t>
            </a:r>
            <a:r>
              <a:rPr lang="en-US" spc="295" dirty="0"/>
              <a:t> </a:t>
            </a:r>
            <a:r>
              <a:rPr lang="en-US" dirty="0">
                <a:latin typeface="Arial" panose="020B0604020202020204" pitchFamily="34" charset="0"/>
                <a:cs typeface="Arial" panose="020B0604020202020204" pitchFamily="34" charset="0"/>
              </a:rPr>
              <a:t>BB4 Structural Diagram</a:t>
            </a:r>
            <a:endParaRPr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1402080" y="1490472"/>
            <a:ext cx="9380220" cy="475945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6900" y="718066"/>
            <a:ext cx="9465038" cy="5421868"/>
          </a:xfrm>
          <a:prstGeom prst="rect">
            <a:avLst/>
          </a:prstGeom>
        </p:spPr>
      </p:pic>
      <p:sp>
        <p:nvSpPr>
          <p:cNvPr id="3" name="文本框 2">
            <a:extLst>
              <a:ext uri="{FF2B5EF4-FFF2-40B4-BE49-F238E27FC236}">
                <a16:creationId xmlns:a16="http://schemas.microsoft.com/office/drawing/2014/main" id="{C95C5706-4672-A08E-F7BE-2246AAFBEC23}"/>
              </a:ext>
            </a:extLst>
          </p:cNvPr>
          <p:cNvSpPr txBox="1"/>
          <p:nvPr/>
        </p:nvSpPr>
        <p:spPr>
          <a:xfrm>
            <a:off x="1050562" y="1066800"/>
            <a:ext cx="234954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Multistage single-suction impeller arranged in series</a:t>
            </a:r>
          </a:p>
        </p:txBody>
      </p:sp>
      <p:sp>
        <p:nvSpPr>
          <p:cNvPr id="4" name="文本框 3">
            <a:extLst>
              <a:ext uri="{FF2B5EF4-FFF2-40B4-BE49-F238E27FC236}">
                <a16:creationId xmlns:a16="http://schemas.microsoft.com/office/drawing/2014/main" id="{263D8C55-B9CA-672B-76BF-2E752E14EF0E}"/>
              </a:ext>
            </a:extLst>
          </p:cNvPr>
          <p:cNvSpPr txBox="1"/>
          <p:nvPr/>
        </p:nvSpPr>
        <p:spPr>
          <a:xfrm>
            <a:off x="4457699" y="23904"/>
            <a:ext cx="3238501"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Radially split, segmented casing, guide vane structure, O-ring seal; shell bottom foot support or center support</a:t>
            </a:r>
          </a:p>
        </p:txBody>
      </p:sp>
      <p:sp>
        <p:nvSpPr>
          <p:cNvPr id="5" name="文本框 4">
            <a:extLst>
              <a:ext uri="{FF2B5EF4-FFF2-40B4-BE49-F238E27FC236}">
                <a16:creationId xmlns:a16="http://schemas.microsoft.com/office/drawing/2014/main" id="{1626EBBF-0E84-F2E6-4E27-DEB8DD5CE454}"/>
              </a:ext>
            </a:extLst>
          </p:cNvPr>
          <p:cNvSpPr txBox="1"/>
          <p:nvPr/>
        </p:nvSpPr>
        <p:spPr>
          <a:xfrm>
            <a:off x="10360700" y="1447800"/>
            <a:ext cx="1828800"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Oil-lubricated rolling bearings, or can choose sliding bearings</a:t>
            </a:r>
          </a:p>
        </p:txBody>
      </p:sp>
      <p:sp>
        <p:nvSpPr>
          <p:cNvPr id="6" name="文本框 5">
            <a:extLst>
              <a:ext uri="{FF2B5EF4-FFF2-40B4-BE49-F238E27FC236}">
                <a16:creationId xmlns:a16="http://schemas.microsoft.com/office/drawing/2014/main" id="{593AE403-EAD0-0B05-4020-572F39EA8278}"/>
              </a:ext>
            </a:extLst>
          </p:cNvPr>
          <p:cNvSpPr txBox="1"/>
          <p:nvPr/>
        </p:nvSpPr>
        <p:spPr>
          <a:xfrm>
            <a:off x="1037911" y="6095432"/>
            <a:ext cx="2349549"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Bearing heavy load design, can be equipped with air cooling or water cooling</a:t>
            </a:r>
          </a:p>
        </p:txBody>
      </p:sp>
      <p:sp>
        <p:nvSpPr>
          <p:cNvPr id="7" name="文本框 6">
            <a:extLst>
              <a:ext uri="{FF2B5EF4-FFF2-40B4-BE49-F238E27FC236}">
                <a16:creationId xmlns:a16="http://schemas.microsoft.com/office/drawing/2014/main" id="{887F03B8-04CD-17B0-D86A-B537D0EE1AA9}"/>
              </a:ext>
            </a:extLst>
          </p:cNvPr>
          <p:cNvSpPr txBox="1"/>
          <p:nvPr/>
        </p:nvSpPr>
        <p:spPr>
          <a:xfrm>
            <a:off x="4457699" y="6139934"/>
            <a:ext cx="1790701"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Balanced structure balances axial force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914400"/>
            <a:ext cx="10668000" cy="5562600"/>
          </a:xfrm>
          <a:prstGeom prst="rect">
            <a:avLst/>
          </a:prstGeom>
        </p:spPr>
      </p:pic>
      <p:sp>
        <p:nvSpPr>
          <p:cNvPr id="3" name="文本框 2">
            <a:extLst>
              <a:ext uri="{FF2B5EF4-FFF2-40B4-BE49-F238E27FC236}">
                <a16:creationId xmlns:a16="http://schemas.microsoft.com/office/drawing/2014/main" id="{EBBF8509-3F67-6746-46CA-C392C7BC8D94}"/>
              </a:ext>
            </a:extLst>
          </p:cNvPr>
          <p:cNvSpPr txBox="1"/>
          <p:nvPr/>
        </p:nvSpPr>
        <p:spPr>
          <a:xfrm>
            <a:off x="1242061" y="1706698"/>
            <a:ext cx="1371600" cy="338554"/>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Bearing</a:t>
            </a:r>
            <a:r>
              <a:rPr lang="en-US" sz="16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frame</a:t>
            </a:r>
            <a:endParaRPr lang="en-US" sz="1600"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596766E4-BA76-1594-1AEC-E7E484BA2BD4}"/>
              </a:ext>
            </a:extLst>
          </p:cNvPr>
          <p:cNvSpPr txBox="1"/>
          <p:nvPr/>
        </p:nvSpPr>
        <p:spPr>
          <a:xfrm>
            <a:off x="3763737" y="1737474"/>
            <a:ext cx="9144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Impeller</a:t>
            </a:r>
            <a:endParaRPr lang="en-US" sz="1600" dirty="0">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E0346E05-7A94-C0ED-07FD-91B25A9D7E61}"/>
              </a:ext>
            </a:extLst>
          </p:cNvPr>
          <p:cNvSpPr txBox="1"/>
          <p:nvPr/>
        </p:nvSpPr>
        <p:spPr>
          <a:xfrm>
            <a:off x="9753600" y="1706698"/>
            <a:ext cx="1371600" cy="338554"/>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Bearing</a:t>
            </a:r>
            <a:r>
              <a:rPr lang="en-US" sz="16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frame</a:t>
            </a:r>
            <a:endParaRPr lang="en-US" sz="1600"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F81BC1A3-20A0-2AFF-C432-D6362C19E963}"/>
              </a:ext>
            </a:extLst>
          </p:cNvPr>
          <p:cNvSpPr txBox="1"/>
          <p:nvPr/>
        </p:nvSpPr>
        <p:spPr>
          <a:xfrm>
            <a:off x="3619500" y="381000"/>
            <a:ext cx="525780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Sectional Multistage Pump</a:t>
            </a:r>
          </a:p>
        </p:txBody>
      </p:sp>
      <p:sp>
        <p:nvSpPr>
          <p:cNvPr id="7" name="文本框 6">
            <a:extLst>
              <a:ext uri="{FF2B5EF4-FFF2-40B4-BE49-F238E27FC236}">
                <a16:creationId xmlns:a16="http://schemas.microsoft.com/office/drawing/2014/main" id="{9A55C1FD-9E06-CDC9-F962-83576C608F9F}"/>
              </a:ext>
            </a:extLst>
          </p:cNvPr>
          <p:cNvSpPr txBox="1"/>
          <p:nvPr/>
        </p:nvSpPr>
        <p:spPr>
          <a:xfrm>
            <a:off x="2613660" y="1737475"/>
            <a:ext cx="1160963"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Inlet section</a:t>
            </a:r>
            <a:endParaRPr lang="en-US" sz="1600"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5EE57985-FEA1-0DFC-005B-83B00DD184F1}"/>
              </a:ext>
            </a:extLst>
          </p:cNvPr>
          <p:cNvSpPr txBox="1"/>
          <p:nvPr/>
        </p:nvSpPr>
        <p:spPr>
          <a:xfrm>
            <a:off x="4678137" y="1522031"/>
            <a:ext cx="914400"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Middle </a:t>
            </a:r>
          </a:p>
          <a:p>
            <a:pPr algn="ctr"/>
            <a:r>
              <a:rPr lang="en-US" sz="1400" dirty="0">
                <a:latin typeface="Arial" panose="020B0604020202020204" pitchFamily="34" charset="0"/>
                <a:cs typeface="Arial" panose="020B0604020202020204" pitchFamily="34" charset="0"/>
              </a:rPr>
              <a:t>section</a:t>
            </a:r>
            <a:endParaRPr lang="en-US" sz="16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D4CFFE39-C3BF-D2F9-7F22-03B652DFD8B1}"/>
              </a:ext>
            </a:extLst>
          </p:cNvPr>
          <p:cNvSpPr txBox="1"/>
          <p:nvPr/>
        </p:nvSpPr>
        <p:spPr>
          <a:xfrm>
            <a:off x="5462998" y="1511851"/>
            <a:ext cx="914400"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Guide </a:t>
            </a:r>
          </a:p>
          <a:p>
            <a:pPr algn="ctr"/>
            <a:r>
              <a:rPr lang="en-US" sz="1400" dirty="0">
                <a:latin typeface="Arial" panose="020B0604020202020204" pitchFamily="34" charset="0"/>
                <a:cs typeface="Arial" panose="020B0604020202020204" pitchFamily="34" charset="0"/>
              </a:rPr>
              <a:t>vane</a:t>
            </a:r>
            <a:endParaRPr lang="en-US" sz="1600"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8DC99D35-6855-6F4F-E778-849866AD13D2}"/>
              </a:ext>
            </a:extLst>
          </p:cNvPr>
          <p:cNvSpPr txBox="1"/>
          <p:nvPr/>
        </p:nvSpPr>
        <p:spPr>
          <a:xfrm>
            <a:off x="8647970" y="1511851"/>
            <a:ext cx="1091297"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Additional </a:t>
            </a:r>
          </a:p>
          <a:p>
            <a:pPr algn="ctr"/>
            <a:r>
              <a:rPr lang="en-US" sz="1400" dirty="0">
                <a:latin typeface="Arial" panose="020B0604020202020204" pitchFamily="34" charset="0"/>
                <a:cs typeface="Arial" panose="020B0604020202020204" pitchFamily="34" charset="0"/>
              </a:rPr>
              <a:t>section</a:t>
            </a:r>
            <a:endParaRPr lang="en-US" sz="1600" dirty="0">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A53ED8FF-F483-0E4B-8BDD-579E7DB5D067}"/>
              </a:ext>
            </a:extLst>
          </p:cNvPr>
          <p:cNvSpPr txBox="1"/>
          <p:nvPr/>
        </p:nvSpPr>
        <p:spPr>
          <a:xfrm>
            <a:off x="1242061" y="6353888"/>
            <a:ext cx="13716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Spacer sleeve</a:t>
            </a:r>
            <a:endParaRPr lang="en-US" sz="1600" dirty="0">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263543C0-65EF-A5F6-CC8C-79B9E0B23883}"/>
              </a:ext>
            </a:extLst>
          </p:cNvPr>
          <p:cNvSpPr txBox="1"/>
          <p:nvPr/>
        </p:nvSpPr>
        <p:spPr>
          <a:xfrm>
            <a:off x="2631802" y="6353888"/>
            <a:ext cx="1863997"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Packing shaft sleeve</a:t>
            </a:r>
            <a:endParaRPr lang="en-US" sz="1600" dirty="0">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AACA3A40-1C8F-9CBA-5867-DEAD4DC976EF}"/>
              </a:ext>
            </a:extLst>
          </p:cNvPr>
          <p:cNvSpPr txBox="1"/>
          <p:nvPr/>
        </p:nvSpPr>
        <p:spPr>
          <a:xfrm>
            <a:off x="5592537" y="6357776"/>
            <a:ext cx="13716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Spacer ring</a:t>
            </a:r>
            <a:endParaRPr lang="en-US" sz="1600" dirty="0">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13AB1D96-E00B-2A20-C52E-1A1987DE31B1}"/>
              </a:ext>
            </a:extLst>
          </p:cNvPr>
          <p:cNvSpPr txBox="1"/>
          <p:nvPr/>
        </p:nvSpPr>
        <p:spPr>
          <a:xfrm>
            <a:off x="8382000" y="6353887"/>
            <a:ext cx="137160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Throttle sleeve</a:t>
            </a:r>
            <a:endParaRPr lang="en-US" sz="1600" dirty="0">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8DCBACC8-2343-8524-1403-D259F05B353D}"/>
              </a:ext>
            </a:extLst>
          </p:cNvPr>
          <p:cNvSpPr txBox="1"/>
          <p:nvPr/>
        </p:nvSpPr>
        <p:spPr>
          <a:xfrm>
            <a:off x="6410237" y="1522031"/>
            <a:ext cx="1091296"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Discharge</a:t>
            </a:r>
          </a:p>
          <a:p>
            <a:pPr algn="ctr"/>
            <a:r>
              <a:rPr lang="en-US" sz="1400" dirty="0">
                <a:latin typeface="Arial" panose="020B0604020202020204" pitchFamily="34" charset="0"/>
                <a:cs typeface="Arial" panose="020B0604020202020204" pitchFamily="34" charset="0"/>
              </a:rPr>
              <a:t>section</a:t>
            </a:r>
            <a:endParaRPr lang="en-US" sz="1600" dirty="0">
              <a:latin typeface="Arial" panose="020B0604020202020204" pitchFamily="34" charset="0"/>
              <a:cs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4343299" cy="574675"/>
          </a:xfrm>
          <a:prstGeom prst="rect">
            <a:avLst/>
          </a:prstGeom>
        </p:spPr>
        <p:txBody>
          <a:bodyPr vert="horz" wrap="square" lIns="0" tIns="12700" rIns="0" bIns="0" rtlCol="0">
            <a:spAutoFit/>
          </a:bodyPr>
          <a:lstStyle/>
          <a:p>
            <a:pPr marL="12700">
              <a:lnSpc>
                <a:spcPct val="100000"/>
              </a:lnSpc>
              <a:spcBef>
                <a:spcPts val="100"/>
              </a:spcBef>
            </a:pPr>
            <a:r>
              <a:rPr spc="300" dirty="0">
                <a:latin typeface="Arial"/>
                <a:cs typeface="Arial"/>
              </a:rPr>
              <a:t>BB5</a:t>
            </a:r>
            <a:r>
              <a:rPr dirty="0"/>
              <a:t>型</a:t>
            </a:r>
            <a:r>
              <a:rPr lang="en-US" dirty="0"/>
              <a:t> </a:t>
            </a:r>
            <a:r>
              <a:rPr lang="en-US" dirty="0">
                <a:latin typeface="Arial" panose="020B0604020202020204" pitchFamily="34" charset="0"/>
                <a:cs typeface="Arial" panose="020B0604020202020204" pitchFamily="34" charset="0"/>
              </a:rPr>
              <a:t>BB5 type</a:t>
            </a:r>
            <a:endParaRPr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2526792" y="1615439"/>
            <a:ext cx="7010400" cy="454304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67200" y="1219200"/>
            <a:ext cx="1485900" cy="303530"/>
          </a:xfrm>
          <a:custGeom>
            <a:avLst/>
            <a:gdLst/>
            <a:ahLst/>
            <a:cxnLst/>
            <a:rect l="l" t="t" r="r" b="b"/>
            <a:pathLst>
              <a:path w="1485900" h="303530">
                <a:moveTo>
                  <a:pt x="1485900" y="0"/>
                </a:moveTo>
                <a:lnTo>
                  <a:pt x="0" y="0"/>
                </a:lnTo>
                <a:lnTo>
                  <a:pt x="0" y="303275"/>
                </a:lnTo>
                <a:lnTo>
                  <a:pt x="1485900" y="303275"/>
                </a:lnTo>
                <a:lnTo>
                  <a:pt x="1485900" y="0"/>
                </a:lnTo>
                <a:close/>
              </a:path>
            </a:pathLst>
          </a:custGeom>
          <a:solidFill>
            <a:srgbClr val="FFFF00"/>
          </a:solidFill>
        </p:spPr>
        <p:txBody>
          <a:bodyPr wrap="square" lIns="0" tIns="0" rIns="0" bIns="0" rtlCol="0"/>
          <a:lstStyle/>
          <a:p>
            <a:endParaRPr/>
          </a:p>
        </p:txBody>
      </p:sp>
      <p:sp>
        <p:nvSpPr>
          <p:cNvPr id="3" name="object 3"/>
          <p:cNvSpPr txBox="1"/>
          <p:nvPr/>
        </p:nvSpPr>
        <p:spPr>
          <a:xfrm>
            <a:off x="1028700" y="788533"/>
            <a:ext cx="10134600" cy="5280933"/>
          </a:xfrm>
          <a:prstGeom prst="rect">
            <a:avLst/>
          </a:prstGeom>
        </p:spPr>
        <p:txBody>
          <a:bodyPr vert="horz" wrap="square" lIns="0" tIns="12700" rIns="0" bIns="0" rtlCol="0">
            <a:spAutoFit/>
          </a:bodyPr>
          <a:lstStyle/>
          <a:p>
            <a:pPr marL="241300" indent="-228600" algn="just">
              <a:spcBef>
                <a:spcPts val="100"/>
              </a:spcBef>
              <a:buFont typeface="Arial"/>
              <a:buChar char="●"/>
              <a:tabLst>
                <a:tab pos="241300" algn="l"/>
              </a:tabLst>
            </a:pPr>
            <a:r>
              <a:rPr sz="1800" spc="155" dirty="0" err="1">
                <a:solidFill>
                  <a:srgbClr val="585858"/>
                </a:solidFill>
                <a:latin typeface="微软雅黑"/>
                <a:cs typeface="微软雅黑"/>
              </a:rPr>
              <a:t>结构特点</a:t>
            </a:r>
            <a:r>
              <a:rPr lang="en-US" sz="1800" spc="155" dirty="0">
                <a:solidFill>
                  <a:srgbClr val="585858"/>
                </a:solidFill>
                <a:latin typeface="微软雅黑"/>
                <a:cs typeface="微软雅黑"/>
              </a:rPr>
              <a:t> </a:t>
            </a:r>
            <a:r>
              <a:rPr lang="en-US" sz="1800" dirty="0">
                <a:solidFill>
                  <a:srgbClr val="585858"/>
                </a:solidFill>
                <a:latin typeface="Arial" panose="020B0604020202020204" pitchFamily="34" charset="0"/>
                <a:cs typeface="Arial" panose="020B0604020202020204" pitchFamily="34" charset="0"/>
              </a:rPr>
              <a:t>Structural Features</a:t>
            </a:r>
            <a:endParaRPr sz="1800" dirty="0">
              <a:latin typeface="Arial" panose="020B0604020202020204" pitchFamily="34" charset="0"/>
              <a:cs typeface="Arial" panose="020B0604020202020204" pitchFamily="34" charset="0"/>
            </a:endParaRPr>
          </a:p>
          <a:p>
            <a:pPr marL="241300" indent="-228600" algn="just">
              <a:spcBef>
                <a:spcPts val="1639"/>
              </a:spcBef>
              <a:buChar char="●"/>
              <a:tabLst>
                <a:tab pos="241300" algn="l"/>
              </a:tabLst>
            </a:pPr>
            <a:r>
              <a:rPr sz="1800" spc="150" dirty="0">
                <a:solidFill>
                  <a:srgbClr val="585858"/>
                </a:solidFill>
                <a:latin typeface="Arial"/>
                <a:cs typeface="Arial"/>
              </a:rPr>
              <a:t>BB5</a:t>
            </a:r>
            <a:r>
              <a:rPr sz="1800" spc="155" dirty="0">
                <a:solidFill>
                  <a:srgbClr val="585858"/>
                </a:solidFill>
                <a:latin typeface="微软雅黑"/>
                <a:cs typeface="微软雅黑"/>
              </a:rPr>
              <a:t>泵为</a:t>
            </a:r>
            <a:r>
              <a:rPr sz="1800" spc="150" dirty="0">
                <a:solidFill>
                  <a:srgbClr val="FF0000"/>
                </a:solidFill>
                <a:latin typeface="微软雅黑"/>
                <a:cs typeface="微软雅黑"/>
              </a:rPr>
              <a:t>双壳</a:t>
            </a:r>
            <a:r>
              <a:rPr sz="1800" spc="140" dirty="0">
                <a:solidFill>
                  <a:srgbClr val="FF0000"/>
                </a:solidFill>
                <a:latin typeface="微软雅黑"/>
                <a:cs typeface="微软雅黑"/>
              </a:rPr>
              <a:t>、</a:t>
            </a:r>
            <a:r>
              <a:rPr sz="1800" spc="150" dirty="0">
                <a:solidFill>
                  <a:srgbClr val="FF0000"/>
                </a:solidFill>
                <a:latin typeface="微软雅黑"/>
                <a:cs typeface="微软雅黑"/>
              </a:rPr>
              <a:t>径</a:t>
            </a:r>
            <a:r>
              <a:rPr sz="1800" spc="140" dirty="0">
                <a:solidFill>
                  <a:srgbClr val="FF0000"/>
                </a:solidFill>
                <a:latin typeface="微软雅黑"/>
                <a:cs typeface="微软雅黑"/>
              </a:rPr>
              <a:t>向</a:t>
            </a:r>
            <a:r>
              <a:rPr sz="1800" spc="150" dirty="0">
                <a:solidFill>
                  <a:srgbClr val="FF0000"/>
                </a:solidFill>
                <a:latin typeface="微软雅黑"/>
                <a:cs typeface="微软雅黑"/>
              </a:rPr>
              <a:t>剖分</a:t>
            </a:r>
            <a:r>
              <a:rPr sz="1800" spc="155" dirty="0">
                <a:solidFill>
                  <a:srgbClr val="585858"/>
                </a:solidFill>
                <a:latin typeface="微软雅黑"/>
                <a:cs typeface="微软雅黑"/>
              </a:rPr>
              <a:t>、</a:t>
            </a:r>
            <a:r>
              <a:rPr sz="1800" spc="140" dirty="0">
                <a:solidFill>
                  <a:srgbClr val="585858"/>
                </a:solidFill>
                <a:latin typeface="微软雅黑"/>
                <a:cs typeface="微软雅黑"/>
              </a:rPr>
              <a:t>多</a:t>
            </a:r>
            <a:r>
              <a:rPr sz="1800" spc="150" dirty="0">
                <a:solidFill>
                  <a:srgbClr val="585858"/>
                </a:solidFill>
                <a:latin typeface="微软雅黑"/>
                <a:cs typeface="微软雅黑"/>
              </a:rPr>
              <a:t>级</a:t>
            </a:r>
            <a:r>
              <a:rPr sz="1800" spc="140" dirty="0">
                <a:solidFill>
                  <a:srgbClr val="585858"/>
                </a:solidFill>
                <a:latin typeface="微软雅黑"/>
                <a:cs typeface="微软雅黑"/>
              </a:rPr>
              <a:t>两</a:t>
            </a:r>
            <a:r>
              <a:rPr sz="1800" spc="150" dirty="0">
                <a:solidFill>
                  <a:srgbClr val="585858"/>
                </a:solidFill>
                <a:latin typeface="微软雅黑"/>
                <a:cs typeface="微软雅黑"/>
              </a:rPr>
              <a:t>端</a:t>
            </a:r>
            <a:r>
              <a:rPr sz="1800" spc="140" dirty="0">
                <a:solidFill>
                  <a:srgbClr val="585858"/>
                </a:solidFill>
                <a:latin typeface="微软雅黑"/>
                <a:cs typeface="微软雅黑"/>
              </a:rPr>
              <a:t>支</a:t>
            </a:r>
            <a:r>
              <a:rPr sz="1800" spc="165" dirty="0">
                <a:solidFill>
                  <a:srgbClr val="585858"/>
                </a:solidFill>
                <a:latin typeface="微软雅黑"/>
                <a:cs typeface="微软雅黑"/>
              </a:rPr>
              <a:t>承</a:t>
            </a:r>
            <a:r>
              <a:rPr sz="1800" spc="140" dirty="0">
                <a:solidFill>
                  <a:srgbClr val="585858"/>
                </a:solidFill>
                <a:latin typeface="微软雅黑"/>
                <a:cs typeface="微软雅黑"/>
              </a:rPr>
              <a:t>式</a:t>
            </a:r>
            <a:r>
              <a:rPr sz="1800" spc="150" dirty="0">
                <a:solidFill>
                  <a:srgbClr val="585858"/>
                </a:solidFill>
                <a:latin typeface="微软雅黑"/>
                <a:cs typeface="微软雅黑"/>
              </a:rPr>
              <a:t>泵</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spcBef>
                <a:spcPts val="1639"/>
              </a:spcBef>
              <a:tabLst>
                <a:tab pos="241300" algn="l"/>
              </a:tabLst>
            </a:pPr>
            <a:r>
              <a:rPr lang="en-US" dirty="0">
                <a:solidFill>
                  <a:srgbClr val="585858"/>
                </a:solidFill>
                <a:latin typeface="Arial" panose="020B0604020202020204" pitchFamily="34" charset="0"/>
                <a:cs typeface="Arial" panose="020B0604020202020204" pitchFamily="34" charset="0"/>
              </a:rPr>
              <a:t>BB5 pump is a double-casing, radial split, multistage, both-end supported pump.</a:t>
            </a:r>
            <a:endParaRPr sz="1800" dirty="0">
              <a:latin typeface="Arial" panose="020B0604020202020204" pitchFamily="34" charset="0"/>
              <a:cs typeface="Arial" panose="020B0604020202020204" pitchFamily="34" charset="0"/>
            </a:endParaRPr>
          </a:p>
          <a:p>
            <a:pPr marL="241300" indent="-228600" algn="just">
              <a:spcBef>
                <a:spcPts val="1645"/>
              </a:spcBef>
              <a:buFont typeface="Arial"/>
              <a:buChar char="●"/>
              <a:tabLst>
                <a:tab pos="241300" algn="l"/>
              </a:tabLst>
            </a:pPr>
            <a:r>
              <a:rPr sz="1800" spc="150" dirty="0" err="1">
                <a:solidFill>
                  <a:srgbClr val="585858"/>
                </a:solidFill>
                <a:latin typeface="微软雅黑"/>
                <a:cs typeface="微软雅黑"/>
              </a:rPr>
              <a:t>泵体是</a:t>
            </a:r>
            <a:r>
              <a:rPr sz="1800" spc="150" dirty="0" err="1">
                <a:solidFill>
                  <a:srgbClr val="FF0000"/>
                </a:solidFill>
                <a:latin typeface="微软雅黑"/>
                <a:cs typeface="微软雅黑"/>
              </a:rPr>
              <a:t>双层</a:t>
            </a:r>
            <a:r>
              <a:rPr sz="1800" spc="150" dirty="0" err="1">
                <a:solidFill>
                  <a:srgbClr val="585858"/>
                </a:solidFill>
                <a:latin typeface="微软雅黑"/>
                <a:cs typeface="微软雅黑"/>
              </a:rPr>
              <a:t>结构</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在</a:t>
            </a:r>
            <a:r>
              <a:rPr sz="1800" spc="140" dirty="0" err="1">
                <a:solidFill>
                  <a:srgbClr val="585858"/>
                </a:solidFill>
                <a:latin typeface="微软雅黑"/>
                <a:cs typeface="微软雅黑"/>
              </a:rPr>
              <a:t>内</a:t>
            </a:r>
            <a:r>
              <a:rPr sz="1800" spc="150" dirty="0" err="1">
                <a:solidFill>
                  <a:srgbClr val="585858"/>
                </a:solidFill>
                <a:latin typeface="微软雅黑"/>
                <a:cs typeface="微软雅黑"/>
              </a:rPr>
              <a:t>外</a:t>
            </a:r>
            <a:r>
              <a:rPr sz="1800" spc="140" dirty="0" err="1">
                <a:solidFill>
                  <a:srgbClr val="585858"/>
                </a:solidFill>
                <a:latin typeface="微软雅黑"/>
                <a:cs typeface="微软雅黑"/>
              </a:rPr>
              <a:t>壳</a:t>
            </a:r>
            <a:r>
              <a:rPr sz="1800" spc="150" dirty="0" err="1">
                <a:solidFill>
                  <a:srgbClr val="585858"/>
                </a:solidFill>
                <a:latin typeface="微软雅黑"/>
                <a:cs typeface="微软雅黑"/>
              </a:rPr>
              <a:t>体</a:t>
            </a:r>
            <a:r>
              <a:rPr sz="1800" spc="140" dirty="0" err="1">
                <a:solidFill>
                  <a:srgbClr val="585858"/>
                </a:solidFill>
                <a:latin typeface="微软雅黑"/>
                <a:cs typeface="微软雅黑"/>
              </a:rPr>
              <a:t>之</a:t>
            </a:r>
            <a:r>
              <a:rPr sz="1800" spc="150" dirty="0" err="1">
                <a:solidFill>
                  <a:srgbClr val="585858"/>
                </a:solidFill>
                <a:latin typeface="微软雅黑"/>
                <a:cs typeface="微软雅黑"/>
              </a:rPr>
              <a:t>间</a:t>
            </a:r>
            <a:r>
              <a:rPr sz="1800" spc="140" dirty="0" err="1">
                <a:solidFill>
                  <a:srgbClr val="585858"/>
                </a:solidFill>
                <a:latin typeface="微软雅黑"/>
                <a:cs typeface="微软雅黑"/>
              </a:rPr>
              <a:t>充</a:t>
            </a:r>
            <a:r>
              <a:rPr sz="1800" spc="150" dirty="0" err="1">
                <a:solidFill>
                  <a:srgbClr val="585858"/>
                </a:solidFill>
                <a:latin typeface="微软雅黑"/>
                <a:cs typeface="微软雅黑"/>
              </a:rPr>
              <a:t>满</a:t>
            </a:r>
            <a:r>
              <a:rPr sz="1800" spc="140" dirty="0" err="1">
                <a:solidFill>
                  <a:srgbClr val="585858"/>
                </a:solidFill>
                <a:latin typeface="微软雅黑"/>
                <a:cs typeface="微软雅黑"/>
              </a:rPr>
              <a:t>压</a:t>
            </a:r>
            <a:r>
              <a:rPr sz="1800" spc="150" dirty="0" err="1">
                <a:solidFill>
                  <a:srgbClr val="585858"/>
                </a:solidFill>
                <a:latin typeface="微软雅黑"/>
                <a:cs typeface="微软雅黑"/>
              </a:rPr>
              <a:t>出</a:t>
            </a:r>
            <a:r>
              <a:rPr sz="1800" spc="140" dirty="0" err="1">
                <a:solidFill>
                  <a:srgbClr val="585858"/>
                </a:solidFill>
                <a:latin typeface="微软雅黑"/>
                <a:cs typeface="微软雅黑"/>
              </a:rPr>
              <a:t>压</a:t>
            </a:r>
            <a:r>
              <a:rPr sz="1800" spc="150" dirty="0" err="1">
                <a:solidFill>
                  <a:srgbClr val="585858"/>
                </a:solidFill>
                <a:latin typeface="微软雅黑"/>
                <a:cs typeface="微软雅黑"/>
              </a:rPr>
              <a:t>力</a:t>
            </a:r>
            <a:r>
              <a:rPr sz="1800" spc="140" dirty="0" err="1">
                <a:solidFill>
                  <a:srgbClr val="585858"/>
                </a:solidFill>
                <a:latin typeface="微软雅黑"/>
                <a:cs typeface="微软雅黑"/>
              </a:rPr>
              <a:t>的</a:t>
            </a:r>
            <a:r>
              <a:rPr sz="1800" spc="150" dirty="0" err="1">
                <a:solidFill>
                  <a:srgbClr val="585858"/>
                </a:solidFill>
                <a:latin typeface="微软雅黑"/>
                <a:cs typeface="微软雅黑"/>
              </a:rPr>
              <a:t>高</a:t>
            </a:r>
            <a:r>
              <a:rPr sz="1800" spc="140" dirty="0" err="1">
                <a:solidFill>
                  <a:srgbClr val="585858"/>
                </a:solidFill>
                <a:latin typeface="微软雅黑"/>
                <a:cs typeface="微软雅黑"/>
              </a:rPr>
              <a:t>压</a:t>
            </a:r>
            <a:r>
              <a:rPr sz="1800" spc="150" dirty="0" err="1">
                <a:solidFill>
                  <a:srgbClr val="585858"/>
                </a:solidFill>
                <a:latin typeface="微软雅黑"/>
                <a:cs typeface="微软雅黑"/>
              </a:rPr>
              <a:t>水</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内</a:t>
            </a:r>
            <a:r>
              <a:rPr sz="1800" spc="140" dirty="0" err="1">
                <a:solidFill>
                  <a:srgbClr val="585858"/>
                </a:solidFill>
                <a:latin typeface="微软雅黑"/>
                <a:cs typeface="微软雅黑"/>
              </a:rPr>
              <a:t>壳</a:t>
            </a:r>
            <a:r>
              <a:rPr sz="1800" spc="150" dirty="0" err="1">
                <a:solidFill>
                  <a:srgbClr val="585858"/>
                </a:solidFill>
                <a:latin typeface="微软雅黑"/>
                <a:cs typeface="微软雅黑"/>
              </a:rPr>
              <a:t>体</a:t>
            </a:r>
            <a:r>
              <a:rPr sz="1800" spc="140" dirty="0" err="1">
                <a:solidFill>
                  <a:srgbClr val="585858"/>
                </a:solidFill>
                <a:latin typeface="微软雅黑"/>
                <a:cs typeface="微软雅黑"/>
              </a:rPr>
              <a:t>只</a:t>
            </a:r>
            <a:r>
              <a:rPr sz="1800" spc="150" dirty="0" err="1">
                <a:solidFill>
                  <a:srgbClr val="585858"/>
                </a:solidFill>
                <a:latin typeface="微软雅黑"/>
                <a:cs typeface="微软雅黑"/>
              </a:rPr>
              <a:t>承</a:t>
            </a:r>
            <a:r>
              <a:rPr sz="1800" spc="140" dirty="0" err="1">
                <a:solidFill>
                  <a:srgbClr val="585858"/>
                </a:solidFill>
                <a:latin typeface="微软雅黑"/>
                <a:cs typeface="微软雅黑"/>
              </a:rPr>
              <a:t>受</a:t>
            </a:r>
            <a:r>
              <a:rPr sz="1800" spc="150" dirty="0" err="1">
                <a:solidFill>
                  <a:srgbClr val="585858"/>
                </a:solidFill>
                <a:latin typeface="微软雅黑"/>
                <a:cs typeface="微软雅黑"/>
              </a:rPr>
              <a:t>外</a:t>
            </a:r>
            <a:r>
              <a:rPr sz="1800" spc="140" dirty="0" err="1">
                <a:solidFill>
                  <a:srgbClr val="585858"/>
                </a:solidFill>
                <a:latin typeface="微软雅黑"/>
                <a:cs typeface="微软雅黑"/>
              </a:rPr>
              <a:t>压</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spcBef>
                <a:spcPts val="1645"/>
              </a:spcBef>
              <a:tabLst>
                <a:tab pos="241300" algn="l"/>
              </a:tabLst>
            </a:pPr>
            <a:r>
              <a:rPr lang="en-US" dirty="0">
                <a:solidFill>
                  <a:srgbClr val="585858"/>
                </a:solidFill>
                <a:latin typeface="Arial" panose="020B0604020202020204" pitchFamily="34" charset="0"/>
                <a:cs typeface="Arial" panose="020B0604020202020204" pitchFamily="34" charset="0"/>
              </a:rPr>
              <a:t>The pump body has a double-layer structure, with high-pressure water from the discharge pressure filling the space between the inner and outer casings. The inner casing only bears the external pressure.</a:t>
            </a:r>
            <a:endParaRPr sz="1800" dirty="0">
              <a:latin typeface="Arial" panose="020B0604020202020204" pitchFamily="34" charset="0"/>
              <a:cs typeface="Arial" panose="020B0604020202020204" pitchFamily="34" charset="0"/>
            </a:endParaRPr>
          </a:p>
          <a:p>
            <a:pPr marL="241300" indent="-228600" algn="just">
              <a:spcBef>
                <a:spcPts val="1660"/>
              </a:spcBef>
              <a:buFont typeface="Arial"/>
              <a:buChar char="●"/>
              <a:tabLst>
                <a:tab pos="241300" algn="l"/>
              </a:tabLst>
            </a:pPr>
            <a:r>
              <a:rPr sz="1800" spc="155" dirty="0" err="1">
                <a:solidFill>
                  <a:srgbClr val="585858"/>
                </a:solidFill>
                <a:latin typeface="微软雅黑"/>
                <a:cs typeface="微软雅黑"/>
              </a:rPr>
              <a:t>外壳体因为只是</a:t>
            </a:r>
            <a:r>
              <a:rPr sz="1800" spc="140" dirty="0" err="1">
                <a:solidFill>
                  <a:srgbClr val="585858"/>
                </a:solidFill>
                <a:latin typeface="微软雅黑"/>
                <a:cs typeface="微软雅黑"/>
              </a:rPr>
              <a:t>一</a:t>
            </a:r>
            <a:r>
              <a:rPr sz="1800" spc="155" dirty="0" err="1">
                <a:solidFill>
                  <a:srgbClr val="585858"/>
                </a:solidFill>
                <a:latin typeface="微软雅黑"/>
                <a:cs typeface="微软雅黑"/>
              </a:rPr>
              <a:t>个</a:t>
            </a:r>
            <a:r>
              <a:rPr sz="1800" spc="140" dirty="0" err="1">
                <a:solidFill>
                  <a:srgbClr val="585858"/>
                </a:solidFill>
                <a:latin typeface="微软雅黑"/>
                <a:cs typeface="微软雅黑"/>
              </a:rPr>
              <a:t>圆</a:t>
            </a:r>
            <a:r>
              <a:rPr sz="1800" spc="155" dirty="0" err="1">
                <a:solidFill>
                  <a:srgbClr val="585858"/>
                </a:solidFill>
                <a:latin typeface="微软雅黑"/>
                <a:cs typeface="微软雅黑"/>
              </a:rPr>
              <a:t>筒</a:t>
            </a:r>
            <a:r>
              <a:rPr sz="1800" spc="140" dirty="0" err="1">
                <a:solidFill>
                  <a:srgbClr val="585858"/>
                </a:solidFill>
                <a:latin typeface="微软雅黑"/>
                <a:cs typeface="微软雅黑"/>
              </a:rPr>
              <a:t>，</a:t>
            </a:r>
            <a:r>
              <a:rPr sz="1800" spc="155" dirty="0" err="1">
                <a:solidFill>
                  <a:srgbClr val="585858"/>
                </a:solidFill>
                <a:latin typeface="微软雅黑"/>
                <a:cs typeface="微软雅黑"/>
              </a:rPr>
              <a:t>设</a:t>
            </a:r>
            <a:r>
              <a:rPr sz="1800" spc="140" dirty="0" err="1">
                <a:solidFill>
                  <a:srgbClr val="585858"/>
                </a:solidFill>
                <a:latin typeface="微软雅黑"/>
                <a:cs typeface="微软雅黑"/>
              </a:rPr>
              <a:t>计</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制</a:t>
            </a:r>
            <a:r>
              <a:rPr sz="1800" spc="155" dirty="0" err="1">
                <a:solidFill>
                  <a:srgbClr val="585858"/>
                </a:solidFill>
                <a:latin typeface="微软雅黑"/>
                <a:cs typeface="微软雅黑"/>
              </a:rPr>
              <a:t>造</a:t>
            </a:r>
            <a:r>
              <a:rPr sz="1800" spc="140" dirty="0" err="1">
                <a:solidFill>
                  <a:srgbClr val="585858"/>
                </a:solidFill>
                <a:latin typeface="微软雅黑"/>
                <a:cs typeface="微软雅黑"/>
              </a:rPr>
              <a:t>、</a:t>
            </a:r>
            <a:r>
              <a:rPr sz="1800" spc="155" dirty="0" err="1">
                <a:solidFill>
                  <a:srgbClr val="585858"/>
                </a:solidFill>
                <a:latin typeface="微软雅黑"/>
                <a:cs typeface="微软雅黑"/>
              </a:rPr>
              <a:t>检</a:t>
            </a:r>
            <a:r>
              <a:rPr sz="1800" spc="140" dirty="0" err="1">
                <a:solidFill>
                  <a:srgbClr val="585858"/>
                </a:solidFill>
                <a:latin typeface="微软雅黑"/>
                <a:cs typeface="微软雅黑"/>
              </a:rPr>
              <a:t>修</a:t>
            </a:r>
            <a:r>
              <a:rPr sz="1800" spc="155" dirty="0" err="1">
                <a:solidFill>
                  <a:srgbClr val="585858"/>
                </a:solidFill>
                <a:latin typeface="微软雅黑"/>
                <a:cs typeface="微软雅黑"/>
              </a:rPr>
              <a:t>都</a:t>
            </a:r>
            <a:r>
              <a:rPr sz="1800" spc="140" dirty="0" err="1">
                <a:solidFill>
                  <a:srgbClr val="585858"/>
                </a:solidFill>
                <a:latin typeface="微软雅黑"/>
                <a:cs typeface="微软雅黑"/>
              </a:rPr>
              <a:t>很</a:t>
            </a:r>
            <a:r>
              <a:rPr sz="1800" spc="155" dirty="0" err="1">
                <a:solidFill>
                  <a:srgbClr val="585858"/>
                </a:solidFill>
                <a:latin typeface="微软雅黑"/>
                <a:cs typeface="微软雅黑"/>
              </a:rPr>
              <a:t>方</a:t>
            </a:r>
            <a:r>
              <a:rPr sz="1800" spc="140" dirty="0" err="1">
                <a:solidFill>
                  <a:srgbClr val="585858"/>
                </a:solidFill>
                <a:latin typeface="微软雅黑"/>
                <a:cs typeface="微软雅黑"/>
              </a:rPr>
              <a:t>便</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spcBef>
                <a:spcPts val="1660"/>
              </a:spcBef>
              <a:tabLst>
                <a:tab pos="241300" algn="l"/>
              </a:tabLst>
            </a:pPr>
            <a:r>
              <a:rPr lang="en-US" dirty="0">
                <a:solidFill>
                  <a:srgbClr val="585858"/>
                </a:solidFill>
                <a:latin typeface="Arial" panose="020B0604020202020204" pitchFamily="34" charset="0"/>
                <a:cs typeface="Arial" panose="020B0604020202020204" pitchFamily="34" charset="0"/>
              </a:rPr>
              <a:t>The outer casing is simply a cylinder, making it easy to design, manufacture, and maintain.</a:t>
            </a:r>
            <a:endParaRPr sz="1800" dirty="0">
              <a:latin typeface="Arial" panose="020B0604020202020204" pitchFamily="34" charset="0"/>
              <a:cs typeface="Arial" panose="020B0604020202020204" pitchFamily="34" charset="0"/>
            </a:endParaRPr>
          </a:p>
          <a:p>
            <a:pPr marL="241300" indent="-228600" algn="just">
              <a:spcBef>
                <a:spcPts val="1645"/>
              </a:spcBef>
              <a:buFont typeface="Arial"/>
              <a:buChar char="●"/>
              <a:tabLst>
                <a:tab pos="241300" algn="l"/>
              </a:tabLst>
            </a:pPr>
            <a:r>
              <a:rPr sz="1800" spc="155" dirty="0" err="1">
                <a:solidFill>
                  <a:srgbClr val="585858"/>
                </a:solidFill>
                <a:latin typeface="微软雅黑"/>
                <a:cs typeface="微软雅黑"/>
              </a:rPr>
              <a:t>在圆筒形的外壳</a:t>
            </a:r>
            <a:r>
              <a:rPr sz="1800" spc="140" dirty="0" err="1">
                <a:solidFill>
                  <a:srgbClr val="585858"/>
                </a:solidFill>
                <a:latin typeface="微软雅黑"/>
                <a:cs typeface="微软雅黑"/>
              </a:rPr>
              <a:t>体</a:t>
            </a:r>
            <a:r>
              <a:rPr sz="1800" spc="155" dirty="0" err="1">
                <a:solidFill>
                  <a:srgbClr val="585858"/>
                </a:solidFill>
                <a:latin typeface="微软雅黑"/>
                <a:cs typeface="微软雅黑"/>
              </a:rPr>
              <a:t>内</a:t>
            </a:r>
            <a:r>
              <a:rPr sz="1800" spc="140" dirty="0" err="1">
                <a:solidFill>
                  <a:srgbClr val="585858"/>
                </a:solidFill>
                <a:latin typeface="微软雅黑"/>
                <a:cs typeface="微软雅黑"/>
              </a:rPr>
              <a:t>，</a:t>
            </a:r>
            <a:r>
              <a:rPr sz="1800" spc="155" dirty="0" err="1">
                <a:solidFill>
                  <a:srgbClr val="585858"/>
                </a:solidFill>
                <a:latin typeface="微软雅黑"/>
                <a:cs typeface="微软雅黑"/>
              </a:rPr>
              <a:t>装</a:t>
            </a:r>
            <a:r>
              <a:rPr sz="1800" spc="140" dirty="0" err="1">
                <a:solidFill>
                  <a:srgbClr val="585858"/>
                </a:solidFill>
                <a:latin typeface="微软雅黑"/>
                <a:cs typeface="微软雅黑"/>
              </a:rPr>
              <a:t>有</a:t>
            </a:r>
            <a:r>
              <a:rPr sz="1800" spc="155" dirty="0" err="1">
                <a:solidFill>
                  <a:srgbClr val="585858"/>
                </a:solidFill>
                <a:latin typeface="微软雅黑"/>
                <a:cs typeface="微软雅黑"/>
              </a:rPr>
              <a:t>带</a:t>
            </a:r>
            <a:r>
              <a:rPr sz="1800" spc="140" dirty="0" err="1">
                <a:solidFill>
                  <a:srgbClr val="585858"/>
                </a:solidFill>
                <a:latin typeface="微软雅黑"/>
                <a:cs typeface="微软雅黑"/>
              </a:rPr>
              <a:t>流</a:t>
            </a:r>
            <a:r>
              <a:rPr sz="1800" spc="155" dirty="0" err="1">
                <a:solidFill>
                  <a:srgbClr val="585858"/>
                </a:solidFill>
                <a:latin typeface="微软雅黑"/>
                <a:cs typeface="微软雅黑"/>
              </a:rPr>
              <a:t>道</a:t>
            </a:r>
            <a:r>
              <a:rPr sz="1800" spc="140" dirty="0" err="1">
                <a:solidFill>
                  <a:srgbClr val="585858"/>
                </a:solidFill>
                <a:latin typeface="微软雅黑"/>
                <a:cs typeface="微软雅黑"/>
              </a:rPr>
              <a:t>的</a:t>
            </a:r>
            <a:r>
              <a:rPr sz="1800" spc="155" dirty="0" err="1">
                <a:solidFill>
                  <a:srgbClr val="585858"/>
                </a:solidFill>
                <a:latin typeface="微软雅黑"/>
                <a:cs typeface="微软雅黑"/>
              </a:rPr>
              <a:t>内</a:t>
            </a:r>
            <a:r>
              <a:rPr sz="1800" spc="140" dirty="0" err="1">
                <a:solidFill>
                  <a:srgbClr val="585858"/>
                </a:solidFill>
                <a:latin typeface="微软雅黑"/>
                <a:cs typeface="微软雅黑"/>
              </a:rPr>
              <a:t>壳</a:t>
            </a:r>
            <a:r>
              <a:rPr sz="1800" spc="155" dirty="0" err="1">
                <a:solidFill>
                  <a:srgbClr val="585858"/>
                </a:solidFill>
                <a:latin typeface="微软雅黑"/>
                <a:cs typeface="微软雅黑"/>
              </a:rPr>
              <a:t>体</a:t>
            </a:r>
            <a:r>
              <a:rPr sz="1800" spc="140" dirty="0" err="1">
                <a:solidFill>
                  <a:srgbClr val="585858"/>
                </a:solidFill>
                <a:latin typeface="微软雅黑"/>
                <a:cs typeface="微软雅黑"/>
              </a:rPr>
              <a:t>，</a:t>
            </a:r>
            <a:r>
              <a:rPr sz="1800" spc="155" dirty="0" err="1">
                <a:solidFill>
                  <a:srgbClr val="585858"/>
                </a:solidFill>
                <a:latin typeface="微软雅黑"/>
                <a:cs typeface="微软雅黑"/>
              </a:rPr>
              <a:t>筒</a:t>
            </a:r>
            <a:r>
              <a:rPr sz="1800" spc="140" dirty="0" err="1">
                <a:solidFill>
                  <a:srgbClr val="585858"/>
                </a:solidFill>
                <a:latin typeface="微软雅黑"/>
                <a:cs typeface="微软雅黑"/>
              </a:rPr>
              <a:t>盖</a:t>
            </a:r>
            <a:r>
              <a:rPr sz="1800" spc="155" dirty="0" err="1">
                <a:solidFill>
                  <a:srgbClr val="585858"/>
                </a:solidFill>
                <a:latin typeface="微软雅黑"/>
                <a:cs typeface="微软雅黑"/>
              </a:rPr>
              <a:t>装</a:t>
            </a:r>
            <a:r>
              <a:rPr sz="1800" spc="140" dirty="0" err="1">
                <a:solidFill>
                  <a:srgbClr val="585858"/>
                </a:solidFill>
                <a:latin typeface="微软雅黑"/>
                <a:cs typeface="微软雅黑"/>
              </a:rPr>
              <a:t>在</a:t>
            </a:r>
            <a:r>
              <a:rPr sz="1800" spc="155" dirty="0" err="1">
                <a:solidFill>
                  <a:srgbClr val="585858"/>
                </a:solidFill>
                <a:latin typeface="微软雅黑"/>
                <a:cs typeface="微软雅黑"/>
              </a:rPr>
              <a:t>一</a:t>
            </a:r>
            <a:r>
              <a:rPr sz="1800" spc="140" dirty="0" err="1">
                <a:solidFill>
                  <a:srgbClr val="585858"/>
                </a:solidFill>
                <a:latin typeface="微软雅黑"/>
                <a:cs typeface="微软雅黑"/>
              </a:rPr>
              <a:t>侧</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内</a:t>
            </a:r>
            <a:r>
              <a:rPr sz="1800" spc="155" dirty="0" err="1">
                <a:solidFill>
                  <a:srgbClr val="585858"/>
                </a:solidFill>
                <a:latin typeface="微软雅黑"/>
                <a:cs typeface="微软雅黑"/>
              </a:rPr>
              <a:t>壳</a:t>
            </a:r>
            <a:r>
              <a:rPr sz="1800" spc="140" dirty="0" err="1">
                <a:solidFill>
                  <a:srgbClr val="585858"/>
                </a:solidFill>
                <a:latin typeface="微软雅黑"/>
                <a:cs typeface="微软雅黑"/>
              </a:rPr>
              <a:t>体</a:t>
            </a:r>
            <a:r>
              <a:rPr sz="1800" spc="170" dirty="0" err="1">
                <a:solidFill>
                  <a:srgbClr val="585858"/>
                </a:solidFill>
                <a:latin typeface="微软雅黑"/>
                <a:cs typeface="微软雅黑"/>
              </a:rPr>
              <a:t>有</a:t>
            </a:r>
            <a:r>
              <a:rPr sz="1800" spc="140" dirty="0" err="1">
                <a:solidFill>
                  <a:srgbClr val="FF0000"/>
                </a:solidFill>
                <a:latin typeface="微软雅黑"/>
                <a:cs typeface="微软雅黑"/>
              </a:rPr>
              <a:t>水</a:t>
            </a:r>
            <a:r>
              <a:rPr sz="1800" spc="150" dirty="0" err="1">
                <a:solidFill>
                  <a:srgbClr val="FF0000"/>
                </a:solidFill>
                <a:latin typeface="微软雅黑"/>
                <a:cs typeface="微软雅黑"/>
              </a:rPr>
              <a:t>平</a:t>
            </a:r>
            <a:r>
              <a:rPr sz="1800" spc="140" dirty="0" err="1">
                <a:solidFill>
                  <a:srgbClr val="FF0000"/>
                </a:solidFill>
                <a:latin typeface="微软雅黑"/>
                <a:cs typeface="微软雅黑"/>
              </a:rPr>
              <a:t>中</a:t>
            </a:r>
            <a:r>
              <a:rPr sz="1800" spc="150" dirty="0" err="1">
                <a:solidFill>
                  <a:srgbClr val="FF0000"/>
                </a:solidFill>
                <a:latin typeface="微软雅黑"/>
                <a:cs typeface="微软雅黑"/>
              </a:rPr>
              <a:t>开式</a:t>
            </a:r>
            <a:r>
              <a:rPr sz="1800" spc="155" dirty="0" err="1">
                <a:solidFill>
                  <a:srgbClr val="585858"/>
                </a:solidFill>
                <a:latin typeface="微软雅黑"/>
                <a:cs typeface="微软雅黑"/>
              </a:rPr>
              <a:t>和</a:t>
            </a:r>
            <a:r>
              <a:rPr sz="1800" spc="140" dirty="0" err="1">
                <a:solidFill>
                  <a:srgbClr val="FF0000"/>
                </a:solidFill>
                <a:latin typeface="微软雅黑"/>
                <a:cs typeface="微软雅黑"/>
              </a:rPr>
              <a:t>分</a:t>
            </a:r>
            <a:r>
              <a:rPr sz="1800" spc="155" dirty="0" err="1">
                <a:solidFill>
                  <a:srgbClr val="FF0000"/>
                </a:solidFill>
                <a:latin typeface="微软雅黑"/>
                <a:cs typeface="微软雅黑"/>
              </a:rPr>
              <a:t>段</a:t>
            </a:r>
            <a:r>
              <a:rPr sz="1800" spc="145" dirty="0" err="1">
                <a:solidFill>
                  <a:srgbClr val="FF0000"/>
                </a:solidFill>
                <a:latin typeface="微软雅黑"/>
                <a:cs typeface="微软雅黑"/>
              </a:rPr>
              <a:t>式</a:t>
            </a:r>
            <a:r>
              <a:rPr sz="1800" spc="155" dirty="0" err="1">
                <a:solidFill>
                  <a:srgbClr val="585858"/>
                </a:solidFill>
                <a:latin typeface="微软雅黑"/>
                <a:cs typeface="微软雅黑"/>
              </a:rPr>
              <a:t>两种</a:t>
            </a:r>
            <a:r>
              <a:rPr lang="zh-CN" altLang="en-US" sz="1800" spc="150" dirty="0">
                <a:solidFill>
                  <a:srgbClr val="585858"/>
                </a:solidFill>
                <a:latin typeface="微软雅黑" panose="020B0503020204020204" pitchFamily="34" charset="-122"/>
                <a:ea typeface="微软雅黑" panose="020B0503020204020204" pitchFamily="34" charset="-122"/>
                <a:cs typeface="微软雅黑"/>
              </a:rPr>
              <a:t>结构</a:t>
            </a:r>
            <a:r>
              <a:rPr lang="zh-CN" altLang="en-US" spc="150" dirty="0">
                <a:solidFill>
                  <a:srgbClr val="585858"/>
                </a:solidFill>
                <a:latin typeface="微软雅黑"/>
                <a:cs typeface="微软雅黑"/>
              </a:rPr>
              <a:t> </a:t>
            </a:r>
            <a:endParaRPr lang="en-US" altLang="zh-CN" spc="150" dirty="0">
              <a:solidFill>
                <a:srgbClr val="585858"/>
              </a:solidFill>
              <a:latin typeface="微软雅黑"/>
              <a:cs typeface="微软雅黑"/>
            </a:endParaRPr>
          </a:p>
          <a:p>
            <a:pPr marL="12700" algn="just">
              <a:spcBef>
                <a:spcPts val="1645"/>
              </a:spcBef>
              <a:tabLst>
                <a:tab pos="241300" algn="l"/>
              </a:tabLst>
            </a:pPr>
            <a:r>
              <a:rPr lang="en-US" sz="1800" dirty="0">
                <a:solidFill>
                  <a:srgbClr val="585858"/>
                </a:solidFill>
                <a:latin typeface="Arial" panose="020B0604020202020204" pitchFamily="34" charset="0"/>
                <a:cs typeface="Arial" panose="020B0604020202020204" pitchFamily="34" charset="0"/>
              </a:rPr>
              <a:t>Inside the cylindrical outer casing, there is an inner casing with flow passages, and a cylinder cover is mounted on one side. The inner casing can have either a horizontal split or sectional structure.</a:t>
            </a:r>
            <a:endParaRPr lang="en-US" sz="1800" dirty="0">
              <a:latin typeface="Arial" panose="020B0604020202020204" pitchFamily="34" charset="0"/>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D3CC8-EA26-3CA7-2CA0-766AABE6E6C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86CE943-082A-AD51-6CA7-8AF50092AFBD}"/>
              </a:ext>
            </a:extLst>
          </p:cNvPr>
          <p:cNvSpPr/>
          <p:nvPr/>
        </p:nvSpPr>
        <p:spPr>
          <a:xfrm>
            <a:off x="4127118" y="-303530"/>
            <a:ext cx="1485900" cy="303530"/>
          </a:xfrm>
          <a:custGeom>
            <a:avLst/>
            <a:gdLst/>
            <a:ahLst/>
            <a:cxnLst/>
            <a:rect l="l" t="t" r="r" b="b"/>
            <a:pathLst>
              <a:path w="1485900" h="303530">
                <a:moveTo>
                  <a:pt x="1485900" y="0"/>
                </a:moveTo>
                <a:lnTo>
                  <a:pt x="0" y="0"/>
                </a:lnTo>
                <a:lnTo>
                  <a:pt x="0" y="303275"/>
                </a:lnTo>
                <a:lnTo>
                  <a:pt x="1485900" y="303275"/>
                </a:lnTo>
                <a:lnTo>
                  <a:pt x="1485900" y="0"/>
                </a:lnTo>
                <a:close/>
              </a:path>
            </a:pathLst>
          </a:custGeom>
          <a:solidFill>
            <a:srgbClr val="FFFF00"/>
          </a:solidFill>
        </p:spPr>
        <p:txBody>
          <a:bodyPr wrap="square" lIns="0" tIns="0" rIns="0" bIns="0" rtlCol="0"/>
          <a:lstStyle/>
          <a:p>
            <a:endParaRPr/>
          </a:p>
        </p:txBody>
      </p:sp>
      <p:sp>
        <p:nvSpPr>
          <p:cNvPr id="3" name="object 3">
            <a:extLst>
              <a:ext uri="{FF2B5EF4-FFF2-40B4-BE49-F238E27FC236}">
                <a16:creationId xmlns:a16="http://schemas.microsoft.com/office/drawing/2014/main" id="{0412F379-12EA-4367-5261-5A54242546ED}"/>
              </a:ext>
            </a:extLst>
          </p:cNvPr>
          <p:cNvSpPr txBox="1"/>
          <p:nvPr/>
        </p:nvSpPr>
        <p:spPr>
          <a:xfrm>
            <a:off x="990600" y="1143000"/>
            <a:ext cx="10287000" cy="3849772"/>
          </a:xfrm>
          <a:prstGeom prst="rect">
            <a:avLst/>
          </a:prstGeom>
        </p:spPr>
        <p:txBody>
          <a:bodyPr vert="horz" wrap="square" lIns="0" tIns="12700" rIns="0" bIns="0" rtlCol="0">
            <a:spAutoFit/>
          </a:bodyPr>
          <a:lstStyle/>
          <a:p>
            <a:pPr marL="240665" marR="31115" indent="-228600" algn="just">
              <a:lnSpc>
                <a:spcPct val="150000"/>
              </a:lnSpc>
              <a:spcBef>
                <a:spcPts val="1000"/>
              </a:spcBef>
              <a:buFont typeface="Arial"/>
              <a:buChar char="●"/>
              <a:tabLst>
                <a:tab pos="241300" algn="l"/>
              </a:tabLst>
            </a:pPr>
            <a:r>
              <a:rPr sz="1800" spc="155" dirty="0" err="1">
                <a:solidFill>
                  <a:srgbClr val="585858"/>
                </a:solidFill>
                <a:latin typeface="微软雅黑"/>
                <a:cs typeface="微软雅黑"/>
              </a:rPr>
              <a:t>水平中开结构采</a:t>
            </a:r>
            <a:r>
              <a:rPr sz="1800" spc="145" dirty="0" err="1">
                <a:solidFill>
                  <a:srgbClr val="585858"/>
                </a:solidFill>
                <a:latin typeface="微软雅黑"/>
                <a:cs typeface="微软雅黑"/>
              </a:rPr>
              <a:t>用</a:t>
            </a:r>
            <a:r>
              <a:rPr sz="1800" spc="150" dirty="0" err="1">
                <a:solidFill>
                  <a:srgbClr val="FF0000"/>
                </a:solidFill>
                <a:latin typeface="微软雅黑"/>
                <a:cs typeface="微软雅黑"/>
              </a:rPr>
              <a:t>叶</a:t>
            </a:r>
            <a:r>
              <a:rPr sz="1800" spc="140" dirty="0" err="1">
                <a:solidFill>
                  <a:srgbClr val="FF0000"/>
                </a:solidFill>
                <a:latin typeface="微软雅黑"/>
                <a:cs typeface="微软雅黑"/>
              </a:rPr>
              <a:t>轮</a:t>
            </a:r>
            <a:r>
              <a:rPr sz="1800" spc="150" dirty="0" err="1">
                <a:solidFill>
                  <a:srgbClr val="FF0000"/>
                </a:solidFill>
                <a:latin typeface="微软雅黑"/>
                <a:cs typeface="微软雅黑"/>
              </a:rPr>
              <a:t>对</a:t>
            </a:r>
            <a:r>
              <a:rPr sz="1800" spc="145" dirty="0" err="1">
                <a:solidFill>
                  <a:srgbClr val="FF0000"/>
                </a:solidFill>
                <a:latin typeface="微软雅黑"/>
                <a:cs typeface="微软雅黑"/>
              </a:rPr>
              <a:t>称</a:t>
            </a:r>
            <a:r>
              <a:rPr sz="1800" spc="150" dirty="0" err="1">
                <a:solidFill>
                  <a:srgbClr val="585858"/>
                </a:solidFill>
                <a:latin typeface="微软雅黑"/>
                <a:cs typeface="微软雅黑"/>
              </a:rPr>
              <a:t>布</a:t>
            </a:r>
            <a:r>
              <a:rPr sz="1800" spc="140" dirty="0" err="1">
                <a:solidFill>
                  <a:srgbClr val="585858"/>
                </a:solidFill>
                <a:latin typeface="微软雅黑"/>
                <a:cs typeface="微软雅黑"/>
              </a:rPr>
              <a:t>置</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40" dirty="0">
                <a:solidFill>
                  <a:srgbClr val="585858"/>
                </a:solidFill>
                <a:latin typeface="微软雅黑"/>
                <a:cs typeface="微软雅黑"/>
              </a:rPr>
              <a:t>以</a:t>
            </a:r>
            <a:r>
              <a:rPr sz="1800" spc="150" dirty="0">
                <a:solidFill>
                  <a:srgbClr val="585858"/>
                </a:solidFill>
                <a:latin typeface="微软雅黑"/>
                <a:cs typeface="微软雅黑"/>
              </a:rPr>
              <a:t>平</a:t>
            </a:r>
            <a:r>
              <a:rPr sz="1800" spc="140" dirty="0">
                <a:solidFill>
                  <a:srgbClr val="585858"/>
                </a:solidFill>
                <a:latin typeface="微软雅黑"/>
                <a:cs typeface="微软雅黑"/>
              </a:rPr>
              <a:t>衡</a:t>
            </a:r>
            <a:r>
              <a:rPr sz="1800" spc="150" dirty="0">
                <a:solidFill>
                  <a:srgbClr val="585858"/>
                </a:solidFill>
                <a:latin typeface="微软雅黑"/>
                <a:cs typeface="微软雅黑"/>
              </a:rPr>
              <a:t>轴</a:t>
            </a:r>
            <a:r>
              <a:rPr sz="1800" spc="140" dirty="0">
                <a:solidFill>
                  <a:srgbClr val="585858"/>
                </a:solidFill>
                <a:latin typeface="微软雅黑"/>
                <a:cs typeface="微软雅黑"/>
              </a:rPr>
              <a:t>向</a:t>
            </a:r>
            <a:r>
              <a:rPr sz="1800" spc="150" dirty="0">
                <a:solidFill>
                  <a:srgbClr val="585858"/>
                </a:solidFill>
                <a:latin typeface="微软雅黑"/>
                <a:cs typeface="微软雅黑"/>
              </a:rPr>
              <a:t>力</a:t>
            </a:r>
            <a:r>
              <a:rPr sz="1800" spc="140" dirty="0">
                <a:solidFill>
                  <a:srgbClr val="585858"/>
                </a:solidFill>
                <a:latin typeface="微软雅黑"/>
                <a:cs typeface="微软雅黑"/>
              </a:rPr>
              <a:t>。</a:t>
            </a:r>
            <a:r>
              <a:rPr sz="1800" spc="150" dirty="0">
                <a:solidFill>
                  <a:srgbClr val="585858"/>
                </a:solidFill>
                <a:latin typeface="微软雅黑"/>
                <a:cs typeface="微软雅黑"/>
              </a:rPr>
              <a:t>分</a:t>
            </a:r>
            <a:r>
              <a:rPr sz="1800" spc="140" dirty="0">
                <a:solidFill>
                  <a:srgbClr val="585858"/>
                </a:solidFill>
                <a:latin typeface="微软雅黑"/>
                <a:cs typeface="微软雅黑"/>
              </a:rPr>
              <a:t>段</a:t>
            </a:r>
            <a:r>
              <a:rPr sz="1800" spc="150" dirty="0">
                <a:solidFill>
                  <a:srgbClr val="585858"/>
                </a:solidFill>
                <a:latin typeface="微软雅黑"/>
                <a:cs typeface="微软雅黑"/>
              </a:rPr>
              <a:t>式</a:t>
            </a:r>
            <a:r>
              <a:rPr sz="1800" spc="140" dirty="0">
                <a:solidFill>
                  <a:srgbClr val="585858"/>
                </a:solidFill>
                <a:latin typeface="微软雅黑"/>
                <a:cs typeface="微软雅黑"/>
              </a:rPr>
              <a:t>采</a:t>
            </a:r>
            <a:r>
              <a:rPr sz="1800" spc="150" dirty="0">
                <a:solidFill>
                  <a:srgbClr val="585858"/>
                </a:solidFill>
                <a:latin typeface="微软雅黑"/>
                <a:cs typeface="微软雅黑"/>
              </a:rPr>
              <a:t>用</a:t>
            </a:r>
            <a:r>
              <a:rPr sz="1800" spc="140" dirty="0">
                <a:solidFill>
                  <a:srgbClr val="585858"/>
                </a:solidFill>
                <a:latin typeface="微软雅黑"/>
                <a:cs typeface="微软雅黑"/>
              </a:rPr>
              <a:t>导</a:t>
            </a:r>
            <a:r>
              <a:rPr sz="1800" spc="150" dirty="0">
                <a:solidFill>
                  <a:srgbClr val="585858"/>
                </a:solidFill>
                <a:latin typeface="微软雅黑"/>
                <a:cs typeface="微软雅黑"/>
              </a:rPr>
              <a:t>叶</a:t>
            </a:r>
            <a:r>
              <a:rPr sz="1800" spc="140" dirty="0">
                <a:solidFill>
                  <a:srgbClr val="585858"/>
                </a:solidFill>
                <a:latin typeface="微软雅黑"/>
                <a:cs typeface="微软雅黑"/>
              </a:rPr>
              <a:t>结</a:t>
            </a:r>
            <a:r>
              <a:rPr sz="1800" spc="150" dirty="0">
                <a:solidFill>
                  <a:srgbClr val="585858"/>
                </a:solidFill>
                <a:latin typeface="微软雅黑"/>
                <a:cs typeface="微软雅黑"/>
              </a:rPr>
              <a:t>构</a:t>
            </a:r>
            <a:r>
              <a:rPr sz="1800" spc="140" dirty="0">
                <a:solidFill>
                  <a:srgbClr val="585858"/>
                </a:solidFill>
                <a:latin typeface="微软雅黑"/>
                <a:cs typeface="微软雅黑"/>
              </a:rPr>
              <a:t>，</a:t>
            </a:r>
            <a:r>
              <a:rPr sz="1800" spc="150" dirty="0">
                <a:solidFill>
                  <a:srgbClr val="585858"/>
                </a:solidFill>
                <a:latin typeface="微软雅黑"/>
                <a:cs typeface="微软雅黑"/>
              </a:rPr>
              <a:t>叶</a:t>
            </a:r>
            <a:r>
              <a:rPr sz="1800" spc="140" dirty="0">
                <a:solidFill>
                  <a:srgbClr val="585858"/>
                </a:solidFill>
                <a:latin typeface="微软雅黑"/>
                <a:cs typeface="微软雅黑"/>
              </a:rPr>
              <a:t>轮</a:t>
            </a:r>
            <a:r>
              <a:rPr sz="1800" spc="150" dirty="0">
                <a:solidFill>
                  <a:srgbClr val="585858"/>
                </a:solidFill>
                <a:latin typeface="微软雅黑"/>
                <a:cs typeface="微软雅黑"/>
              </a:rPr>
              <a:t>按</a:t>
            </a:r>
            <a:r>
              <a:rPr sz="1800" spc="140" dirty="0">
                <a:solidFill>
                  <a:srgbClr val="585858"/>
                </a:solidFill>
                <a:latin typeface="微软雅黑"/>
                <a:cs typeface="微软雅黑"/>
              </a:rPr>
              <a:t>同</a:t>
            </a:r>
            <a:r>
              <a:rPr sz="1800" spc="150" dirty="0">
                <a:solidFill>
                  <a:srgbClr val="585858"/>
                </a:solidFill>
                <a:latin typeface="微软雅黑"/>
                <a:cs typeface="微软雅黑"/>
              </a:rPr>
              <a:t>一</a:t>
            </a:r>
            <a:r>
              <a:rPr sz="1800" spc="140" dirty="0">
                <a:solidFill>
                  <a:srgbClr val="585858"/>
                </a:solidFill>
                <a:latin typeface="微软雅黑"/>
                <a:cs typeface="微软雅黑"/>
              </a:rPr>
              <a:t>方</a:t>
            </a:r>
            <a:r>
              <a:rPr sz="1800" spc="150" dirty="0">
                <a:solidFill>
                  <a:srgbClr val="585858"/>
                </a:solidFill>
                <a:latin typeface="微软雅黑"/>
                <a:cs typeface="微软雅黑"/>
              </a:rPr>
              <a:t>向</a:t>
            </a:r>
            <a:r>
              <a:rPr sz="1800" spc="140" dirty="0">
                <a:solidFill>
                  <a:srgbClr val="585858"/>
                </a:solidFill>
                <a:latin typeface="微软雅黑"/>
                <a:cs typeface="微软雅黑"/>
              </a:rPr>
              <a:t>布</a:t>
            </a:r>
            <a:r>
              <a:rPr sz="1800" spc="150" dirty="0">
                <a:solidFill>
                  <a:srgbClr val="585858"/>
                </a:solidFill>
                <a:latin typeface="微软雅黑"/>
                <a:cs typeface="微软雅黑"/>
              </a:rPr>
              <a:t>置</a:t>
            </a:r>
            <a:r>
              <a:rPr sz="1800" dirty="0">
                <a:solidFill>
                  <a:srgbClr val="585858"/>
                </a:solidFill>
                <a:latin typeface="微软雅黑"/>
                <a:cs typeface="微软雅黑"/>
              </a:rPr>
              <a:t>， </a:t>
            </a:r>
            <a:r>
              <a:rPr sz="1800" spc="155" dirty="0" err="1">
                <a:solidFill>
                  <a:srgbClr val="585858"/>
                </a:solidFill>
                <a:latin typeface="微软雅黑"/>
                <a:cs typeface="微软雅黑"/>
              </a:rPr>
              <a:t>采用</a:t>
            </a:r>
            <a:r>
              <a:rPr sz="1800" spc="150" dirty="0" err="1">
                <a:solidFill>
                  <a:srgbClr val="FF0000"/>
                </a:solidFill>
                <a:latin typeface="微软雅黑"/>
                <a:cs typeface="微软雅黑"/>
              </a:rPr>
              <a:t>平衡盘或平</a:t>
            </a:r>
            <a:r>
              <a:rPr sz="1800" spc="140" dirty="0" err="1">
                <a:solidFill>
                  <a:srgbClr val="FF0000"/>
                </a:solidFill>
                <a:latin typeface="微软雅黑"/>
                <a:cs typeface="微软雅黑"/>
              </a:rPr>
              <a:t>衡</a:t>
            </a:r>
            <a:r>
              <a:rPr sz="1800" spc="165" dirty="0" err="1">
                <a:solidFill>
                  <a:srgbClr val="FF0000"/>
                </a:solidFill>
                <a:latin typeface="微软雅黑"/>
                <a:cs typeface="微软雅黑"/>
              </a:rPr>
              <a:t>鼓</a:t>
            </a:r>
            <a:r>
              <a:rPr sz="1800" spc="140" dirty="0" err="1">
                <a:solidFill>
                  <a:srgbClr val="585858"/>
                </a:solidFill>
                <a:latin typeface="微软雅黑"/>
                <a:cs typeface="微软雅黑"/>
              </a:rPr>
              <a:t>平</a:t>
            </a:r>
            <a:r>
              <a:rPr sz="1800" spc="150" dirty="0" err="1">
                <a:solidFill>
                  <a:srgbClr val="585858"/>
                </a:solidFill>
                <a:latin typeface="微软雅黑"/>
                <a:cs typeface="微软雅黑"/>
              </a:rPr>
              <a:t>衡</a:t>
            </a:r>
            <a:r>
              <a:rPr sz="1800" spc="140" dirty="0" err="1">
                <a:solidFill>
                  <a:srgbClr val="585858"/>
                </a:solidFill>
                <a:latin typeface="微软雅黑"/>
                <a:cs typeface="微软雅黑"/>
              </a:rPr>
              <a:t>轴</a:t>
            </a:r>
            <a:r>
              <a:rPr sz="1800" spc="150" dirty="0" err="1">
                <a:solidFill>
                  <a:srgbClr val="585858"/>
                </a:solidFill>
                <a:latin typeface="微软雅黑"/>
                <a:cs typeface="微软雅黑"/>
              </a:rPr>
              <a:t>向</a:t>
            </a:r>
            <a:r>
              <a:rPr sz="1800" spc="140" dirty="0" err="1">
                <a:solidFill>
                  <a:srgbClr val="585858"/>
                </a:solidFill>
                <a:latin typeface="微软雅黑"/>
                <a:cs typeface="微软雅黑"/>
              </a:rPr>
              <a:t>力</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065" marR="31115" algn="just">
              <a:lnSpc>
                <a:spcPct val="150000"/>
              </a:lnSpc>
              <a:spcBef>
                <a:spcPts val="1000"/>
              </a:spcBef>
              <a:tabLst>
                <a:tab pos="241300" algn="l"/>
              </a:tabLst>
            </a:pPr>
            <a:r>
              <a:rPr lang="en-US" dirty="0">
                <a:solidFill>
                  <a:srgbClr val="585858"/>
                </a:solidFill>
                <a:latin typeface="Arial" panose="020B0604020202020204" pitchFamily="34" charset="0"/>
                <a:cs typeface="Arial" panose="020B0604020202020204" pitchFamily="34" charset="0"/>
              </a:rPr>
              <a:t>The horizontal split structure uses a symmetrical arrangement of impellers to balance the axial force. The sectional structure employs guide vanes, with impellers arranged in the same direction, and uses a balance disc or balance drum to balance the axial force.</a:t>
            </a:r>
            <a:endParaRPr sz="1800" dirty="0">
              <a:latin typeface="Arial" panose="020B0604020202020204" pitchFamily="34" charset="0"/>
              <a:cs typeface="Arial" panose="020B0604020202020204" pitchFamily="34" charset="0"/>
            </a:endParaRPr>
          </a:p>
          <a:p>
            <a:pPr marL="241300" indent="-228600" algn="just">
              <a:lnSpc>
                <a:spcPct val="150000"/>
              </a:lnSpc>
              <a:spcBef>
                <a:spcPts val="1655"/>
              </a:spcBef>
              <a:buFont typeface="Arial"/>
              <a:buChar char="●"/>
              <a:tabLst>
                <a:tab pos="241300" algn="l"/>
              </a:tabLst>
            </a:pPr>
            <a:r>
              <a:rPr sz="1800" spc="150" dirty="0" err="1">
                <a:solidFill>
                  <a:srgbClr val="585858"/>
                </a:solidFill>
                <a:latin typeface="微软雅黑"/>
                <a:cs typeface="微软雅黑"/>
              </a:rPr>
              <a:t>内芯采用</a:t>
            </a:r>
            <a:r>
              <a:rPr sz="1800" spc="150" dirty="0" err="1">
                <a:solidFill>
                  <a:srgbClr val="FF0000"/>
                </a:solidFill>
                <a:latin typeface="微软雅黑"/>
                <a:cs typeface="微软雅黑"/>
              </a:rPr>
              <a:t>整体抽</a:t>
            </a:r>
            <a:r>
              <a:rPr sz="1800" spc="140" dirty="0" err="1">
                <a:solidFill>
                  <a:srgbClr val="FF0000"/>
                </a:solidFill>
                <a:latin typeface="微软雅黑"/>
                <a:cs typeface="微软雅黑"/>
              </a:rPr>
              <a:t>出</a:t>
            </a:r>
            <a:r>
              <a:rPr sz="1800" spc="160" dirty="0" err="1">
                <a:solidFill>
                  <a:srgbClr val="FF0000"/>
                </a:solidFill>
                <a:latin typeface="微软雅黑"/>
                <a:cs typeface="微软雅黑"/>
              </a:rPr>
              <a:t>式</a:t>
            </a:r>
            <a:r>
              <a:rPr sz="1800" spc="140" dirty="0" err="1">
                <a:solidFill>
                  <a:srgbClr val="585858"/>
                </a:solidFill>
                <a:latin typeface="微软雅黑"/>
                <a:cs typeface="微软雅黑"/>
              </a:rPr>
              <a:t>设</a:t>
            </a:r>
            <a:r>
              <a:rPr sz="1800" spc="150" dirty="0" err="1">
                <a:solidFill>
                  <a:srgbClr val="585858"/>
                </a:solidFill>
                <a:latin typeface="微软雅黑"/>
                <a:cs typeface="微软雅黑"/>
              </a:rPr>
              <a:t>计</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在</a:t>
            </a:r>
            <a:r>
              <a:rPr sz="1800" spc="140" dirty="0" err="1">
                <a:solidFill>
                  <a:srgbClr val="585858"/>
                </a:solidFill>
                <a:latin typeface="微软雅黑"/>
                <a:cs typeface="微软雅黑"/>
              </a:rPr>
              <a:t>不</a:t>
            </a:r>
            <a:r>
              <a:rPr sz="1800" spc="150" dirty="0" err="1">
                <a:solidFill>
                  <a:srgbClr val="585858"/>
                </a:solidFill>
                <a:latin typeface="微软雅黑"/>
                <a:cs typeface="微软雅黑"/>
              </a:rPr>
              <a:t>移</a:t>
            </a:r>
            <a:r>
              <a:rPr sz="1800" spc="140" dirty="0" err="1">
                <a:solidFill>
                  <a:srgbClr val="585858"/>
                </a:solidFill>
                <a:latin typeface="微软雅黑"/>
                <a:cs typeface="微软雅黑"/>
              </a:rPr>
              <a:t>动</a:t>
            </a:r>
            <a:r>
              <a:rPr sz="1800" spc="150" dirty="0" err="1">
                <a:solidFill>
                  <a:srgbClr val="585858"/>
                </a:solidFill>
                <a:latin typeface="微软雅黑"/>
                <a:cs typeface="微软雅黑"/>
              </a:rPr>
              <a:t>进</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出</a:t>
            </a:r>
            <a:r>
              <a:rPr sz="1800" spc="140" dirty="0" err="1">
                <a:solidFill>
                  <a:srgbClr val="585858"/>
                </a:solidFill>
                <a:latin typeface="微软雅黑"/>
                <a:cs typeface="微软雅黑"/>
              </a:rPr>
              <a:t>口</a:t>
            </a:r>
            <a:r>
              <a:rPr sz="1800" spc="150" dirty="0" err="1">
                <a:solidFill>
                  <a:srgbClr val="585858"/>
                </a:solidFill>
                <a:latin typeface="微软雅黑"/>
                <a:cs typeface="微软雅黑"/>
              </a:rPr>
              <a:t>管</a:t>
            </a:r>
            <a:r>
              <a:rPr sz="1800" spc="140" dirty="0" err="1">
                <a:solidFill>
                  <a:srgbClr val="585858"/>
                </a:solidFill>
                <a:latin typeface="微软雅黑"/>
                <a:cs typeface="微软雅黑"/>
              </a:rPr>
              <a:t>线</a:t>
            </a:r>
            <a:r>
              <a:rPr sz="1800" spc="150" dirty="0" err="1">
                <a:solidFill>
                  <a:srgbClr val="585858"/>
                </a:solidFill>
                <a:latin typeface="微软雅黑"/>
                <a:cs typeface="微软雅黑"/>
              </a:rPr>
              <a:t>的</a:t>
            </a:r>
            <a:r>
              <a:rPr sz="1800" spc="140" dirty="0" err="1">
                <a:solidFill>
                  <a:srgbClr val="585858"/>
                </a:solidFill>
                <a:latin typeface="微软雅黑"/>
                <a:cs typeface="微软雅黑"/>
              </a:rPr>
              <a:t>情</a:t>
            </a:r>
            <a:r>
              <a:rPr sz="1800" spc="150" dirty="0" err="1">
                <a:solidFill>
                  <a:srgbClr val="585858"/>
                </a:solidFill>
                <a:latin typeface="微软雅黑"/>
                <a:cs typeface="微软雅黑"/>
              </a:rPr>
              <a:t>况</a:t>
            </a:r>
            <a:r>
              <a:rPr sz="1800" spc="140" dirty="0" err="1">
                <a:solidFill>
                  <a:srgbClr val="585858"/>
                </a:solidFill>
                <a:latin typeface="微软雅黑"/>
                <a:cs typeface="微软雅黑"/>
              </a:rPr>
              <a:t>下</a:t>
            </a:r>
            <a:r>
              <a:rPr sz="1800" spc="150" dirty="0" err="1">
                <a:solidFill>
                  <a:srgbClr val="585858"/>
                </a:solidFill>
                <a:latin typeface="微软雅黑"/>
                <a:cs typeface="微软雅黑"/>
              </a:rPr>
              <a:t>能</a:t>
            </a:r>
            <a:r>
              <a:rPr sz="1800" spc="140" dirty="0" err="1">
                <a:solidFill>
                  <a:srgbClr val="585858"/>
                </a:solidFill>
                <a:latin typeface="微软雅黑"/>
                <a:cs typeface="微软雅黑"/>
              </a:rPr>
              <a:t>够</a:t>
            </a:r>
            <a:r>
              <a:rPr sz="1800" spc="150" dirty="0" err="1">
                <a:solidFill>
                  <a:srgbClr val="585858"/>
                </a:solidFill>
                <a:latin typeface="微软雅黑"/>
                <a:cs typeface="微软雅黑"/>
              </a:rPr>
              <a:t>实</a:t>
            </a:r>
            <a:r>
              <a:rPr sz="1800" spc="140" dirty="0" err="1">
                <a:solidFill>
                  <a:srgbClr val="585858"/>
                </a:solidFill>
                <a:latin typeface="微软雅黑"/>
                <a:cs typeface="微软雅黑"/>
              </a:rPr>
              <a:t>现</a:t>
            </a:r>
            <a:r>
              <a:rPr sz="1800" spc="150" dirty="0" err="1">
                <a:solidFill>
                  <a:srgbClr val="585858"/>
                </a:solidFill>
                <a:latin typeface="微软雅黑"/>
                <a:cs typeface="微软雅黑"/>
              </a:rPr>
              <a:t>泵</a:t>
            </a:r>
            <a:r>
              <a:rPr sz="1800" spc="140" dirty="0" err="1">
                <a:solidFill>
                  <a:srgbClr val="585858"/>
                </a:solidFill>
                <a:latin typeface="微软雅黑"/>
                <a:cs typeface="微软雅黑"/>
              </a:rPr>
              <a:t>的</a:t>
            </a:r>
            <a:r>
              <a:rPr sz="1800" spc="150" dirty="0" err="1">
                <a:solidFill>
                  <a:srgbClr val="585858"/>
                </a:solidFill>
                <a:latin typeface="微软雅黑"/>
                <a:cs typeface="微软雅黑"/>
              </a:rPr>
              <a:t>检</a:t>
            </a:r>
            <a:r>
              <a:rPr sz="1800" spc="140" dirty="0" err="1">
                <a:solidFill>
                  <a:srgbClr val="585858"/>
                </a:solidFill>
                <a:latin typeface="微软雅黑"/>
                <a:cs typeface="微软雅黑"/>
              </a:rPr>
              <a:t>测</a:t>
            </a:r>
            <a:r>
              <a:rPr sz="1800" spc="150" dirty="0" err="1">
                <a:solidFill>
                  <a:srgbClr val="585858"/>
                </a:solidFill>
                <a:latin typeface="微软雅黑"/>
                <a:cs typeface="微软雅黑"/>
              </a:rPr>
              <a:t>与</a:t>
            </a:r>
            <a:r>
              <a:rPr sz="1800" spc="140" dirty="0" err="1">
                <a:solidFill>
                  <a:srgbClr val="585858"/>
                </a:solidFill>
                <a:latin typeface="微软雅黑"/>
                <a:cs typeface="微软雅黑"/>
              </a:rPr>
              <a:t>维</a:t>
            </a:r>
            <a:r>
              <a:rPr sz="1800" spc="150" dirty="0" err="1">
                <a:solidFill>
                  <a:srgbClr val="585858"/>
                </a:solidFill>
                <a:latin typeface="微软雅黑"/>
                <a:cs typeface="微软雅黑"/>
              </a:rPr>
              <a:t>修</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lnSpc>
                <a:spcPct val="150000"/>
              </a:lnSpc>
              <a:spcBef>
                <a:spcPts val="1655"/>
              </a:spcBef>
              <a:tabLst>
                <a:tab pos="241300" algn="l"/>
              </a:tabLst>
            </a:pPr>
            <a:r>
              <a:rPr lang="en-US" dirty="0">
                <a:solidFill>
                  <a:srgbClr val="585858"/>
                </a:solidFill>
                <a:latin typeface="Arial" panose="020B0604020202020204" pitchFamily="34" charset="0"/>
                <a:cs typeface="Arial" panose="020B0604020202020204" pitchFamily="34" charset="0"/>
              </a:rPr>
              <a:t>The inner core adopts an integrated pull-out design, allowing the pump to be inspected and maintained without moving the inlet and outlet pipelines.</a:t>
            </a:r>
            <a:endParaRP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5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7211" y="152400"/>
            <a:ext cx="11125099" cy="505267"/>
          </a:xfrm>
          <a:prstGeom prst="rect">
            <a:avLst/>
          </a:prstGeom>
        </p:spPr>
        <p:txBody>
          <a:bodyPr vert="horz" wrap="square" lIns="0" tIns="12700" rIns="0" bIns="0" rtlCol="0">
            <a:spAutoFit/>
          </a:bodyPr>
          <a:lstStyle/>
          <a:p>
            <a:pPr marL="12700">
              <a:lnSpc>
                <a:spcPct val="100000"/>
              </a:lnSpc>
              <a:spcBef>
                <a:spcPts val="100"/>
              </a:spcBef>
            </a:pPr>
            <a:r>
              <a:rPr sz="3200" spc="295" dirty="0" err="1"/>
              <a:t>离心泵的分类</a:t>
            </a:r>
            <a:r>
              <a:rPr lang="en-US" sz="3200" spc="295" dirty="0"/>
              <a:t> </a:t>
            </a:r>
            <a:r>
              <a:rPr lang="en-US" sz="3200" dirty="0">
                <a:latin typeface="Arial" panose="020B0604020202020204" pitchFamily="34" charset="0"/>
                <a:cs typeface="Arial" panose="020B0604020202020204" pitchFamily="34" charset="0"/>
              </a:rPr>
              <a:t>Classification of Centrifugal Pumps</a:t>
            </a:r>
            <a:endParaRPr sz="3200" dirty="0">
              <a:latin typeface="Arial" panose="020B0604020202020204" pitchFamily="34" charset="0"/>
              <a:cs typeface="Arial" panose="020B0604020202020204" pitchFamily="34" charset="0"/>
            </a:endParaRPr>
          </a:p>
        </p:txBody>
      </p:sp>
      <p:sp>
        <p:nvSpPr>
          <p:cNvPr id="3" name="object 3"/>
          <p:cNvSpPr txBox="1"/>
          <p:nvPr/>
        </p:nvSpPr>
        <p:spPr>
          <a:xfrm>
            <a:off x="517211" y="843533"/>
            <a:ext cx="11125099" cy="6014467"/>
          </a:xfrm>
          <a:prstGeom prst="rect">
            <a:avLst/>
          </a:prstGeom>
        </p:spPr>
        <p:txBody>
          <a:bodyPr vert="horz" wrap="square" lIns="0" tIns="12700" rIns="0" bIns="0" rtlCol="0">
            <a:spAutoFit/>
          </a:bodyPr>
          <a:lstStyle/>
          <a:p>
            <a:pPr marL="241300" indent="-228600">
              <a:spcBef>
                <a:spcPts val="1639"/>
              </a:spcBef>
              <a:buFont typeface="Arial"/>
              <a:buChar char="●"/>
              <a:tabLst>
                <a:tab pos="241300" algn="l"/>
              </a:tabLst>
            </a:pPr>
            <a:r>
              <a:rPr spc="155" dirty="0">
                <a:solidFill>
                  <a:srgbClr val="585858"/>
                </a:solidFill>
                <a:latin typeface="微软雅黑"/>
              </a:rPr>
              <a:t>按泵轴的转速分:一般分为</a:t>
            </a:r>
            <a:r>
              <a:rPr spc="155" dirty="0">
                <a:solidFill>
                  <a:srgbClr val="FF0000"/>
                </a:solidFill>
                <a:latin typeface="微软雅黑"/>
              </a:rPr>
              <a:t>普通泵</a:t>
            </a:r>
            <a:r>
              <a:rPr spc="155" dirty="0">
                <a:solidFill>
                  <a:srgbClr val="585858"/>
                </a:solidFill>
                <a:latin typeface="微软雅黑"/>
              </a:rPr>
              <a:t>和</a:t>
            </a:r>
            <a:r>
              <a:rPr spc="155" dirty="0">
                <a:solidFill>
                  <a:srgbClr val="FF0000"/>
                </a:solidFill>
                <a:latin typeface="微软雅黑"/>
              </a:rPr>
              <a:t>高速泵</a:t>
            </a:r>
            <a:r>
              <a:rPr spc="155" dirty="0">
                <a:solidFill>
                  <a:srgbClr val="585858"/>
                </a:solidFill>
                <a:latin typeface="微软雅黑"/>
              </a:rPr>
              <a:t>;(高于10000转/</a:t>
            </a:r>
            <a:r>
              <a:rPr spc="155" dirty="0" err="1">
                <a:solidFill>
                  <a:srgbClr val="585858"/>
                </a:solidFill>
                <a:latin typeface="微软雅黑"/>
              </a:rPr>
              <a:t>分为高速泵</a:t>
            </a:r>
            <a:r>
              <a:rPr spc="155" dirty="0">
                <a:solidFill>
                  <a:srgbClr val="585858"/>
                </a:solidFill>
                <a:latin typeface="微软雅黑"/>
              </a:rPr>
              <a:t>)。</a:t>
            </a:r>
            <a:endParaRPr lang="en-US" spc="155" dirty="0">
              <a:solidFill>
                <a:srgbClr val="585858"/>
              </a:solidFill>
              <a:latin typeface="微软雅黑"/>
            </a:endParaRPr>
          </a:p>
          <a:p>
            <a:pPr marL="12700">
              <a:spcBef>
                <a:spcPts val="1639"/>
              </a:spcBef>
              <a:tabLst>
                <a:tab pos="241300" algn="l"/>
              </a:tabLst>
            </a:pPr>
            <a:r>
              <a:rPr lang="en-US" spc="155" dirty="0">
                <a:solidFill>
                  <a:srgbClr val="585858"/>
                </a:solidFill>
                <a:latin typeface="微软雅黑"/>
              </a:rPr>
              <a:t>	</a:t>
            </a:r>
            <a:r>
              <a:rPr lang="en-US" dirty="0">
                <a:solidFill>
                  <a:srgbClr val="585858"/>
                </a:solidFill>
                <a:latin typeface="Arial" panose="020B0604020202020204" pitchFamily="34" charset="0"/>
                <a:cs typeface="Arial" panose="020B0604020202020204" pitchFamily="34" charset="0"/>
              </a:rPr>
              <a:t>Speed of pump shaft: Generally divided into ordinary pumps and high-speed pumps (above 10000 RPM is 	considered a high-speed pump)</a:t>
            </a:r>
            <a:endParaRPr dirty="0">
              <a:solidFill>
                <a:srgbClr val="585858"/>
              </a:solidFill>
              <a:latin typeface="Arial" panose="020B0604020202020204" pitchFamily="34" charset="0"/>
              <a:cs typeface="Arial" panose="020B0604020202020204" pitchFamily="34" charset="0"/>
            </a:endParaRPr>
          </a:p>
          <a:p>
            <a:pPr marL="241300" indent="-228600">
              <a:spcBef>
                <a:spcPts val="1639"/>
              </a:spcBef>
              <a:buFont typeface="Arial"/>
              <a:buChar char="●"/>
              <a:tabLst>
                <a:tab pos="241300" algn="l"/>
              </a:tabLst>
            </a:pPr>
            <a:r>
              <a:rPr sz="1800" spc="155" dirty="0" err="1">
                <a:solidFill>
                  <a:srgbClr val="585858"/>
                </a:solidFill>
                <a:latin typeface="微软雅黑"/>
                <a:cs typeface="微软雅黑"/>
              </a:rPr>
              <a:t>按泵轴的位置分</a:t>
            </a:r>
            <a:r>
              <a:rPr sz="1800" spc="145" dirty="0" err="1">
                <a:solidFill>
                  <a:srgbClr val="585858"/>
                </a:solidFill>
                <a:latin typeface="Arial"/>
                <a:cs typeface="Arial"/>
              </a:rPr>
              <a:t>:</a:t>
            </a:r>
            <a:r>
              <a:rPr sz="1800" spc="140" dirty="0" err="1">
                <a:solidFill>
                  <a:srgbClr val="585858"/>
                </a:solidFill>
                <a:latin typeface="微软雅黑"/>
                <a:cs typeface="微软雅黑"/>
              </a:rPr>
              <a:t>一</a:t>
            </a:r>
            <a:r>
              <a:rPr sz="1800" spc="155" dirty="0" err="1">
                <a:solidFill>
                  <a:srgbClr val="585858"/>
                </a:solidFill>
                <a:latin typeface="微软雅黑"/>
                <a:cs typeface="微软雅黑"/>
              </a:rPr>
              <a:t>般</a:t>
            </a:r>
            <a:r>
              <a:rPr sz="1800" spc="140" dirty="0" err="1">
                <a:solidFill>
                  <a:srgbClr val="585858"/>
                </a:solidFill>
                <a:latin typeface="微软雅黑"/>
                <a:cs typeface="微软雅黑"/>
              </a:rPr>
              <a:t>分</a:t>
            </a:r>
            <a:r>
              <a:rPr sz="1800" spc="155" dirty="0" err="1">
                <a:solidFill>
                  <a:srgbClr val="585858"/>
                </a:solidFill>
                <a:latin typeface="微软雅黑"/>
                <a:cs typeface="微软雅黑"/>
              </a:rPr>
              <a:t>为</a:t>
            </a:r>
            <a:r>
              <a:rPr sz="1800" spc="140" dirty="0" err="1">
                <a:solidFill>
                  <a:srgbClr val="FF0000"/>
                </a:solidFill>
                <a:latin typeface="微软雅黑"/>
                <a:cs typeface="微软雅黑"/>
              </a:rPr>
              <a:t>卧</a:t>
            </a:r>
            <a:r>
              <a:rPr sz="1800" spc="150" dirty="0" err="1">
                <a:solidFill>
                  <a:srgbClr val="FF0000"/>
                </a:solidFill>
                <a:latin typeface="微软雅黑"/>
                <a:cs typeface="微软雅黑"/>
              </a:rPr>
              <a:t>式</a:t>
            </a:r>
            <a:r>
              <a:rPr sz="1800" spc="145" dirty="0" err="1">
                <a:solidFill>
                  <a:srgbClr val="FF0000"/>
                </a:solidFill>
                <a:latin typeface="微软雅黑"/>
                <a:cs typeface="微软雅黑"/>
              </a:rPr>
              <a:t>泵</a:t>
            </a:r>
            <a:r>
              <a:rPr sz="1800" spc="155" dirty="0" err="1">
                <a:solidFill>
                  <a:srgbClr val="585858"/>
                </a:solidFill>
                <a:latin typeface="微软雅黑"/>
                <a:cs typeface="微软雅黑"/>
              </a:rPr>
              <a:t>和</a:t>
            </a:r>
            <a:r>
              <a:rPr sz="1800" spc="140" dirty="0" err="1">
                <a:solidFill>
                  <a:srgbClr val="FF0000"/>
                </a:solidFill>
                <a:latin typeface="微软雅黑"/>
                <a:cs typeface="微软雅黑"/>
              </a:rPr>
              <a:t>立</a:t>
            </a:r>
            <a:r>
              <a:rPr sz="1800" spc="150" dirty="0" err="1">
                <a:solidFill>
                  <a:srgbClr val="FF0000"/>
                </a:solidFill>
                <a:latin typeface="微软雅黑"/>
                <a:cs typeface="微软雅黑"/>
              </a:rPr>
              <a:t>式泵</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spcBef>
                <a:spcPts val="1639"/>
              </a:spcBef>
              <a:tabLst>
                <a:tab pos="241300" algn="l"/>
              </a:tabLst>
            </a:pPr>
            <a:r>
              <a:rPr lang="en-US" dirty="0">
                <a:solidFill>
                  <a:srgbClr val="585858"/>
                </a:solidFill>
                <a:latin typeface="微软雅黑"/>
                <a:cs typeface="微软雅黑"/>
              </a:rPr>
              <a:t>	</a:t>
            </a:r>
            <a:r>
              <a:rPr lang="en-US" dirty="0">
                <a:solidFill>
                  <a:srgbClr val="585858"/>
                </a:solidFill>
                <a:latin typeface="Arial" panose="020B0604020202020204" pitchFamily="34" charset="0"/>
                <a:cs typeface="Arial" panose="020B0604020202020204" pitchFamily="34" charset="0"/>
              </a:rPr>
              <a:t>Position of pump shaft: Generally divided into horizontal pumps and vertical pumps.</a:t>
            </a:r>
            <a:endParaRPr sz="1800" dirty="0">
              <a:latin typeface="Arial" panose="020B0604020202020204" pitchFamily="34" charset="0"/>
              <a:cs typeface="Arial" panose="020B0604020202020204" pitchFamily="34" charset="0"/>
            </a:endParaRPr>
          </a:p>
          <a:p>
            <a:pPr marL="241300" indent="-228600">
              <a:spcBef>
                <a:spcPts val="1645"/>
              </a:spcBef>
              <a:buFont typeface="Arial"/>
              <a:buChar char="●"/>
              <a:tabLst>
                <a:tab pos="241300" algn="l"/>
              </a:tabLst>
            </a:pPr>
            <a:r>
              <a:rPr sz="1800" spc="150" dirty="0">
                <a:solidFill>
                  <a:srgbClr val="585858"/>
                </a:solidFill>
                <a:latin typeface="微软雅黑"/>
                <a:cs typeface="微软雅黑"/>
              </a:rPr>
              <a:t>按泵扬程的大小</a:t>
            </a:r>
            <a:r>
              <a:rPr sz="1800" spc="145" dirty="0">
                <a:solidFill>
                  <a:srgbClr val="585858"/>
                </a:solidFill>
                <a:latin typeface="Arial"/>
                <a:cs typeface="Arial"/>
              </a:rPr>
              <a:t>:</a:t>
            </a:r>
            <a:r>
              <a:rPr sz="1800" spc="140" dirty="0">
                <a:solidFill>
                  <a:srgbClr val="585858"/>
                </a:solidFill>
                <a:latin typeface="微软雅黑"/>
                <a:cs typeface="微软雅黑"/>
              </a:rPr>
              <a:t>分</a:t>
            </a:r>
            <a:r>
              <a:rPr sz="1800" spc="150" dirty="0">
                <a:solidFill>
                  <a:srgbClr val="585858"/>
                </a:solidFill>
                <a:latin typeface="微软雅黑"/>
                <a:cs typeface="微软雅黑"/>
              </a:rPr>
              <a:t>为</a:t>
            </a:r>
            <a:r>
              <a:rPr sz="1800" spc="140" dirty="0">
                <a:solidFill>
                  <a:srgbClr val="FF0000"/>
                </a:solidFill>
                <a:latin typeface="微软雅黑"/>
                <a:cs typeface="微软雅黑"/>
              </a:rPr>
              <a:t>低</a:t>
            </a:r>
            <a:r>
              <a:rPr sz="1800" spc="150" dirty="0">
                <a:solidFill>
                  <a:srgbClr val="FF0000"/>
                </a:solidFill>
                <a:latin typeface="微软雅黑"/>
                <a:cs typeface="微软雅黑"/>
              </a:rPr>
              <a:t>压</a:t>
            </a:r>
            <a:r>
              <a:rPr sz="1800" spc="140" dirty="0">
                <a:solidFill>
                  <a:srgbClr val="FF0000"/>
                </a:solidFill>
                <a:latin typeface="微软雅黑"/>
                <a:cs typeface="微软雅黑"/>
              </a:rPr>
              <a:t>泵</a:t>
            </a:r>
            <a:r>
              <a:rPr sz="1800" dirty="0">
                <a:solidFill>
                  <a:srgbClr val="585858"/>
                </a:solidFill>
                <a:latin typeface="Arial"/>
                <a:cs typeface="Arial"/>
              </a:rPr>
              <a:t>(</a:t>
            </a:r>
            <a:r>
              <a:rPr sz="1800" spc="-335" dirty="0">
                <a:solidFill>
                  <a:srgbClr val="585858"/>
                </a:solidFill>
                <a:latin typeface="Arial"/>
                <a:cs typeface="Arial"/>
              </a:rPr>
              <a:t> </a:t>
            </a:r>
            <a:r>
              <a:rPr sz="1800" spc="140" dirty="0">
                <a:solidFill>
                  <a:srgbClr val="585858"/>
                </a:solidFill>
                <a:latin typeface="微软雅黑"/>
                <a:cs typeface="微软雅黑"/>
              </a:rPr>
              <a:t>扬</a:t>
            </a:r>
            <a:r>
              <a:rPr sz="1800" spc="150" dirty="0">
                <a:solidFill>
                  <a:srgbClr val="585858"/>
                </a:solidFill>
                <a:latin typeface="微软雅黑"/>
                <a:cs typeface="微软雅黑"/>
              </a:rPr>
              <a:t>程</a:t>
            </a:r>
            <a:r>
              <a:rPr sz="1800" spc="140" dirty="0">
                <a:solidFill>
                  <a:srgbClr val="585858"/>
                </a:solidFill>
                <a:latin typeface="微软雅黑"/>
                <a:cs typeface="微软雅黑"/>
              </a:rPr>
              <a:t>小</a:t>
            </a:r>
            <a:r>
              <a:rPr sz="1800" spc="155" dirty="0">
                <a:solidFill>
                  <a:srgbClr val="585858"/>
                </a:solidFill>
                <a:latin typeface="微软雅黑"/>
                <a:cs typeface="微软雅黑"/>
              </a:rPr>
              <a:t>于</a:t>
            </a:r>
            <a:r>
              <a:rPr sz="1800" spc="145" dirty="0">
                <a:solidFill>
                  <a:srgbClr val="585858"/>
                </a:solidFill>
                <a:latin typeface="Arial"/>
                <a:cs typeface="Arial"/>
              </a:rPr>
              <a:t>20</a:t>
            </a:r>
            <a:r>
              <a:rPr sz="1800" spc="150" dirty="0">
                <a:solidFill>
                  <a:srgbClr val="585858"/>
                </a:solidFill>
                <a:latin typeface="微软雅黑"/>
                <a:cs typeface="微软雅黑"/>
              </a:rPr>
              <a:t>米</a:t>
            </a:r>
            <a:r>
              <a:rPr sz="1800" spc="140" dirty="0">
                <a:solidFill>
                  <a:srgbClr val="585858"/>
                </a:solidFill>
                <a:latin typeface="微软雅黑"/>
                <a:cs typeface="微软雅黑"/>
              </a:rPr>
              <a:t>水</a:t>
            </a:r>
            <a:r>
              <a:rPr sz="1800" spc="155" dirty="0">
                <a:solidFill>
                  <a:srgbClr val="585858"/>
                </a:solidFill>
                <a:latin typeface="微软雅黑"/>
                <a:cs typeface="微软雅黑"/>
              </a:rPr>
              <a:t>柱</a:t>
            </a:r>
            <a:r>
              <a:rPr sz="1800" spc="140" dirty="0">
                <a:solidFill>
                  <a:srgbClr val="585858"/>
                </a:solidFill>
                <a:latin typeface="Arial"/>
                <a:cs typeface="Arial"/>
              </a:rPr>
              <a:t>)</a:t>
            </a:r>
            <a:r>
              <a:rPr sz="1800" spc="150" dirty="0">
                <a:solidFill>
                  <a:srgbClr val="585858"/>
                </a:solidFill>
                <a:latin typeface="微软雅黑"/>
                <a:cs typeface="微软雅黑"/>
              </a:rPr>
              <a:t>、</a:t>
            </a:r>
            <a:r>
              <a:rPr sz="1800" spc="140" dirty="0">
                <a:solidFill>
                  <a:srgbClr val="FF0000"/>
                </a:solidFill>
                <a:latin typeface="微软雅黑"/>
                <a:cs typeface="微软雅黑"/>
              </a:rPr>
              <a:t>中</a:t>
            </a:r>
            <a:r>
              <a:rPr sz="1800" spc="150" dirty="0">
                <a:solidFill>
                  <a:srgbClr val="FF0000"/>
                </a:solidFill>
                <a:latin typeface="微软雅黑"/>
                <a:cs typeface="微软雅黑"/>
              </a:rPr>
              <a:t>压</a:t>
            </a:r>
            <a:r>
              <a:rPr sz="1800" spc="140" dirty="0">
                <a:solidFill>
                  <a:srgbClr val="FF0000"/>
                </a:solidFill>
                <a:latin typeface="微软雅黑"/>
                <a:cs typeface="微软雅黑"/>
              </a:rPr>
              <a:t>泵</a:t>
            </a:r>
            <a:r>
              <a:rPr sz="1800" spc="120" dirty="0">
                <a:solidFill>
                  <a:srgbClr val="585858"/>
                </a:solidFill>
                <a:latin typeface="Arial"/>
                <a:cs typeface="Arial"/>
              </a:rPr>
              <a:t>(20~160</a:t>
            </a:r>
            <a:r>
              <a:rPr sz="1800" spc="-330" dirty="0">
                <a:solidFill>
                  <a:srgbClr val="585858"/>
                </a:solidFill>
                <a:latin typeface="Arial"/>
                <a:cs typeface="Arial"/>
              </a:rPr>
              <a:t> </a:t>
            </a:r>
            <a:r>
              <a:rPr sz="1800" spc="150" dirty="0">
                <a:solidFill>
                  <a:srgbClr val="585858"/>
                </a:solidFill>
                <a:latin typeface="微软雅黑"/>
                <a:cs typeface="微软雅黑"/>
              </a:rPr>
              <a:t>米</a:t>
            </a:r>
            <a:r>
              <a:rPr sz="1800" spc="140" dirty="0">
                <a:solidFill>
                  <a:srgbClr val="585858"/>
                </a:solidFill>
                <a:latin typeface="微软雅黑"/>
                <a:cs typeface="微软雅黑"/>
              </a:rPr>
              <a:t>水</a:t>
            </a:r>
            <a:r>
              <a:rPr sz="1800" spc="155" dirty="0">
                <a:solidFill>
                  <a:srgbClr val="585858"/>
                </a:solidFill>
                <a:latin typeface="微软雅黑"/>
                <a:cs typeface="微软雅黑"/>
              </a:rPr>
              <a:t>柱</a:t>
            </a:r>
            <a:r>
              <a:rPr sz="1800" spc="140" dirty="0">
                <a:solidFill>
                  <a:srgbClr val="585858"/>
                </a:solidFill>
                <a:latin typeface="Arial"/>
                <a:cs typeface="Arial"/>
              </a:rPr>
              <a:t>)</a:t>
            </a:r>
            <a:r>
              <a:rPr sz="1800" spc="150" dirty="0">
                <a:solidFill>
                  <a:srgbClr val="585858"/>
                </a:solidFill>
                <a:latin typeface="微软雅黑"/>
                <a:cs typeface="微软雅黑"/>
              </a:rPr>
              <a:t>和</a:t>
            </a:r>
            <a:r>
              <a:rPr sz="1800" spc="140" dirty="0">
                <a:solidFill>
                  <a:srgbClr val="FF0000"/>
                </a:solidFill>
                <a:latin typeface="微软雅黑"/>
                <a:cs typeface="微软雅黑"/>
              </a:rPr>
              <a:t>高</a:t>
            </a:r>
            <a:r>
              <a:rPr sz="1800" spc="150" dirty="0">
                <a:solidFill>
                  <a:srgbClr val="FF0000"/>
                </a:solidFill>
                <a:latin typeface="微软雅黑"/>
                <a:cs typeface="微软雅黑"/>
              </a:rPr>
              <a:t>压</a:t>
            </a:r>
            <a:r>
              <a:rPr sz="1800" spc="140" dirty="0">
                <a:solidFill>
                  <a:srgbClr val="FF0000"/>
                </a:solidFill>
                <a:latin typeface="微软雅黑"/>
                <a:cs typeface="微软雅黑"/>
              </a:rPr>
              <a:t>泵</a:t>
            </a:r>
            <a:r>
              <a:rPr sz="1800" dirty="0">
                <a:solidFill>
                  <a:srgbClr val="585858"/>
                </a:solidFill>
                <a:latin typeface="Arial"/>
                <a:cs typeface="Arial"/>
              </a:rPr>
              <a:t>(</a:t>
            </a:r>
            <a:r>
              <a:rPr sz="1800" spc="-335" dirty="0">
                <a:solidFill>
                  <a:srgbClr val="585858"/>
                </a:solidFill>
                <a:latin typeface="Arial"/>
                <a:cs typeface="Arial"/>
              </a:rPr>
              <a:t> </a:t>
            </a:r>
            <a:r>
              <a:rPr sz="1800" spc="140" dirty="0">
                <a:solidFill>
                  <a:srgbClr val="585858"/>
                </a:solidFill>
                <a:latin typeface="微软雅黑"/>
                <a:cs typeface="微软雅黑"/>
              </a:rPr>
              <a:t>高</a:t>
            </a:r>
            <a:r>
              <a:rPr sz="1800" spc="150" dirty="0">
                <a:solidFill>
                  <a:srgbClr val="585858"/>
                </a:solidFill>
                <a:latin typeface="微软雅黑"/>
                <a:cs typeface="微软雅黑"/>
              </a:rPr>
              <a:t>于</a:t>
            </a:r>
            <a:r>
              <a:rPr sz="1800" spc="140" dirty="0">
                <a:solidFill>
                  <a:srgbClr val="585858"/>
                </a:solidFill>
                <a:latin typeface="Arial"/>
                <a:cs typeface="Arial"/>
              </a:rPr>
              <a:t>160</a:t>
            </a:r>
            <a:r>
              <a:rPr sz="1800" dirty="0">
                <a:solidFill>
                  <a:srgbClr val="585858"/>
                </a:solidFill>
                <a:latin typeface="微软雅黑"/>
                <a:cs typeface="微软雅黑"/>
              </a:rPr>
              <a:t>米</a:t>
            </a:r>
            <a:endParaRPr sz="1800" dirty="0">
              <a:latin typeface="微软雅黑"/>
              <a:cs typeface="微软雅黑"/>
            </a:endParaRPr>
          </a:p>
          <a:p>
            <a:pPr marL="240665">
              <a:spcBef>
                <a:spcPts val="650"/>
              </a:spcBef>
            </a:pPr>
            <a:r>
              <a:rPr sz="1800" spc="155" dirty="0" err="1">
                <a:solidFill>
                  <a:srgbClr val="585858"/>
                </a:solidFill>
                <a:latin typeface="微软雅黑"/>
                <a:cs typeface="微软雅黑"/>
              </a:rPr>
              <a:t>水柱</a:t>
            </a:r>
            <a:r>
              <a:rPr sz="1800" spc="155" dirty="0">
                <a:solidFill>
                  <a:srgbClr val="585858"/>
                </a:solidFill>
                <a:latin typeface="Arial"/>
                <a:cs typeface="Arial"/>
              </a:rPr>
              <a:t>)</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240665">
              <a:spcBef>
                <a:spcPts val="650"/>
              </a:spcBef>
            </a:pPr>
            <a:r>
              <a:rPr lang="en-US" dirty="0">
                <a:solidFill>
                  <a:srgbClr val="585858"/>
                </a:solidFill>
                <a:latin typeface="Arial" panose="020B0604020202020204" pitchFamily="34" charset="0"/>
                <a:cs typeface="Arial" panose="020B0604020202020204" pitchFamily="34" charset="0"/>
              </a:rPr>
              <a:t>Size of pump head: Divided into low-pressure pumps (size less than 20 meters of water columns), medium-pressure pumps (20~160 meters of water columns), and high-pressure pumps (above 160 meters of water columns)</a:t>
            </a:r>
            <a:endParaRPr dirty="0">
              <a:solidFill>
                <a:srgbClr val="585858"/>
              </a:solidFill>
              <a:latin typeface="Arial" panose="020B0604020202020204" pitchFamily="34" charset="0"/>
              <a:cs typeface="Arial" panose="020B0604020202020204" pitchFamily="34" charset="0"/>
            </a:endParaRPr>
          </a:p>
          <a:p>
            <a:pPr marL="241300" indent="-228600">
              <a:spcBef>
                <a:spcPts val="1655"/>
              </a:spcBef>
              <a:buFont typeface="Arial"/>
              <a:buChar char="●"/>
              <a:tabLst>
                <a:tab pos="241300" algn="l"/>
              </a:tabLst>
            </a:pPr>
            <a:r>
              <a:rPr sz="1800" spc="155" dirty="0" err="1">
                <a:solidFill>
                  <a:srgbClr val="585858"/>
                </a:solidFill>
                <a:latin typeface="微软雅黑"/>
                <a:cs typeface="微软雅黑"/>
              </a:rPr>
              <a:t>按输送</a:t>
            </a:r>
            <a:r>
              <a:rPr sz="1800" spc="155" dirty="0" err="1">
                <a:solidFill>
                  <a:srgbClr val="FF0000"/>
                </a:solidFill>
                <a:latin typeface="微软雅黑"/>
                <a:cs typeface="微软雅黑"/>
              </a:rPr>
              <a:t>介质</a:t>
            </a:r>
            <a:r>
              <a:rPr sz="1800" spc="155" dirty="0" err="1">
                <a:solidFill>
                  <a:srgbClr val="585858"/>
                </a:solidFill>
                <a:latin typeface="微软雅黑"/>
                <a:cs typeface="微软雅黑"/>
              </a:rPr>
              <a:t>和</a:t>
            </a:r>
            <a:r>
              <a:rPr sz="1800" spc="155" dirty="0" err="1">
                <a:solidFill>
                  <a:srgbClr val="FF0000"/>
                </a:solidFill>
                <a:latin typeface="微软雅黑"/>
                <a:cs typeface="微软雅黑"/>
              </a:rPr>
              <a:t>用</a:t>
            </a:r>
            <a:r>
              <a:rPr sz="1800" spc="145" dirty="0" err="1">
                <a:solidFill>
                  <a:srgbClr val="FF0000"/>
                </a:solidFill>
                <a:latin typeface="微软雅黑"/>
                <a:cs typeface="微软雅黑"/>
              </a:rPr>
              <a:t>途</a:t>
            </a:r>
            <a:r>
              <a:rPr sz="1800" spc="155" dirty="0" err="1">
                <a:solidFill>
                  <a:srgbClr val="585858"/>
                </a:solidFill>
                <a:latin typeface="微软雅黑"/>
                <a:cs typeface="微软雅黑"/>
              </a:rPr>
              <a:t>分</a:t>
            </a:r>
            <a:r>
              <a:rPr sz="1800" spc="145" dirty="0" err="1">
                <a:solidFill>
                  <a:srgbClr val="585858"/>
                </a:solidFill>
                <a:latin typeface="Arial"/>
                <a:cs typeface="Arial"/>
              </a:rPr>
              <a:t>:</a:t>
            </a:r>
            <a:r>
              <a:rPr sz="1800" spc="140" dirty="0" err="1">
                <a:solidFill>
                  <a:srgbClr val="585858"/>
                </a:solidFill>
                <a:latin typeface="微软雅黑"/>
                <a:cs typeface="微软雅黑"/>
              </a:rPr>
              <a:t>水</a:t>
            </a:r>
            <a:r>
              <a:rPr sz="1800" spc="150" dirty="0" err="1">
                <a:solidFill>
                  <a:srgbClr val="585858"/>
                </a:solidFill>
                <a:latin typeface="微软雅黑"/>
                <a:cs typeface="微软雅黑"/>
              </a:rPr>
              <a:t>泵</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油</a:t>
            </a:r>
            <a:r>
              <a:rPr sz="1800" spc="140" dirty="0" err="1">
                <a:solidFill>
                  <a:srgbClr val="585858"/>
                </a:solidFill>
                <a:latin typeface="微软雅黑"/>
                <a:cs typeface="微软雅黑"/>
              </a:rPr>
              <a:t>泵</a:t>
            </a:r>
            <a:r>
              <a:rPr sz="1800" spc="150" dirty="0" err="1">
                <a:solidFill>
                  <a:srgbClr val="585858"/>
                </a:solidFill>
                <a:latin typeface="微软雅黑"/>
                <a:cs typeface="微软雅黑"/>
              </a:rPr>
              <a:t>、</a:t>
            </a:r>
            <a:r>
              <a:rPr sz="1800" spc="140" dirty="0" err="1">
                <a:solidFill>
                  <a:srgbClr val="585858"/>
                </a:solidFill>
                <a:latin typeface="微软雅黑"/>
                <a:cs typeface="微软雅黑"/>
              </a:rPr>
              <a:t>酸</a:t>
            </a:r>
            <a:r>
              <a:rPr sz="1800" spc="150" dirty="0" err="1">
                <a:solidFill>
                  <a:srgbClr val="585858"/>
                </a:solidFill>
                <a:latin typeface="微软雅黑"/>
                <a:cs typeface="微软雅黑"/>
              </a:rPr>
              <a:t>泵</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碱</a:t>
            </a:r>
            <a:r>
              <a:rPr sz="1800" spc="140" dirty="0" err="1">
                <a:solidFill>
                  <a:srgbClr val="585858"/>
                </a:solidFill>
                <a:latin typeface="微软雅黑"/>
                <a:cs typeface="微软雅黑"/>
              </a:rPr>
              <a:t>泵</a:t>
            </a:r>
            <a:r>
              <a:rPr sz="1800" spc="150" dirty="0" err="1">
                <a:solidFill>
                  <a:srgbClr val="585858"/>
                </a:solidFill>
                <a:latin typeface="微软雅黑"/>
                <a:cs typeface="微软雅黑"/>
              </a:rPr>
              <a:t>、</a:t>
            </a:r>
            <a:r>
              <a:rPr sz="1800" spc="140" dirty="0" err="1">
                <a:solidFill>
                  <a:srgbClr val="585858"/>
                </a:solidFill>
                <a:latin typeface="微软雅黑"/>
                <a:cs typeface="微软雅黑"/>
              </a:rPr>
              <a:t>锅</a:t>
            </a:r>
            <a:r>
              <a:rPr sz="1800" spc="150" dirty="0" err="1">
                <a:solidFill>
                  <a:srgbClr val="585858"/>
                </a:solidFill>
                <a:latin typeface="微软雅黑"/>
                <a:cs typeface="微软雅黑"/>
              </a:rPr>
              <a:t>炉</a:t>
            </a:r>
            <a:r>
              <a:rPr sz="1800" spc="140" dirty="0" err="1">
                <a:solidFill>
                  <a:srgbClr val="585858"/>
                </a:solidFill>
                <a:latin typeface="微软雅黑"/>
                <a:cs typeface="微软雅黑"/>
              </a:rPr>
              <a:t>给</a:t>
            </a:r>
            <a:r>
              <a:rPr sz="1800" spc="150" dirty="0" err="1">
                <a:solidFill>
                  <a:srgbClr val="585858"/>
                </a:solidFill>
                <a:latin typeface="微软雅黑"/>
                <a:cs typeface="微软雅黑"/>
              </a:rPr>
              <a:t>水</a:t>
            </a:r>
            <a:r>
              <a:rPr sz="1800" spc="140" dirty="0" err="1">
                <a:solidFill>
                  <a:srgbClr val="585858"/>
                </a:solidFill>
                <a:latin typeface="微软雅黑"/>
                <a:cs typeface="微软雅黑"/>
              </a:rPr>
              <a:t>泵</a:t>
            </a:r>
            <a:r>
              <a:rPr sz="1800" spc="150" dirty="0" err="1">
                <a:solidFill>
                  <a:srgbClr val="585858"/>
                </a:solidFill>
                <a:latin typeface="微软雅黑"/>
                <a:cs typeface="微软雅黑"/>
              </a:rPr>
              <a:t>、</a:t>
            </a:r>
            <a:r>
              <a:rPr sz="1800" spc="140" dirty="0" err="1">
                <a:solidFill>
                  <a:srgbClr val="585858"/>
                </a:solidFill>
                <a:latin typeface="微软雅黑"/>
                <a:cs typeface="微软雅黑"/>
              </a:rPr>
              <a:t>冷</a:t>
            </a:r>
            <a:r>
              <a:rPr sz="1800" spc="150" dirty="0" err="1">
                <a:solidFill>
                  <a:srgbClr val="585858"/>
                </a:solidFill>
                <a:latin typeface="微软雅黑"/>
                <a:cs typeface="微软雅黑"/>
              </a:rPr>
              <a:t>凝</a:t>
            </a:r>
            <a:r>
              <a:rPr sz="1800" spc="140" dirty="0" err="1">
                <a:solidFill>
                  <a:srgbClr val="585858"/>
                </a:solidFill>
                <a:latin typeface="微软雅黑"/>
                <a:cs typeface="微软雅黑"/>
              </a:rPr>
              <a:t>水</a:t>
            </a:r>
            <a:r>
              <a:rPr sz="1800" spc="150" dirty="0" err="1">
                <a:solidFill>
                  <a:srgbClr val="585858"/>
                </a:solidFill>
                <a:latin typeface="微软雅黑"/>
                <a:cs typeface="微软雅黑"/>
              </a:rPr>
              <a:t>泵</a:t>
            </a:r>
            <a:r>
              <a:rPr sz="1800" spc="140" dirty="0" err="1">
                <a:solidFill>
                  <a:srgbClr val="585858"/>
                </a:solidFill>
                <a:latin typeface="微软雅黑"/>
                <a:cs typeface="微软雅黑"/>
              </a:rPr>
              <a:t>等</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spcBef>
                <a:spcPts val="1655"/>
              </a:spcBef>
              <a:tabLst>
                <a:tab pos="241300" algn="l"/>
              </a:tabLst>
            </a:pPr>
            <a:r>
              <a:rPr lang="en-US" dirty="0">
                <a:solidFill>
                  <a:srgbClr val="585858"/>
                </a:solidFill>
                <a:latin typeface="Arial" panose="020B0604020202020204" pitchFamily="34" charset="0"/>
                <a:cs typeface="Arial" panose="020B0604020202020204" pitchFamily="34" charset="0"/>
              </a:rPr>
              <a:t>	Conveyed medium and its use: water pumps, oil pumps, acid pumps, alkali pumps, boiler feed pumps, 	condensate pumps, etc.</a:t>
            </a:r>
            <a:endParaRPr sz="1800" dirty="0">
              <a:latin typeface="Arial" panose="020B0604020202020204" pitchFamily="34" charset="0"/>
              <a:cs typeface="Arial" panose="020B0604020202020204" pitchFamily="34" charset="0"/>
            </a:endParaRPr>
          </a:p>
          <a:p>
            <a:pPr marL="241300" indent="-228600">
              <a:spcBef>
                <a:spcPts val="1645"/>
              </a:spcBef>
              <a:buFont typeface="Arial"/>
              <a:buChar char="●"/>
              <a:tabLst>
                <a:tab pos="241300" algn="l"/>
              </a:tabLst>
            </a:pPr>
            <a:r>
              <a:rPr sz="1800" spc="150" dirty="0" err="1">
                <a:solidFill>
                  <a:srgbClr val="585858"/>
                </a:solidFill>
                <a:latin typeface="微软雅黑"/>
                <a:cs typeface="微软雅黑"/>
              </a:rPr>
              <a:t>按泵轴的支承方</a:t>
            </a:r>
            <a:r>
              <a:rPr sz="1800" spc="140" dirty="0" err="1">
                <a:solidFill>
                  <a:srgbClr val="585858"/>
                </a:solidFill>
                <a:latin typeface="微软雅黑"/>
                <a:cs typeface="微软雅黑"/>
              </a:rPr>
              <a:t>式</a:t>
            </a:r>
            <a:r>
              <a:rPr sz="1800" spc="150" dirty="0" err="1">
                <a:solidFill>
                  <a:srgbClr val="585858"/>
                </a:solidFill>
                <a:latin typeface="微软雅黑"/>
                <a:cs typeface="微软雅黑"/>
              </a:rPr>
              <a:t>分</a:t>
            </a:r>
            <a:r>
              <a:rPr sz="1800" spc="145" dirty="0" err="1">
                <a:solidFill>
                  <a:srgbClr val="585858"/>
                </a:solidFill>
                <a:latin typeface="Arial"/>
                <a:cs typeface="Arial"/>
              </a:rPr>
              <a:t>:</a:t>
            </a:r>
            <a:r>
              <a:rPr sz="1800" spc="140" dirty="0" err="1">
                <a:solidFill>
                  <a:srgbClr val="585858"/>
                </a:solidFill>
                <a:latin typeface="微软雅黑"/>
                <a:cs typeface="微软雅黑"/>
              </a:rPr>
              <a:t>一</a:t>
            </a:r>
            <a:r>
              <a:rPr sz="1800" spc="150" dirty="0" err="1">
                <a:solidFill>
                  <a:srgbClr val="585858"/>
                </a:solidFill>
                <a:latin typeface="微软雅黑"/>
                <a:cs typeface="微软雅黑"/>
              </a:rPr>
              <a:t>般</a:t>
            </a:r>
            <a:r>
              <a:rPr sz="1800" spc="140" dirty="0" err="1">
                <a:solidFill>
                  <a:srgbClr val="585858"/>
                </a:solidFill>
                <a:latin typeface="微软雅黑"/>
                <a:cs typeface="微软雅黑"/>
              </a:rPr>
              <a:t>分</a:t>
            </a:r>
            <a:r>
              <a:rPr sz="1800" spc="155" dirty="0" err="1">
                <a:solidFill>
                  <a:srgbClr val="585858"/>
                </a:solidFill>
                <a:latin typeface="微软雅黑"/>
                <a:cs typeface="微软雅黑"/>
              </a:rPr>
              <a:t>为</a:t>
            </a:r>
            <a:r>
              <a:rPr sz="1800" spc="140" dirty="0" err="1">
                <a:solidFill>
                  <a:srgbClr val="FF0000"/>
                </a:solidFill>
                <a:latin typeface="微软雅黑"/>
                <a:cs typeface="微软雅黑"/>
              </a:rPr>
              <a:t>悬</a:t>
            </a:r>
            <a:r>
              <a:rPr sz="1800" spc="150" dirty="0" err="1">
                <a:solidFill>
                  <a:srgbClr val="FF0000"/>
                </a:solidFill>
                <a:latin typeface="微软雅黑"/>
                <a:cs typeface="微软雅黑"/>
              </a:rPr>
              <a:t>臂</a:t>
            </a:r>
            <a:r>
              <a:rPr sz="1800" spc="140" dirty="0" err="1">
                <a:solidFill>
                  <a:srgbClr val="FF0000"/>
                </a:solidFill>
                <a:latin typeface="微软雅黑"/>
                <a:cs typeface="微软雅黑"/>
              </a:rPr>
              <a:t>泵</a:t>
            </a:r>
            <a:r>
              <a:rPr sz="1800" spc="150" dirty="0" err="1">
                <a:solidFill>
                  <a:srgbClr val="585858"/>
                </a:solidFill>
                <a:latin typeface="微软雅黑"/>
                <a:cs typeface="微软雅黑"/>
              </a:rPr>
              <a:t>和</a:t>
            </a:r>
            <a:r>
              <a:rPr sz="1800" spc="140" dirty="0" err="1">
                <a:solidFill>
                  <a:srgbClr val="FF0000"/>
                </a:solidFill>
                <a:latin typeface="微软雅黑"/>
                <a:cs typeface="微软雅黑"/>
              </a:rPr>
              <a:t>双</a:t>
            </a:r>
            <a:r>
              <a:rPr sz="1800" spc="155" dirty="0" err="1">
                <a:solidFill>
                  <a:srgbClr val="FF0000"/>
                </a:solidFill>
                <a:latin typeface="微软雅黑"/>
                <a:cs typeface="微软雅黑"/>
              </a:rPr>
              <a:t>支</a:t>
            </a:r>
            <a:r>
              <a:rPr sz="1800" spc="140" dirty="0" err="1">
                <a:solidFill>
                  <a:srgbClr val="FF0000"/>
                </a:solidFill>
                <a:latin typeface="微软雅黑"/>
                <a:cs typeface="微软雅黑"/>
              </a:rPr>
              <a:t>承</a:t>
            </a:r>
            <a:r>
              <a:rPr sz="1800" spc="150" dirty="0" err="1">
                <a:solidFill>
                  <a:srgbClr val="FF0000"/>
                </a:solidFill>
                <a:latin typeface="微软雅黑"/>
                <a:cs typeface="微软雅黑"/>
              </a:rPr>
              <a:t>泵</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spcBef>
                <a:spcPts val="1645"/>
              </a:spcBef>
              <a:tabLst>
                <a:tab pos="241300" algn="l"/>
              </a:tabLst>
            </a:pPr>
            <a:r>
              <a:rPr lang="en-US" dirty="0">
                <a:solidFill>
                  <a:srgbClr val="585858"/>
                </a:solidFill>
                <a:latin typeface="Arial" panose="020B0604020202020204" pitchFamily="34" charset="0"/>
                <a:cs typeface="Arial" panose="020B0604020202020204" pitchFamily="34" charset="0"/>
              </a:rPr>
              <a:t>	Support method of pump shaft: Generally divided into cantilever pumps and double-support pumps</a:t>
            </a:r>
            <a:endParaRPr sz="1800" dirty="0">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0" y="657301"/>
            <a:ext cx="9829700" cy="566822"/>
          </a:xfrm>
          <a:prstGeom prst="rect">
            <a:avLst/>
          </a:prstGeom>
        </p:spPr>
        <p:txBody>
          <a:bodyPr vert="horz" wrap="square" lIns="0" tIns="12700" rIns="0" bIns="0" rtlCol="0">
            <a:spAutoFit/>
          </a:bodyPr>
          <a:lstStyle/>
          <a:p>
            <a:pPr marL="12700">
              <a:lnSpc>
                <a:spcPct val="100000"/>
              </a:lnSpc>
              <a:spcBef>
                <a:spcPts val="100"/>
              </a:spcBef>
            </a:pPr>
            <a:r>
              <a:rPr spc="300" dirty="0" err="1">
                <a:latin typeface="Arial"/>
                <a:cs typeface="Arial"/>
              </a:rPr>
              <a:t>BB</a:t>
            </a:r>
            <a:r>
              <a:rPr spc="295" dirty="0" err="1"/>
              <a:t>型结构图</a:t>
            </a:r>
            <a:r>
              <a:rPr lang="en-US" spc="295" dirty="0"/>
              <a:t> </a:t>
            </a:r>
            <a:r>
              <a:rPr lang="en-US" dirty="0">
                <a:latin typeface="Arial" panose="020B0604020202020204" pitchFamily="34" charset="0"/>
                <a:cs typeface="Arial" panose="020B0604020202020204" pitchFamily="34" charset="0"/>
              </a:rPr>
              <a:t>BB Structural diagram</a:t>
            </a:r>
            <a:endParaRPr dirty="0">
              <a:latin typeface="Arial" panose="020B0604020202020204" pitchFamily="34" charset="0"/>
              <a:cs typeface="Arial" panose="020B0604020202020204" pitchFamily="34" charset="0"/>
            </a:endParaRPr>
          </a:p>
        </p:txBody>
      </p:sp>
      <p:pic>
        <p:nvPicPr>
          <p:cNvPr id="3" name="object 3"/>
          <p:cNvPicPr/>
          <p:nvPr/>
        </p:nvPicPr>
        <p:blipFill>
          <a:blip r:embed="rId2" cstate="print"/>
          <a:stretch>
            <a:fillRect/>
          </a:stretch>
        </p:blipFill>
        <p:spPr>
          <a:xfrm>
            <a:off x="1168908" y="1313686"/>
            <a:ext cx="9528048" cy="545287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8333" y="609600"/>
            <a:ext cx="10737849" cy="360996"/>
          </a:xfrm>
          <a:prstGeom prst="rect">
            <a:avLst/>
          </a:prstGeom>
          <a:solidFill>
            <a:srgbClr val="FFFF00"/>
          </a:solidFill>
        </p:spPr>
        <p:txBody>
          <a:bodyPr vert="horz" wrap="square" lIns="0" tIns="22225" rIns="0" bIns="0" rtlCol="0">
            <a:spAutoFit/>
          </a:bodyPr>
          <a:lstStyle/>
          <a:p>
            <a:pPr>
              <a:lnSpc>
                <a:spcPct val="100000"/>
              </a:lnSpc>
              <a:spcBef>
                <a:spcPts val="175"/>
              </a:spcBef>
            </a:pPr>
            <a:r>
              <a:rPr sz="2200" spc="295" dirty="0" err="1"/>
              <a:t>离心泵的定期检修维护</a:t>
            </a:r>
            <a:r>
              <a:rPr lang="en-US" sz="2200" spc="295" dirty="0"/>
              <a:t> </a:t>
            </a:r>
            <a:r>
              <a:rPr lang="en-US" sz="2200" dirty="0">
                <a:latin typeface="Arial" panose="020B0604020202020204" pitchFamily="34" charset="0"/>
                <a:cs typeface="Arial" panose="020B0604020202020204" pitchFamily="34" charset="0"/>
              </a:rPr>
              <a:t>Centrifugal Pump Regular Maintenance and Inspection</a:t>
            </a:r>
            <a:endParaRPr sz="2200" dirty="0">
              <a:latin typeface="Arial" panose="020B0604020202020204" pitchFamily="34" charset="0"/>
              <a:cs typeface="Arial" panose="020B0604020202020204" pitchFamily="34" charset="0"/>
            </a:endParaRPr>
          </a:p>
        </p:txBody>
      </p:sp>
      <p:sp>
        <p:nvSpPr>
          <p:cNvPr id="3" name="object 3"/>
          <p:cNvSpPr txBox="1"/>
          <p:nvPr/>
        </p:nvSpPr>
        <p:spPr>
          <a:xfrm>
            <a:off x="698332" y="1219200"/>
            <a:ext cx="10884068" cy="5416868"/>
          </a:xfrm>
          <a:prstGeom prst="rect">
            <a:avLst/>
          </a:prstGeom>
        </p:spPr>
        <p:txBody>
          <a:bodyPr vert="horz" wrap="square" lIns="0" tIns="12700" rIns="0" bIns="0" rtlCol="0">
            <a:spAutoFit/>
          </a:bodyPr>
          <a:lstStyle/>
          <a:p>
            <a:pPr marL="241300" indent="-228600">
              <a:spcBef>
                <a:spcPts val="100"/>
              </a:spcBef>
              <a:buFont typeface="Arial"/>
              <a:buChar char="●"/>
              <a:tabLst>
                <a:tab pos="241300" algn="l"/>
              </a:tabLst>
            </a:pPr>
            <a:r>
              <a:rPr sz="1800" spc="155" dirty="0" err="1">
                <a:solidFill>
                  <a:srgbClr val="585858"/>
                </a:solidFill>
                <a:latin typeface="微软雅黑"/>
                <a:cs typeface="微软雅黑"/>
              </a:rPr>
              <a:t>每六个月应做以</a:t>
            </a:r>
            <a:r>
              <a:rPr sz="1800" spc="140" dirty="0" err="1">
                <a:solidFill>
                  <a:srgbClr val="585858"/>
                </a:solidFill>
                <a:latin typeface="微软雅黑"/>
                <a:cs typeface="微软雅黑"/>
              </a:rPr>
              <a:t>下</a:t>
            </a:r>
            <a:r>
              <a:rPr sz="1800" spc="155" dirty="0" err="1">
                <a:solidFill>
                  <a:srgbClr val="585858"/>
                </a:solidFill>
                <a:latin typeface="微软雅黑"/>
                <a:cs typeface="微软雅黑"/>
              </a:rPr>
              <a:t>检</a:t>
            </a:r>
            <a:r>
              <a:rPr sz="1800" spc="140" dirty="0" err="1">
                <a:solidFill>
                  <a:srgbClr val="585858"/>
                </a:solidFill>
                <a:latin typeface="微软雅黑"/>
                <a:cs typeface="微软雅黑"/>
              </a:rPr>
              <a:t>查</a:t>
            </a:r>
            <a:r>
              <a:rPr sz="1800" spc="155" dirty="0" err="1">
                <a:solidFill>
                  <a:srgbClr val="585858"/>
                </a:solidFill>
                <a:latin typeface="微软雅黑"/>
                <a:cs typeface="微软雅黑"/>
              </a:rPr>
              <a:t>工</a:t>
            </a:r>
            <a:r>
              <a:rPr sz="1800" spc="145" dirty="0" err="1">
                <a:solidFill>
                  <a:srgbClr val="585858"/>
                </a:solidFill>
                <a:latin typeface="微软雅黑"/>
                <a:cs typeface="微软雅黑"/>
              </a:rPr>
              <a:t>作</a:t>
            </a:r>
            <a:r>
              <a:rPr sz="1800" dirty="0">
                <a:solidFill>
                  <a:srgbClr val="585858"/>
                </a:solidFill>
                <a:latin typeface="Arial"/>
                <a:cs typeface="Arial"/>
              </a:rPr>
              <a:t>:</a:t>
            </a:r>
            <a:endParaRPr lang="en-US" sz="1800" dirty="0">
              <a:solidFill>
                <a:srgbClr val="585858"/>
              </a:solidFill>
              <a:latin typeface="Arial"/>
              <a:cs typeface="Arial"/>
            </a:endParaRPr>
          </a:p>
          <a:p>
            <a:pPr marL="12700">
              <a:spcBef>
                <a:spcPts val="100"/>
              </a:spcBef>
              <a:tabLst>
                <a:tab pos="241300" algn="l"/>
              </a:tabLst>
            </a:pPr>
            <a:r>
              <a:rPr lang="en-US" dirty="0">
                <a:solidFill>
                  <a:srgbClr val="585858"/>
                </a:solidFill>
                <a:latin typeface="Arial"/>
                <a:cs typeface="Arial"/>
              </a:rPr>
              <a:t>The following checks should be performed on a centrifugal pump for every six months:</a:t>
            </a:r>
            <a:endParaRPr sz="1800" dirty="0">
              <a:latin typeface="Arial"/>
              <a:cs typeface="Arial"/>
            </a:endParaRPr>
          </a:p>
          <a:p>
            <a:pPr marL="240665" marR="106680" indent="-228600">
              <a:spcBef>
                <a:spcPts val="994"/>
              </a:spcBef>
              <a:buFont typeface="Arial"/>
              <a:buChar char="●"/>
              <a:tabLst>
                <a:tab pos="241300" algn="l"/>
              </a:tabLst>
            </a:pPr>
            <a:r>
              <a:rPr sz="1800" spc="155" dirty="0">
                <a:solidFill>
                  <a:srgbClr val="585858"/>
                </a:solidFill>
                <a:latin typeface="微软雅黑"/>
                <a:cs typeface="微软雅黑"/>
              </a:rPr>
              <a:t>对干装配</a:t>
            </a:r>
            <a:r>
              <a:rPr sz="1800" spc="155" dirty="0">
                <a:solidFill>
                  <a:srgbClr val="FF0000"/>
                </a:solidFill>
                <a:latin typeface="微软雅黑"/>
                <a:cs typeface="微软雅黑"/>
              </a:rPr>
              <a:t>轴封填</a:t>
            </a:r>
            <a:r>
              <a:rPr sz="1800" spc="145" dirty="0">
                <a:solidFill>
                  <a:srgbClr val="FF0000"/>
                </a:solidFill>
                <a:latin typeface="微软雅黑"/>
                <a:cs typeface="微软雅黑"/>
              </a:rPr>
              <a:t>料</a:t>
            </a:r>
            <a:r>
              <a:rPr sz="1800" spc="150" dirty="0">
                <a:solidFill>
                  <a:srgbClr val="585858"/>
                </a:solidFill>
                <a:latin typeface="微软雅黑"/>
                <a:cs typeface="微软雅黑"/>
              </a:rPr>
              <a:t>的</a:t>
            </a:r>
            <a:r>
              <a:rPr sz="1800" spc="140" dirty="0">
                <a:solidFill>
                  <a:srgbClr val="585858"/>
                </a:solidFill>
                <a:latin typeface="微软雅黑"/>
                <a:cs typeface="微软雅黑"/>
              </a:rPr>
              <a:t>泵</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40" dirty="0">
                <a:solidFill>
                  <a:srgbClr val="585858"/>
                </a:solidFill>
                <a:latin typeface="微软雅黑"/>
                <a:cs typeface="微软雅黑"/>
              </a:rPr>
              <a:t>应</a:t>
            </a:r>
            <a:r>
              <a:rPr sz="1800" spc="150" dirty="0">
                <a:solidFill>
                  <a:srgbClr val="585858"/>
                </a:solidFill>
                <a:latin typeface="微软雅黑"/>
                <a:cs typeface="微软雅黑"/>
              </a:rPr>
              <a:t>该</a:t>
            </a:r>
            <a:r>
              <a:rPr sz="1800" spc="140" dirty="0">
                <a:solidFill>
                  <a:srgbClr val="585858"/>
                </a:solidFill>
                <a:latin typeface="微软雅黑"/>
                <a:cs typeface="微软雅黑"/>
              </a:rPr>
              <a:t>检</a:t>
            </a:r>
            <a:r>
              <a:rPr sz="1800" spc="150" dirty="0">
                <a:solidFill>
                  <a:srgbClr val="585858"/>
                </a:solidFill>
                <a:latin typeface="微软雅黑"/>
                <a:cs typeface="微软雅黑"/>
              </a:rPr>
              <a:t>查</a:t>
            </a:r>
            <a:r>
              <a:rPr sz="1800" spc="140" dirty="0">
                <a:solidFill>
                  <a:srgbClr val="585858"/>
                </a:solidFill>
                <a:latin typeface="微软雅黑"/>
                <a:cs typeface="微软雅黑"/>
              </a:rPr>
              <a:t>填</a:t>
            </a:r>
            <a:r>
              <a:rPr sz="1800" spc="150" dirty="0">
                <a:solidFill>
                  <a:srgbClr val="585858"/>
                </a:solidFill>
                <a:latin typeface="微软雅黑"/>
                <a:cs typeface="微软雅黑"/>
              </a:rPr>
              <a:t>料</a:t>
            </a:r>
            <a:r>
              <a:rPr sz="1800" spc="140" dirty="0">
                <a:solidFill>
                  <a:srgbClr val="585858"/>
                </a:solidFill>
                <a:latin typeface="微软雅黑"/>
                <a:cs typeface="微软雅黑"/>
              </a:rPr>
              <a:t>函</a:t>
            </a:r>
            <a:r>
              <a:rPr sz="1800" spc="150" dirty="0">
                <a:solidFill>
                  <a:srgbClr val="585858"/>
                </a:solidFill>
                <a:latin typeface="微软雅黑"/>
                <a:cs typeface="微软雅黑"/>
              </a:rPr>
              <a:t>压</a:t>
            </a:r>
            <a:r>
              <a:rPr sz="1800" spc="140" dirty="0">
                <a:solidFill>
                  <a:srgbClr val="585858"/>
                </a:solidFill>
                <a:latin typeface="微软雅黑"/>
                <a:cs typeface="微软雅黑"/>
              </a:rPr>
              <a:t>盖</a:t>
            </a:r>
            <a:r>
              <a:rPr sz="1800" spc="150" dirty="0">
                <a:solidFill>
                  <a:srgbClr val="585858"/>
                </a:solidFill>
                <a:latin typeface="微软雅黑"/>
                <a:cs typeface="微软雅黑"/>
              </a:rPr>
              <a:t>的</a:t>
            </a:r>
            <a:r>
              <a:rPr sz="1800" spc="140" dirty="0">
                <a:solidFill>
                  <a:srgbClr val="585858"/>
                </a:solidFill>
                <a:latin typeface="微软雅黑"/>
                <a:cs typeface="微软雅黑"/>
              </a:rPr>
              <a:t>自</a:t>
            </a:r>
            <a:r>
              <a:rPr sz="1800" spc="150" dirty="0">
                <a:solidFill>
                  <a:srgbClr val="585858"/>
                </a:solidFill>
                <a:latin typeface="微软雅黑"/>
                <a:cs typeface="微软雅黑"/>
              </a:rPr>
              <a:t>由</a:t>
            </a:r>
            <a:r>
              <a:rPr sz="1800" spc="140" dirty="0">
                <a:solidFill>
                  <a:srgbClr val="585858"/>
                </a:solidFill>
                <a:latin typeface="微软雅黑"/>
                <a:cs typeface="微软雅黑"/>
              </a:rPr>
              <a:t>位</a:t>
            </a:r>
            <a:r>
              <a:rPr sz="1800" spc="150" dirty="0">
                <a:solidFill>
                  <a:srgbClr val="585858"/>
                </a:solidFill>
                <a:latin typeface="微软雅黑"/>
                <a:cs typeface="微软雅黑"/>
              </a:rPr>
              <a:t>移</a:t>
            </a:r>
            <a:r>
              <a:rPr sz="1800" spc="140" dirty="0">
                <a:solidFill>
                  <a:srgbClr val="585858"/>
                </a:solidFill>
                <a:latin typeface="微软雅黑"/>
                <a:cs typeface="微软雅黑"/>
              </a:rPr>
              <a:t>量</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40" dirty="0">
                <a:solidFill>
                  <a:srgbClr val="585858"/>
                </a:solidFill>
                <a:latin typeface="微软雅黑"/>
                <a:cs typeface="微软雅黑"/>
              </a:rPr>
              <a:t>应</a:t>
            </a:r>
            <a:r>
              <a:rPr sz="1800" spc="150" dirty="0">
                <a:solidFill>
                  <a:srgbClr val="585858"/>
                </a:solidFill>
                <a:latin typeface="微软雅黑"/>
                <a:cs typeface="微软雅黑"/>
              </a:rPr>
              <a:t>清</a:t>
            </a:r>
            <a:r>
              <a:rPr sz="1800" spc="140" dirty="0">
                <a:solidFill>
                  <a:srgbClr val="585858"/>
                </a:solidFill>
                <a:latin typeface="微软雅黑"/>
                <a:cs typeface="微软雅黑"/>
              </a:rPr>
              <a:t>理</a:t>
            </a:r>
            <a:r>
              <a:rPr sz="1800" spc="150" dirty="0">
                <a:solidFill>
                  <a:srgbClr val="585858"/>
                </a:solidFill>
                <a:latin typeface="微软雅黑"/>
                <a:cs typeface="微软雅黑"/>
              </a:rPr>
              <a:t>和</a:t>
            </a:r>
            <a:r>
              <a:rPr sz="1800" spc="140" dirty="0">
                <a:solidFill>
                  <a:srgbClr val="585858"/>
                </a:solidFill>
                <a:latin typeface="微软雅黑"/>
                <a:cs typeface="微软雅黑"/>
              </a:rPr>
              <a:t>润</a:t>
            </a:r>
            <a:r>
              <a:rPr sz="1800" spc="150" dirty="0">
                <a:solidFill>
                  <a:srgbClr val="585858"/>
                </a:solidFill>
                <a:latin typeface="微软雅黑"/>
                <a:cs typeface="微软雅黑"/>
              </a:rPr>
              <a:t>滑</a:t>
            </a:r>
            <a:r>
              <a:rPr sz="1800" spc="140" dirty="0">
                <a:solidFill>
                  <a:srgbClr val="585858"/>
                </a:solidFill>
                <a:latin typeface="微软雅黑"/>
                <a:cs typeface="微软雅黑"/>
              </a:rPr>
              <a:t>压</a:t>
            </a:r>
            <a:r>
              <a:rPr sz="1800" spc="150" dirty="0">
                <a:solidFill>
                  <a:srgbClr val="585858"/>
                </a:solidFill>
                <a:latin typeface="微软雅黑"/>
                <a:cs typeface="微软雅黑"/>
              </a:rPr>
              <a:t>盖</a:t>
            </a:r>
            <a:r>
              <a:rPr sz="1800" spc="140" dirty="0">
                <a:solidFill>
                  <a:srgbClr val="585858"/>
                </a:solidFill>
                <a:latin typeface="微软雅黑"/>
                <a:cs typeface="微软雅黑"/>
              </a:rPr>
              <a:t>的</a:t>
            </a:r>
            <a:r>
              <a:rPr sz="1800" spc="150" dirty="0">
                <a:solidFill>
                  <a:srgbClr val="585858"/>
                </a:solidFill>
                <a:latin typeface="微软雅黑"/>
                <a:cs typeface="微软雅黑"/>
              </a:rPr>
              <a:t>螺</a:t>
            </a:r>
            <a:r>
              <a:rPr sz="1800" spc="140" dirty="0">
                <a:solidFill>
                  <a:srgbClr val="585858"/>
                </a:solidFill>
                <a:latin typeface="微软雅黑"/>
                <a:cs typeface="微软雅黑"/>
              </a:rPr>
              <a:t>栓</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40" dirty="0" err="1">
                <a:solidFill>
                  <a:srgbClr val="585858"/>
                </a:solidFill>
                <a:latin typeface="微软雅黑"/>
                <a:cs typeface="微软雅黑"/>
              </a:rPr>
              <a:t>并</a:t>
            </a:r>
            <a:r>
              <a:rPr sz="1800" spc="150" dirty="0" err="1">
                <a:solidFill>
                  <a:srgbClr val="585858"/>
                </a:solidFill>
                <a:latin typeface="微软雅黑"/>
                <a:cs typeface="微软雅黑"/>
              </a:rPr>
              <a:t>目</a:t>
            </a:r>
            <a:r>
              <a:rPr lang="zh-CN" altLang="en-US" sz="1800" dirty="0">
                <a:solidFill>
                  <a:srgbClr val="585858"/>
                </a:solidFill>
                <a:latin typeface="微软雅黑"/>
                <a:cs typeface="微软雅黑"/>
              </a:rPr>
              <a:t>应</a:t>
            </a:r>
            <a:r>
              <a:rPr lang="en-US" sz="1800" dirty="0">
                <a:solidFill>
                  <a:srgbClr val="585858"/>
                </a:solidFill>
                <a:latin typeface="微软雅黑"/>
                <a:cs typeface="微软雅黑"/>
              </a:rPr>
              <a:t> </a:t>
            </a:r>
            <a:r>
              <a:rPr sz="1800" spc="155" dirty="0" err="1">
                <a:solidFill>
                  <a:srgbClr val="585858"/>
                </a:solidFill>
                <a:latin typeface="微软雅黑"/>
                <a:cs typeface="微软雅黑"/>
              </a:rPr>
              <a:t>该检查填料以确</a:t>
            </a:r>
            <a:r>
              <a:rPr sz="1800" spc="140" dirty="0" err="1">
                <a:solidFill>
                  <a:srgbClr val="585858"/>
                </a:solidFill>
                <a:latin typeface="微软雅黑"/>
                <a:cs typeface="微软雅黑"/>
              </a:rPr>
              <a:t>定</a:t>
            </a:r>
            <a:r>
              <a:rPr sz="1800" spc="155" dirty="0" err="1">
                <a:solidFill>
                  <a:srgbClr val="585858"/>
                </a:solidFill>
                <a:latin typeface="微软雅黑"/>
                <a:cs typeface="微软雅黑"/>
              </a:rPr>
              <a:t>是</a:t>
            </a:r>
            <a:r>
              <a:rPr sz="1800" spc="140" dirty="0" err="1">
                <a:solidFill>
                  <a:srgbClr val="585858"/>
                </a:solidFill>
                <a:latin typeface="微软雅黑"/>
                <a:cs typeface="微软雅黑"/>
              </a:rPr>
              <a:t>否</a:t>
            </a:r>
            <a:r>
              <a:rPr sz="1800" spc="155" dirty="0" err="1">
                <a:solidFill>
                  <a:srgbClr val="585858"/>
                </a:solidFill>
                <a:latin typeface="微软雅黑"/>
                <a:cs typeface="微软雅黑"/>
              </a:rPr>
              <a:t>需</a:t>
            </a:r>
            <a:r>
              <a:rPr sz="1800" spc="140" dirty="0" err="1">
                <a:solidFill>
                  <a:srgbClr val="585858"/>
                </a:solidFill>
                <a:latin typeface="微软雅黑"/>
                <a:cs typeface="微软雅黑"/>
              </a:rPr>
              <a:t>要</a:t>
            </a:r>
            <a:r>
              <a:rPr sz="1800" spc="155" dirty="0" err="1">
                <a:solidFill>
                  <a:srgbClr val="585858"/>
                </a:solidFill>
                <a:latin typeface="微软雅黑"/>
                <a:cs typeface="微软雅黑"/>
              </a:rPr>
              <a:t>更</a:t>
            </a:r>
            <a:r>
              <a:rPr sz="1800" spc="140" dirty="0" err="1">
                <a:solidFill>
                  <a:srgbClr val="585858"/>
                </a:solidFill>
                <a:latin typeface="微软雅黑"/>
                <a:cs typeface="微软雅黑"/>
              </a:rPr>
              <a:t>换</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065" marR="106680">
              <a:spcBef>
                <a:spcPts val="994"/>
              </a:spcBef>
              <a:tabLst>
                <a:tab pos="241300" algn="l"/>
              </a:tabLst>
            </a:pPr>
            <a:r>
              <a:rPr lang="en-US" dirty="0">
                <a:solidFill>
                  <a:srgbClr val="585858"/>
                </a:solidFill>
                <a:latin typeface="Arial" panose="020B0604020202020204" pitchFamily="34" charset="0"/>
                <a:cs typeface="Arial" panose="020B0604020202020204" pitchFamily="34" charset="0"/>
              </a:rPr>
              <a:t>For pumps with dry-packed shaft seals, the following should be checked, i.e. check the free displacement of the packing box pressure cover, clean and lubricate the pressure cover bolts, and visually inspect the packing to determine if it needs to be replaced.</a:t>
            </a:r>
            <a:endParaRPr sz="1800" dirty="0">
              <a:latin typeface="Arial" panose="020B0604020202020204" pitchFamily="34" charset="0"/>
              <a:cs typeface="Arial" panose="020B0604020202020204" pitchFamily="34" charset="0"/>
            </a:endParaRPr>
          </a:p>
          <a:p>
            <a:pPr marL="12700">
              <a:spcBef>
                <a:spcPts val="1645"/>
              </a:spcBef>
              <a:tabLst>
                <a:tab pos="241300" algn="l"/>
              </a:tabLst>
            </a:pPr>
            <a:r>
              <a:rPr sz="1800" dirty="0">
                <a:solidFill>
                  <a:srgbClr val="585858"/>
                </a:solidFill>
                <a:latin typeface="Arial"/>
                <a:cs typeface="Arial"/>
              </a:rPr>
              <a:t>-</a:t>
            </a:r>
            <a:r>
              <a:rPr sz="1800" spc="-345" dirty="0">
                <a:solidFill>
                  <a:srgbClr val="585858"/>
                </a:solidFill>
                <a:latin typeface="Arial"/>
                <a:cs typeface="Arial"/>
              </a:rPr>
              <a:t> </a:t>
            </a:r>
            <a:r>
              <a:rPr sz="1800" spc="150" dirty="0">
                <a:solidFill>
                  <a:srgbClr val="585858"/>
                </a:solidFill>
                <a:latin typeface="微软雅黑"/>
                <a:cs typeface="微软雅黑"/>
              </a:rPr>
              <a:t>如果需要</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50" dirty="0" err="1">
                <a:solidFill>
                  <a:srgbClr val="585858"/>
                </a:solidFill>
                <a:latin typeface="微软雅黑"/>
                <a:cs typeface="微软雅黑"/>
              </a:rPr>
              <a:t>应</a:t>
            </a:r>
            <a:r>
              <a:rPr sz="1800" spc="140" dirty="0" err="1">
                <a:solidFill>
                  <a:srgbClr val="585858"/>
                </a:solidFill>
                <a:latin typeface="微软雅黑"/>
                <a:cs typeface="微软雅黑"/>
              </a:rPr>
              <a:t>检</a:t>
            </a:r>
            <a:r>
              <a:rPr sz="1800" spc="150" dirty="0" err="1">
                <a:solidFill>
                  <a:srgbClr val="585858"/>
                </a:solidFill>
                <a:latin typeface="微软雅黑"/>
                <a:cs typeface="微软雅黑"/>
              </a:rPr>
              <a:t>查</a:t>
            </a:r>
            <a:r>
              <a:rPr sz="1800" spc="140" dirty="0" err="1">
                <a:solidFill>
                  <a:srgbClr val="585858"/>
                </a:solidFill>
                <a:latin typeface="微软雅黑"/>
                <a:cs typeface="微软雅黑"/>
              </a:rPr>
              <a:t>和</a:t>
            </a:r>
            <a:r>
              <a:rPr sz="1800" spc="150" dirty="0" err="1">
                <a:solidFill>
                  <a:srgbClr val="585858"/>
                </a:solidFill>
                <a:latin typeface="微软雅黑"/>
                <a:cs typeface="微软雅黑"/>
              </a:rPr>
              <a:t>校</a:t>
            </a:r>
            <a:r>
              <a:rPr sz="1800" spc="140" dirty="0" err="1">
                <a:solidFill>
                  <a:srgbClr val="585858"/>
                </a:solidFill>
                <a:latin typeface="微软雅黑"/>
                <a:cs typeface="微软雅黑"/>
              </a:rPr>
              <a:t>正</a:t>
            </a:r>
            <a:r>
              <a:rPr sz="1800" spc="150" dirty="0" err="1">
                <a:solidFill>
                  <a:srgbClr val="585858"/>
                </a:solidFill>
                <a:latin typeface="微软雅黑"/>
                <a:cs typeface="微软雅黑"/>
              </a:rPr>
              <a:t>泵</a:t>
            </a:r>
            <a:r>
              <a:rPr sz="1800" spc="140" dirty="0" err="1">
                <a:solidFill>
                  <a:srgbClr val="585858"/>
                </a:solidFill>
                <a:latin typeface="微软雅黑"/>
                <a:cs typeface="微软雅黑"/>
              </a:rPr>
              <a:t>和</a:t>
            </a:r>
            <a:r>
              <a:rPr sz="1800" spc="150" dirty="0" err="1">
                <a:solidFill>
                  <a:srgbClr val="585858"/>
                </a:solidFill>
                <a:latin typeface="微软雅黑"/>
                <a:cs typeface="微软雅黑"/>
              </a:rPr>
              <a:t>驱</a:t>
            </a:r>
            <a:r>
              <a:rPr sz="1800" spc="140" dirty="0" err="1">
                <a:solidFill>
                  <a:srgbClr val="585858"/>
                </a:solidFill>
                <a:latin typeface="微软雅黑"/>
                <a:cs typeface="微软雅黑"/>
              </a:rPr>
              <a:t>动</a:t>
            </a:r>
            <a:r>
              <a:rPr sz="1800" spc="150" dirty="0" err="1">
                <a:solidFill>
                  <a:srgbClr val="585858"/>
                </a:solidFill>
                <a:latin typeface="微软雅黑"/>
                <a:cs typeface="微软雅黑"/>
              </a:rPr>
              <a:t>机</a:t>
            </a:r>
            <a:r>
              <a:rPr sz="1800" spc="165" dirty="0" err="1">
                <a:solidFill>
                  <a:srgbClr val="585858"/>
                </a:solidFill>
                <a:latin typeface="微软雅黑"/>
                <a:cs typeface="微软雅黑"/>
              </a:rPr>
              <a:t>的</a:t>
            </a:r>
            <a:r>
              <a:rPr sz="1800" spc="155" dirty="0" err="1">
                <a:solidFill>
                  <a:srgbClr val="FF0000"/>
                </a:solidFill>
                <a:latin typeface="微软雅黑"/>
                <a:cs typeface="微软雅黑"/>
              </a:rPr>
              <a:t>对</a:t>
            </a:r>
            <a:r>
              <a:rPr sz="1800" spc="145" dirty="0" err="1">
                <a:solidFill>
                  <a:srgbClr val="FF0000"/>
                </a:solidFill>
                <a:latin typeface="微软雅黑"/>
                <a:cs typeface="微软雅黑"/>
              </a:rPr>
              <a:t>中</a:t>
            </a:r>
            <a:r>
              <a:rPr sz="1800" spc="155" dirty="0" err="1">
                <a:solidFill>
                  <a:srgbClr val="585858"/>
                </a:solidFill>
                <a:latin typeface="微软雅黑"/>
                <a:cs typeface="微软雅黑"/>
              </a:rPr>
              <a:t>性</a:t>
            </a:r>
            <a:r>
              <a:rPr sz="1800" spc="155" dirty="0">
                <a:solidFill>
                  <a:srgbClr val="585858"/>
                </a:solidFill>
                <a:latin typeface="微软雅黑"/>
                <a:cs typeface="微软雅黑"/>
              </a:rPr>
              <a:t>。</a:t>
            </a:r>
            <a:endParaRPr lang="en-US" sz="1800" spc="155" dirty="0">
              <a:solidFill>
                <a:srgbClr val="585858"/>
              </a:solidFill>
              <a:latin typeface="微软雅黑"/>
              <a:cs typeface="微软雅黑"/>
            </a:endParaRPr>
          </a:p>
          <a:p>
            <a:pPr marL="12700">
              <a:spcBef>
                <a:spcPts val="1645"/>
              </a:spcBef>
              <a:tabLst>
                <a:tab pos="241300" algn="l"/>
              </a:tabLst>
            </a:pPr>
            <a:r>
              <a:rPr lang="en-US" dirty="0">
                <a:solidFill>
                  <a:srgbClr val="585858"/>
                </a:solidFill>
                <a:latin typeface="Arial" panose="020B0604020202020204" pitchFamily="34" charset="0"/>
                <a:cs typeface="Arial" panose="020B0604020202020204" pitchFamily="34" charset="0"/>
              </a:rPr>
              <a:t>If necessary, check and correct the alignment between the pump and the drive end (DE)</a:t>
            </a:r>
            <a:endParaRPr sz="1800" dirty="0">
              <a:latin typeface="Arial" panose="020B0604020202020204" pitchFamily="34" charset="0"/>
              <a:cs typeface="Arial" panose="020B0604020202020204" pitchFamily="34" charset="0"/>
            </a:endParaRPr>
          </a:p>
          <a:p>
            <a:pPr marL="12700">
              <a:spcBef>
                <a:spcPts val="1655"/>
              </a:spcBef>
              <a:tabLst>
                <a:tab pos="241300" algn="l"/>
              </a:tabLst>
            </a:pPr>
            <a:r>
              <a:rPr sz="1800" dirty="0">
                <a:solidFill>
                  <a:srgbClr val="585858"/>
                </a:solidFill>
                <a:latin typeface="Arial"/>
                <a:cs typeface="Arial"/>
              </a:rPr>
              <a:t>-</a:t>
            </a:r>
            <a:r>
              <a:rPr sz="1800" spc="-345" dirty="0">
                <a:solidFill>
                  <a:srgbClr val="585858"/>
                </a:solidFill>
                <a:latin typeface="Arial"/>
                <a:cs typeface="Arial"/>
              </a:rPr>
              <a:t> </a:t>
            </a:r>
            <a:r>
              <a:rPr sz="1800" spc="155" dirty="0" err="1">
                <a:solidFill>
                  <a:srgbClr val="585858"/>
                </a:solidFill>
                <a:latin typeface="微软雅黑"/>
                <a:cs typeface="微软雅黑"/>
              </a:rPr>
              <a:t>油润滑</a:t>
            </a:r>
            <a:r>
              <a:rPr sz="1800" spc="155" dirty="0" err="1">
                <a:solidFill>
                  <a:srgbClr val="FF0000"/>
                </a:solidFill>
                <a:latin typeface="微软雅黑"/>
                <a:cs typeface="微软雅黑"/>
              </a:rPr>
              <a:t>轴承箱</a:t>
            </a:r>
            <a:r>
              <a:rPr sz="1800" spc="140" dirty="0" err="1">
                <a:solidFill>
                  <a:srgbClr val="585858"/>
                </a:solidFill>
                <a:latin typeface="微软雅黑"/>
                <a:cs typeface="微软雅黑"/>
              </a:rPr>
              <a:t>排</a:t>
            </a:r>
            <a:r>
              <a:rPr sz="1800" spc="155" dirty="0" err="1">
                <a:solidFill>
                  <a:srgbClr val="585858"/>
                </a:solidFill>
                <a:latin typeface="微软雅黑"/>
                <a:cs typeface="微软雅黑"/>
              </a:rPr>
              <a:t>干</a:t>
            </a:r>
            <a:r>
              <a:rPr sz="1800" spc="140" dirty="0" err="1">
                <a:solidFill>
                  <a:srgbClr val="585858"/>
                </a:solidFill>
                <a:latin typeface="微软雅黑"/>
                <a:cs typeface="微软雅黑"/>
              </a:rPr>
              <a:t>、</a:t>
            </a:r>
            <a:r>
              <a:rPr sz="1800" spc="155" dirty="0" err="1">
                <a:solidFill>
                  <a:srgbClr val="585858"/>
                </a:solidFill>
                <a:latin typeface="微软雅黑"/>
                <a:cs typeface="微软雅黑"/>
              </a:rPr>
              <a:t>冲</a:t>
            </a:r>
            <a:r>
              <a:rPr sz="1800" spc="140" dirty="0" err="1">
                <a:solidFill>
                  <a:srgbClr val="585858"/>
                </a:solidFill>
                <a:latin typeface="微软雅黑"/>
                <a:cs typeface="微软雅黑"/>
              </a:rPr>
              <a:t>洗</a:t>
            </a:r>
            <a:r>
              <a:rPr sz="1800" spc="155" dirty="0" err="1">
                <a:solidFill>
                  <a:srgbClr val="585858"/>
                </a:solidFill>
                <a:latin typeface="微软雅黑"/>
                <a:cs typeface="微软雅黑"/>
              </a:rPr>
              <a:t>并</a:t>
            </a:r>
            <a:r>
              <a:rPr sz="1800" spc="140" dirty="0" err="1">
                <a:solidFill>
                  <a:srgbClr val="585858"/>
                </a:solidFill>
                <a:latin typeface="微软雅黑"/>
                <a:cs typeface="微软雅黑"/>
              </a:rPr>
              <a:t>用</a:t>
            </a:r>
            <a:r>
              <a:rPr sz="1800" spc="155" dirty="0" err="1">
                <a:solidFill>
                  <a:srgbClr val="585858"/>
                </a:solidFill>
                <a:latin typeface="微软雅黑"/>
                <a:cs typeface="微软雅黑"/>
              </a:rPr>
              <a:t>新</a:t>
            </a:r>
            <a:r>
              <a:rPr sz="1800" spc="140" dirty="0" err="1">
                <a:solidFill>
                  <a:srgbClr val="585858"/>
                </a:solidFill>
                <a:latin typeface="微软雅黑"/>
                <a:cs typeface="微软雅黑"/>
              </a:rPr>
              <a:t>油</a:t>
            </a:r>
            <a:r>
              <a:rPr sz="1800" spc="155" dirty="0" err="1">
                <a:solidFill>
                  <a:srgbClr val="585858"/>
                </a:solidFill>
                <a:latin typeface="微软雅黑"/>
                <a:cs typeface="微软雅黑"/>
              </a:rPr>
              <a:t>重</a:t>
            </a:r>
            <a:r>
              <a:rPr sz="1800" spc="140" dirty="0" err="1">
                <a:solidFill>
                  <a:srgbClr val="585858"/>
                </a:solidFill>
                <a:latin typeface="微软雅黑"/>
                <a:cs typeface="微软雅黑"/>
              </a:rPr>
              <a:t>新</a:t>
            </a:r>
            <a:r>
              <a:rPr sz="1800" spc="155" dirty="0" err="1">
                <a:solidFill>
                  <a:srgbClr val="585858"/>
                </a:solidFill>
                <a:latin typeface="微软雅黑"/>
                <a:cs typeface="微软雅黑"/>
              </a:rPr>
              <a:t>充</a:t>
            </a:r>
            <a:r>
              <a:rPr sz="1800" spc="140" dirty="0" err="1">
                <a:solidFill>
                  <a:srgbClr val="585858"/>
                </a:solidFill>
                <a:latin typeface="微软雅黑"/>
                <a:cs typeface="微软雅黑"/>
              </a:rPr>
              <a:t>满</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spcBef>
                <a:spcPts val="1655"/>
              </a:spcBef>
              <a:tabLst>
                <a:tab pos="241300" algn="l"/>
              </a:tabLst>
            </a:pPr>
            <a:r>
              <a:rPr lang="en-US" dirty="0">
                <a:solidFill>
                  <a:srgbClr val="585858"/>
                </a:solidFill>
                <a:latin typeface="Arial" panose="020B0604020202020204" pitchFamily="34" charset="0"/>
                <a:cs typeface="Arial" panose="020B0604020202020204" pitchFamily="34" charset="0"/>
              </a:rPr>
              <a:t>Drain, flush the lubricating oil bearing box, and refill it with new oil.</a:t>
            </a:r>
            <a:endParaRPr sz="1800" dirty="0">
              <a:latin typeface="Arial" panose="020B0604020202020204" pitchFamily="34" charset="0"/>
              <a:cs typeface="Arial" panose="020B0604020202020204" pitchFamily="34" charset="0"/>
            </a:endParaRPr>
          </a:p>
          <a:p>
            <a:pPr marL="12700">
              <a:spcBef>
                <a:spcPts val="1645"/>
              </a:spcBef>
              <a:tabLst>
                <a:tab pos="241300" algn="l"/>
              </a:tabLst>
            </a:pPr>
            <a:r>
              <a:rPr sz="1800" dirty="0">
                <a:solidFill>
                  <a:srgbClr val="585858"/>
                </a:solidFill>
                <a:latin typeface="Arial"/>
                <a:cs typeface="Arial"/>
              </a:rPr>
              <a:t>-</a:t>
            </a:r>
            <a:r>
              <a:rPr sz="1800" spc="-345" dirty="0">
                <a:solidFill>
                  <a:srgbClr val="585858"/>
                </a:solidFill>
                <a:latin typeface="Arial"/>
                <a:cs typeface="Arial"/>
              </a:rPr>
              <a:t> </a:t>
            </a:r>
            <a:r>
              <a:rPr sz="1800" spc="150" dirty="0" err="1">
                <a:solidFill>
                  <a:srgbClr val="585858"/>
                </a:solidFill>
                <a:latin typeface="微软雅黑"/>
                <a:cs typeface="微软雅黑"/>
              </a:rPr>
              <a:t>应该检查</a:t>
            </a:r>
            <a:r>
              <a:rPr sz="1800" spc="150" dirty="0" err="1">
                <a:solidFill>
                  <a:srgbClr val="FF0000"/>
                </a:solidFill>
                <a:latin typeface="微软雅黑"/>
                <a:cs typeface="微软雅黑"/>
              </a:rPr>
              <a:t>润滑</a:t>
            </a:r>
            <a:r>
              <a:rPr sz="1800" spc="140" dirty="0" err="1">
                <a:solidFill>
                  <a:srgbClr val="FF0000"/>
                </a:solidFill>
                <a:latin typeface="微软雅黑"/>
                <a:cs typeface="微软雅黑"/>
              </a:rPr>
              <a:t>脂</a:t>
            </a:r>
            <a:r>
              <a:rPr sz="1800" spc="155" dirty="0" err="1">
                <a:solidFill>
                  <a:srgbClr val="585858"/>
                </a:solidFill>
                <a:latin typeface="微软雅黑"/>
                <a:cs typeface="微软雅黑"/>
              </a:rPr>
              <a:t>润</a:t>
            </a:r>
            <a:r>
              <a:rPr sz="1800" spc="140" dirty="0" err="1">
                <a:solidFill>
                  <a:srgbClr val="585858"/>
                </a:solidFill>
                <a:latin typeface="微软雅黑"/>
                <a:cs typeface="微软雅黑"/>
              </a:rPr>
              <a:t>滑</a:t>
            </a:r>
            <a:r>
              <a:rPr sz="1800" spc="155" dirty="0" err="1">
                <a:solidFill>
                  <a:srgbClr val="585858"/>
                </a:solidFill>
                <a:latin typeface="微软雅黑"/>
                <a:cs typeface="微软雅黑"/>
              </a:rPr>
              <a:t>的</a:t>
            </a:r>
            <a:r>
              <a:rPr sz="1800" spc="140" dirty="0" err="1">
                <a:solidFill>
                  <a:srgbClr val="585858"/>
                </a:solidFill>
                <a:latin typeface="微软雅黑"/>
                <a:cs typeface="微软雅黑"/>
              </a:rPr>
              <a:t>轴</a:t>
            </a:r>
            <a:r>
              <a:rPr sz="1800" spc="155" dirty="0" err="1">
                <a:solidFill>
                  <a:srgbClr val="585858"/>
                </a:solidFill>
                <a:latin typeface="微软雅黑"/>
                <a:cs typeface="微软雅黑"/>
              </a:rPr>
              <a:t>承</a:t>
            </a:r>
            <a:r>
              <a:rPr sz="1800" spc="140" dirty="0" err="1">
                <a:solidFill>
                  <a:srgbClr val="585858"/>
                </a:solidFill>
                <a:latin typeface="微软雅黑"/>
                <a:cs typeface="微软雅黑"/>
              </a:rPr>
              <a:t>，</a:t>
            </a:r>
            <a:r>
              <a:rPr sz="1800" spc="155" dirty="0" err="1">
                <a:solidFill>
                  <a:srgbClr val="585858"/>
                </a:solidFill>
                <a:latin typeface="微软雅黑"/>
                <a:cs typeface="微软雅黑"/>
              </a:rPr>
              <a:t>查</a:t>
            </a:r>
            <a:r>
              <a:rPr sz="1800" spc="140" dirty="0" err="1">
                <a:solidFill>
                  <a:srgbClr val="585858"/>
                </a:solidFill>
                <a:latin typeface="微软雅黑"/>
                <a:cs typeface="微软雅黑"/>
              </a:rPr>
              <a:t>看</a:t>
            </a:r>
            <a:r>
              <a:rPr sz="1800" spc="155" dirty="0" err="1">
                <a:solidFill>
                  <a:srgbClr val="585858"/>
                </a:solidFill>
                <a:latin typeface="微软雅黑"/>
                <a:cs typeface="微软雅黑"/>
              </a:rPr>
              <a:t>轴</a:t>
            </a:r>
            <a:r>
              <a:rPr sz="1800" spc="140" dirty="0" err="1">
                <a:solidFill>
                  <a:srgbClr val="585858"/>
                </a:solidFill>
                <a:latin typeface="微软雅黑"/>
                <a:cs typeface="微软雅黑"/>
              </a:rPr>
              <a:t>承</a:t>
            </a:r>
            <a:r>
              <a:rPr sz="1800" spc="155" dirty="0" err="1">
                <a:solidFill>
                  <a:srgbClr val="585858"/>
                </a:solidFill>
                <a:latin typeface="微软雅黑"/>
                <a:cs typeface="微软雅黑"/>
              </a:rPr>
              <a:t>是</a:t>
            </a:r>
            <a:r>
              <a:rPr sz="1800" spc="140" dirty="0" err="1">
                <a:solidFill>
                  <a:srgbClr val="585858"/>
                </a:solidFill>
                <a:latin typeface="微软雅黑"/>
                <a:cs typeface="微软雅黑"/>
              </a:rPr>
              <a:t>否</a:t>
            </a:r>
            <a:r>
              <a:rPr sz="1800" spc="155" dirty="0" err="1">
                <a:solidFill>
                  <a:srgbClr val="585858"/>
                </a:solidFill>
                <a:latin typeface="微软雅黑"/>
                <a:cs typeface="微软雅黑"/>
              </a:rPr>
              <a:t>含</a:t>
            </a:r>
            <a:r>
              <a:rPr sz="1800" spc="140" dirty="0" err="1">
                <a:solidFill>
                  <a:srgbClr val="585858"/>
                </a:solidFill>
                <a:latin typeface="微软雅黑"/>
                <a:cs typeface="微软雅黑"/>
              </a:rPr>
              <a:t>正</a:t>
            </a:r>
            <a:r>
              <a:rPr sz="1800" spc="155" dirty="0" err="1">
                <a:solidFill>
                  <a:srgbClr val="585858"/>
                </a:solidFill>
                <a:latin typeface="微软雅黑"/>
                <a:cs typeface="微软雅黑"/>
              </a:rPr>
              <a:t>确</a:t>
            </a:r>
            <a:r>
              <a:rPr sz="1800" spc="140" dirty="0" err="1">
                <a:solidFill>
                  <a:srgbClr val="585858"/>
                </a:solidFill>
                <a:latin typeface="微软雅黑"/>
                <a:cs typeface="微软雅黑"/>
              </a:rPr>
              <a:t>数</a:t>
            </a:r>
            <a:r>
              <a:rPr sz="1800" spc="155" dirty="0" err="1">
                <a:solidFill>
                  <a:srgbClr val="585858"/>
                </a:solidFill>
                <a:latin typeface="微软雅黑"/>
                <a:cs typeface="微软雅黑"/>
              </a:rPr>
              <a:t>量</a:t>
            </a:r>
            <a:r>
              <a:rPr sz="1800" spc="140" dirty="0" err="1">
                <a:solidFill>
                  <a:srgbClr val="585858"/>
                </a:solidFill>
                <a:latin typeface="微软雅黑"/>
                <a:cs typeface="微软雅黑"/>
              </a:rPr>
              <a:t>的</a:t>
            </a:r>
            <a:r>
              <a:rPr sz="1800" spc="155" dirty="0" err="1">
                <a:solidFill>
                  <a:srgbClr val="585858"/>
                </a:solidFill>
                <a:latin typeface="微软雅黑"/>
                <a:cs typeface="微软雅黑"/>
              </a:rPr>
              <a:t>润</a:t>
            </a:r>
            <a:r>
              <a:rPr sz="1800" spc="140" dirty="0" err="1">
                <a:solidFill>
                  <a:srgbClr val="585858"/>
                </a:solidFill>
                <a:latin typeface="微软雅黑"/>
                <a:cs typeface="微软雅黑"/>
              </a:rPr>
              <a:t>滑</a:t>
            </a:r>
            <a:r>
              <a:rPr sz="1800" spc="155" dirty="0" err="1">
                <a:solidFill>
                  <a:srgbClr val="585858"/>
                </a:solidFill>
                <a:latin typeface="微软雅黑"/>
                <a:cs typeface="微软雅黑"/>
              </a:rPr>
              <a:t>脂</a:t>
            </a:r>
            <a:r>
              <a:rPr sz="1800" spc="140" dirty="0" err="1">
                <a:solidFill>
                  <a:srgbClr val="585858"/>
                </a:solidFill>
                <a:latin typeface="微软雅黑"/>
                <a:cs typeface="微软雅黑"/>
              </a:rPr>
              <a:t>并</a:t>
            </a:r>
            <a:r>
              <a:rPr sz="1800" spc="155" dirty="0" err="1">
                <a:solidFill>
                  <a:srgbClr val="585858"/>
                </a:solidFill>
                <a:latin typeface="微软雅黑"/>
                <a:cs typeface="微软雅黑"/>
              </a:rPr>
              <a:t>且</a:t>
            </a:r>
            <a:r>
              <a:rPr sz="1800" spc="140" dirty="0" err="1">
                <a:solidFill>
                  <a:srgbClr val="585858"/>
                </a:solidFill>
                <a:latin typeface="微软雅黑"/>
                <a:cs typeface="微软雅黑"/>
              </a:rPr>
              <a:t>是</a:t>
            </a:r>
            <a:r>
              <a:rPr sz="1800" spc="155" dirty="0" err="1">
                <a:solidFill>
                  <a:srgbClr val="585858"/>
                </a:solidFill>
                <a:latin typeface="微软雅黑"/>
                <a:cs typeface="微软雅黑"/>
              </a:rPr>
              <a:t>否</a:t>
            </a:r>
            <a:r>
              <a:rPr sz="1800" spc="140" dirty="0" err="1">
                <a:solidFill>
                  <a:srgbClr val="585858"/>
                </a:solidFill>
                <a:latin typeface="微软雅黑"/>
                <a:cs typeface="微软雅黑"/>
              </a:rPr>
              <a:t>仍</a:t>
            </a:r>
            <a:r>
              <a:rPr sz="1800" spc="155" dirty="0" err="1">
                <a:solidFill>
                  <a:srgbClr val="585858"/>
                </a:solidFill>
                <a:latin typeface="微软雅黑"/>
                <a:cs typeface="微软雅黑"/>
              </a:rPr>
              <a:t>然</a:t>
            </a:r>
            <a:r>
              <a:rPr sz="1800" spc="140" dirty="0" err="1">
                <a:solidFill>
                  <a:srgbClr val="585858"/>
                </a:solidFill>
                <a:latin typeface="微软雅黑"/>
                <a:cs typeface="微软雅黑"/>
              </a:rPr>
              <a:t>具</a:t>
            </a:r>
            <a:r>
              <a:rPr sz="1800" spc="155" dirty="0" err="1">
                <a:solidFill>
                  <a:srgbClr val="585858"/>
                </a:solidFill>
                <a:latin typeface="微软雅黑"/>
                <a:cs typeface="微软雅黑"/>
              </a:rPr>
              <a:t>有</a:t>
            </a:r>
            <a:r>
              <a:rPr sz="1800" spc="140" dirty="0" err="1">
                <a:solidFill>
                  <a:srgbClr val="585858"/>
                </a:solidFill>
                <a:latin typeface="微软雅黑"/>
                <a:cs typeface="微软雅黑"/>
              </a:rPr>
              <a:t>合</a:t>
            </a:r>
            <a:r>
              <a:rPr sz="1800" spc="155" dirty="0" err="1">
                <a:solidFill>
                  <a:srgbClr val="585858"/>
                </a:solidFill>
                <a:latin typeface="微软雅黑"/>
                <a:cs typeface="微软雅黑"/>
              </a:rPr>
              <a:t>适</a:t>
            </a:r>
            <a:r>
              <a:rPr sz="1800" spc="114" dirty="0" err="1">
                <a:solidFill>
                  <a:srgbClr val="585858"/>
                </a:solidFill>
                <a:latin typeface="微软雅黑"/>
                <a:cs typeface="微软雅黑"/>
              </a:rPr>
              <a:t>的</a:t>
            </a:r>
            <a:r>
              <a:rPr sz="1800" spc="150" dirty="0" err="1">
                <a:solidFill>
                  <a:srgbClr val="FF0000"/>
                </a:solidFill>
                <a:latin typeface="微软雅黑"/>
                <a:cs typeface="微软雅黑"/>
              </a:rPr>
              <a:t>稠</a:t>
            </a:r>
            <a:r>
              <a:rPr sz="1800" spc="140" dirty="0" err="1">
                <a:solidFill>
                  <a:srgbClr val="FF0000"/>
                </a:solidFill>
                <a:latin typeface="微软雅黑"/>
                <a:cs typeface="微软雅黑"/>
              </a:rPr>
              <a:t>度</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spcBef>
                <a:spcPts val="1645"/>
              </a:spcBef>
              <a:tabLst>
                <a:tab pos="241300" algn="l"/>
              </a:tabLst>
            </a:pPr>
            <a:r>
              <a:rPr lang="en-US" dirty="0">
                <a:solidFill>
                  <a:srgbClr val="585858"/>
                </a:solidFill>
                <a:latin typeface="Arial" panose="020B0604020202020204" pitchFamily="34" charset="0"/>
                <a:cs typeface="Arial" panose="020B0604020202020204" pitchFamily="34" charset="0"/>
              </a:rPr>
              <a:t>The grease-lubricated bearings should be checked to ensure they contain the correct amount of grease and that the grease still has proper consistency.</a:t>
            </a:r>
            <a:endParaRPr sz="1800" dirty="0">
              <a:latin typeface="Arial" panose="020B0604020202020204" pitchFamily="34" charset="0"/>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98333" y="1143000"/>
            <a:ext cx="10709910" cy="5616281"/>
          </a:xfrm>
          <a:prstGeom prst="rect">
            <a:avLst/>
          </a:prstGeom>
        </p:spPr>
        <p:txBody>
          <a:bodyPr vert="horz" wrap="square" lIns="0" tIns="12065" rIns="0" bIns="0" rtlCol="0">
            <a:spAutoFit/>
          </a:bodyPr>
          <a:lstStyle/>
          <a:p>
            <a:pPr marL="241300" indent="-229235">
              <a:spcBef>
                <a:spcPts val="95"/>
              </a:spcBef>
              <a:buFont typeface="Arial"/>
              <a:buChar char="●"/>
              <a:tabLst>
                <a:tab pos="241935" algn="l"/>
              </a:tabLst>
            </a:pPr>
            <a:r>
              <a:rPr sz="1600" spc="135" dirty="0" err="1">
                <a:solidFill>
                  <a:srgbClr val="585858"/>
                </a:solidFill>
                <a:latin typeface="微软雅黑"/>
                <a:cs typeface="微软雅黑"/>
              </a:rPr>
              <a:t>检查</a:t>
            </a:r>
            <a:r>
              <a:rPr sz="1600" spc="135" dirty="0" err="1">
                <a:solidFill>
                  <a:srgbClr val="FF0000"/>
                </a:solidFill>
                <a:latin typeface="微软雅黑"/>
                <a:cs typeface="微软雅黑"/>
              </a:rPr>
              <a:t>振动</a:t>
            </a:r>
            <a:r>
              <a:rPr sz="1600" spc="135" dirty="0" err="1">
                <a:solidFill>
                  <a:srgbClr val="585858"/>
                </a:solidFill>
                <a:latin typeface="微软雅黑"/>
                <a:cs typeface="微软雅黑"/>
              </a:rPr>
              <a:t>趋</a:t>
            </a:r>
            <a:r>
              <a:rPr sz="1600" spc="145" dirty="0" err="1">
                <a:solidFill>
                  <a:srgbClr val="585858"/>
                </a:solidFill>
                <a:latin typeface="微软雅黑"/>
                <a:cs typeface="微软雅黑"/>
              </a:rPr>
              <a:t>势。如</a:t>
            </a:r>
            <a:r>
              <a:rPr sz="1600" spc="135" dirty="0" err="1">
                <a:solidFill>
                  <a:srgbClr val="585858"/>
                </a:solidFill>
                <a:latin typeface="微软雅黑"/>
                <a:cs typeface="微软雅黑"/>
              </a:rPr>
              <a:t>果</a:t>
            </a:r>
            <a:r>
              <a:rPr sz="1600" spc="145" dirty="0" err="1">
                <a:solidFill>
                  <a:srgbClr val="585858"/>
                </a:solidFill>
                <a:latin typeface="微软雅黑"/>
                <a:cs typeface="微软雅黑"/>
              </a:rPr>
              <a:t>振动出现异</a:t>
            </a:r>
            <a:r>
              <a:rPr sz="1600" spc="135" dirty="0" err="1">
                <a:solidFill>
                  <a:srgbClr val="585858"/>
                </a:solidFill>
                <a:latin typeface="微软雅黑"/>
                <a:cs typeface="微软雅黑"/>
              </a:rPr>
              <a:t>常</a:t>
            </a:r>
            <a:r>
              <a:rPr sz="1600" spc="145" dirty="0" err="1">
                <a:solidFill>
                  <a:srgbClr val="585858"/>
                </a:solidFill>
                <a:latin typeface="微软雅黑"/>
                <a:cs typeface="微软雅黑"/>
              </a:rPr>
              <a:t>则需</a:t>
            </a:r>
            <a:r>
              <a:rPr sz="1600" spc="-5" dirty="0" err="1">
                <a:solidFill>
                  <a:srgbClr val="585858"/>
                </a:solidFill>
                <a:latin typeface="微软雅黑"/>
                <a:cs typeface="微软雅黑"/>
              </a:rPr>
              <a:t>要</a:t>
            </a:r>
            <a:r>
              <a:rPr lang="en-US" sz="1600" spc="-5" dirty="0">
                <a:solidFill>
                  <a:srgbClr val="585858"/>
                </a:solidFill>
                <a:latin typeface="微软雅黑"/>
                <a:cs typeface="微软雅黑"/>
              </a:rPr>
              <a:t> </a:t>
            </a:r>
          </a:p>
          <a:p>
            <a:pPr marL="12065">
              <a:spcBef>
                <a:spcPts val="95"/>
              </a:spcBef>
              <a:tabLst>
                <a:tab pos="241935" algn="l"/>
              </a:tabLst>
            </a:pPr>
            <a:r>
              <a:rPr lang="en-US" sz="1600" dirty="0">
                <a:solidFill>
                  <a:srgbClr val="585858"/>
                </a:solidFill>
                <a:latin typeface="Arial" panose="020B0604020202020204" pitchFamily="34" charset="0"/>
                <a:cs typeface="Arial" panose="020B0604020202020204" pitchFamily="34" charset="0"/>
              </a:rPr>
              <a:t>Check the vibration trend. If abnormal vibration is detected, </a:t>
            </a:r>
            <a:endParaRPr sz="1600" dirty="0">
              <a:latin typeface="Arial" panose="020B0604020202020204" pitchFamily="34" charset="0"/>
              <a:cs typeface="Arial" panose="020B0604020202020204" pitchFamily="34" charset="0"/>
            </a:endParaRPr>
          </a:p>
          <a:p>
            <a:pPr marL="12065">
              <a:spcBef>
                <a:spcPts val="1570"/>
              </a:spcBef>
              <a:tabLst>
                <a:tab pos="241935" algn="l"/>
              </a:tabLst>
            </a:pPr>
            <a:r>
              <a:rPr sz="1600" spc="140" dirty="0" err="1">
                <a:solidFill>
                  <a:srgbClr val="585858"/>
                </a:solidFill>
                <a:latin typeface="Arial"/>
                <a:cs typeface="Arial"/>
              </a:rPr>
              <a:t>i</a:t>
            </a:r>
            <a:r>
              <a:rPr lang="zh-CN" altLang="en-US" sz="1600" spc="140" dirty="0">
                <a:solidFill>
                  <a:srgbClr val="585858"/>
                </a:solidFill>
                <a:latin typeface="Arial"/>
                <a:cs typeface="Arial"/>
              </a:rPr>
              <a:t>、</a:t>
            </a:r>
            <a:r>
              <a:rPr sz="1600" spc="135" dirty="0" err="1">
                <a:solidFill>
                  <a:srgbClr val="585858"/>
                </a:solidFill>
                <a:latin typeface="微软雅黑"/>
                <a:cs typeface="微软雅黑"/>
              </a:rPr>
              <a:t>应拆开轴承</a:t>
            </a:r>
            <a:r>
              <a:rPr sz="1600" spc="145" dirty="0" err="1">
                <a:solidFill>
                  <a:srgbClr val="585858"/>
                </a:solidFill>
                <a:latin typeface="微软雅黑"/>
                <a:cs typeface="微软雅黑"/>
              </a:rPr>
              <a:t>箱</a:t>
            </a:r>
            <a:r>
              <a:rPr sz="1600" spc="-5" dirty="0">
                <a:solidFill>
                  <a:srgbClr val="585858"/>
                </a:solidFill>
                <a:latin typeface="微软雅黑"/>
                <a:cs typeface="微软雅黑"/>
              </a:rPr>
              <a:t>，</a:t>
            </a:r>
            <a:r>
              <a:rPr sz="1600" spc="-335" dirty="0">
                <a:solidFill>
                  <a:srgbClr val="585858"/>
                </a:solidFill>
                <a:latin typeface="微软雅黑"/>
                <a:cs typeface="微软雅黑"/>
              </a:rPr>
              <a:t> </a:t>
            </a:r>
            <a:r>
              <a:rPr sz="1600" spc="145" dirty="0">
                <a:solidFill>
                  <a:srgbClr val="585858"/>
                </a:solidFill>
                <a:latin typeface="微软雅黑"/>
                <a:cs typeface="微软雅黑"/>
              </a:rPr>
              <a:t>清洗并检查</a:t>
            </a:r>
            <a:r>
              <a:rPr sz="1600" spc="135" dirty="0">
                <a:solidFill>
                  <a:srgbClr val="585858"/>
                </a:solidFill>
                <a:latin typeface="微软雅黑"/>
                <a:cs typeface="微软雅黑"/>
              </a:rPr>
              <a:t>轴</a:t>
            </a:r>
            <a:r>
              <a:rPr sz="1600" spc="145" dirty="0">
                <a:solidFill>
                  <a:srgbClr val="585858"/>
                </a:solidFill>
                <a:latin typeface="微软雅黑"/>
                <a:cs typeface="微软雅黑"/>
              </a:rPr>
              <a:t>承箱是否</a:t>
            </a:r>
            <a:r>
              <a:rPr sz="1600" spc="175" dirty="0">
                <a:solidFill>
                  <a:srgbClr val="585858"/>
                </a:solidFill>
                <a:latin typeface="微软雅黑"/>
                <a:cs typeface="微软雅黑"/>
              </a:rPr>
              <a:t>有</a:t>
            </a:r>
            <a:r>
              <a:rPr sz="1600" spc="135" dirty="0">
                <a:solidFill>
                  <a:srgbClr val="FF0000"/>
                </a:solidFill>
                <a:latin typeface="微软雅黑"/>
                <a:cs typeface="微软雅黑"/>
              </a:rPr>
              <a:t>伤</a:t>
            </a:r>
            <a:r>
              <a:rPr sz="1600" spc="145" dirty="0">
                <a:solidFill>
                  <a:srgbClr val="FF0000"/>
                </a:solidFill>
                <a:latin typeface="微软雅黑"/>
                <a:cs typeface="微软雅黑"/>
              </a:rPr>
              <a:t>痕和磨</a:t>
            </a:r>
            <a:r>
              <a:rPr sz="1600" spc="155" dirty="0">
                <a:solidFill>
                  <a:srgbClr val="FF0000"/>
                </a:solidFill>
                <a:latin typeface="微软雅黑"/>
                <a:cs typeface="微软雅黑"/>
              </a:rPr>
              <a:t>损</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35" dirty="0" err="1">
                <a:solidFill>
                  <a:srgbClr val="585858"/>
                </a:solidFill>
                <a:latin typeface="微软雅黑"/>
                <a:cs typeface="微软雅黑"/>
              </a:rPr>
              <a:t>以</a:t>
            </a:r>
            <a:r>
              <a:rPr sz="1600" spc="145" dirty="0" err="1">
                <a:solidFill>
                  <a:srgbClr val="585858"/>
                </a:solidFill>
                <a:latin typeface="微软雅黑"/>
                <a:cs typeface="微软雅黑"/>
              </a:rPr>
              <a:t>及轴承箱内</a:t>
            </a:r>
            <a:r>
              <a:rPr sz="1600" spc="135" dirty="0" err="1">
                <a:solidFill>
                  <a:srgbClr val="585858"/>
                </a:solidFill>
                <a:latin typeface="微软雅黑"/>
                <a:cs typeface="微软雅黑"/>
              </a:rPr>
              <a:t>是</a:t>
            </a:r>
            <a:r>
              <a:rPr sz="1600" spc="145" dirty="0" err="1">
                <a:solidFill>
                  <a:srgbClr val="585858"/>
                </a:solidFill>
                <a:latin typeface="微软雅黑"/>
                <a:cs typeface="微软雅黑"/>
              </a:rPr>
              <a:t>否</a:t>
            </a:r>
            <a:r>
              <a:rPr sz="1600" spc="160" dirty="0" err="1">
                <a:solidFill>
                  <a:srgbClr val="585858"/>
                </a:solidFill>
                <a:latin typeface="微软雅黑"/>
                <a:cs typeface="微软雅黑"/>
              </a:rPr>
              <a:t>由</a:t>
            </a:r>
            <a:r>
              <a:rPr sz="1600" spc="150" dirty="0" err="1">
                <a:solidFill>
                  <a:srgbClr val="FF0000"/>
                </a:solidFill>
                <a:latin typeface="微软雅黑"/>
                <a:cs typeface="微软雅黑"/>
              </a:rPr>
              <a:t>杂质</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spcBef>
                <a:spcPts val="1570"/>
              </a:spcBef>
              <a:tabLst>
                <a:tab pos="241935" algn="l"/>
              </a:tabLst>
            </a:pPr>
            <a:r>
              <a:rPr lang="en-US" sz="1600" dirty="0">
                <a:solidFill>
                  <a:srgbClr val="585858"/>
                </a:solidFill>
                <a:latin typeface="Arial" panose="020B0604020202020204" pitchFamily="34" charset="0"/>
                <a:cs typeface="Arial" panose="020B0604020202020204" pitchFamily="34" charset="0"/>
              </a:rPr>
              <a:t>The bearing box should be dismantled, cleaned, and inspected for any scratches, wear or the presence of impurities inside the bearing box.</a:t>
            </a:r>
            <a:endParaRPr sz="1600" dirty="0">
              <a:latin typeface="Arial" panose="020B0604020202020204" pitchFamily="34" charset="0"/>
              <a:cs typeface="Arial" panose="020B0604020202020204" pitchFamily="34" charset="0"/>
            </a:endParaRPr>
          </a:p>
          <a:p>
            <a:pPr marL="12065">
              <a:spcBef>
                <a:spcPts val="1590"/>
              </a:spcBef>
              <a:tabLst>
                <a:tab pos="241935" algn="l"/>
              </a:tabLst>
            </a:pPr>
            <a:r>
              <a:rPr lang="en-US" sz="1600" spc="145" dirty="0">
                <a:solidFill>
                  <a:srgbClr val="585858"/>
                </a:solidFill>
                <a:latin typeface="Arial"/>
                <a:cs typeface="Arial"/>
              </a:rPr>
              <a:t>i</a:t>
            </a:r>
            <a:r>
              <a:rPr sz="1600" spc="145" dirty="0">
                <a:solidFill>
                  <a:srgbClr val="585858"/>
                </a:solidFill>
                <a:latin typeface="Arial"/>
                <a:cs typeface="Arial"/>
              </a:rPr>
              <a:t>i</a:t>
            </a:r>
            <a:r>
              <a:rPr lang="zh-CN" altLang="en-US" sz="1600" spc="145" dirty="0">
                <a:solidFill>
                  <a:srgbClr val="585858"/>
                </a:solidFill>
                <a:latin typeface="Arial"/>
                <a:cs typeface="Arial"/>
              </a:rPr>
              <a:t>、</a:t>
            </a:r>
            <a:r>
              <a:rPr sz="1600" spc="135" dirty="0" err="1">
                <a:solidFill>
                  <a:srgbClr val="585858"/>
                </a:solidFill>
                <a:latin typeface="微软雅黑"/>
                <a:cs typeface="微软雅黑"/>
              </a:rPr>
              <a:t>应仔细地</a:t>
            </a:r>
            <a:r>
              <a:rPr sz="1600" spc="135" dirty="0" err="1">
                <a:solidFill>
                  <a:srgbClr val="FF0000"/>
                </a:solidFill>
                <a:latin typeface="微软雅黑"/>
                <a:cs typeface="微软雅黑"/>
              </a:rPr>
              <a:t>清洗</a:t>
            </a:r>
            <a:r>
              <a:rPr sz="1600" spc="145" dirty="0" err="1">
                <a:solidFill>
                  <a:srgbClr val="FF0000"/>
                </a:solidFill>
                <a:latin typeface="微软雅黑"/>
                <a:cs typeface="微软雅黑"/>
              </a:rPr>
              <a:t>轴承</a:t>
            </a:r>
            <a:r>
              <a:rPr sz="1600" spc="155" dirty="0" err="1">
                <a:solidFill>
                  <a:srgbClr val="FF0000"/>
                </a:solidFill>
                <a:latin typeface="微软雅黑"/>
                <a:cs typeface="微软雅黑"/>
              </a:rPr>
              <a:t>箱</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spcBef>
                <a:spcPts val="1590"/>
              </a:spcBef>
              <a:tabLst>
                <a:tab pos="241935" algn="l"/>
              </a:tabLst>
            </a:pPr>
            <a:r>
              <a:rPr lang="en-US" sz="1600" dirty="0">
                <a:solidFill>
                  <a:srgbClr val="585858"/>
                </a:solidFill>
                <a:latin typeface="Arial" panose="020B0604020202020204" pitchFamily="34" charset="0"/>
                <a:cs typeface="Arial" panose="020B0604020202020204" pitchFamily="34" charset="0"/>
              </a:rPr>
              <a:t>The bearing box should be carefully cleaned.</a:t>
            </a:r>
            <a:endParaRPr sz="1600" dirty="0">
              <a:latin typeface="Arial" panose="020B0604020202020204" pitchFamily="34" charset="0"/>
              <a:cs typeface="Arial" panose="020B0604020202020204" pitchFamily="34" charset="0"/>
            </a:endParaRPr>
          </a:p>
          <a:p>
            <a:pPr marL="12065">
              <a:spcBef>
                <a:spcPts val="1570"/>
              </a:spcBef>
              <a:tabLst>
                <a:tab pos="241935" algn="l"/>
              </a:tabLst>
            </a:pPr>
            <a:r>
              <a:rPr lang="en-US" sz="1600" spc="145" dirty="0">
                <a:solidFill>
                  <a:srgbClr val="585858"/>
                </a:solidFill>
                <a:latin typeface="Arial"/>
                <a:cs typeface="Arial"/>
              </a:rPr>
              <a:t>i</a:t>
            </a:r>
            <a:r>
              <a:rPr sz="1600" spc="145" dirty="0">
                <a:solidFill>
                  <a:srgbClr val="585858"/>
                </a:solidFill>
                <a:latin typeface="Arial"/>
                <a:cs typeface="Arial"/>
              </a:rPr>
              <a:t>ii</a:t>
            </a:r>
            <a:r>
              <a:rPr lang="zh-CN" altLang="en-US" sz="1600" spc="145" dirty="0">
                <a:solidFill>
                  <a:srgbClr val="585858"/>
                </a:solidFill>
                <a:latin typeface="Arial"/>
                <a:cs typeface="Arial"/>
              </a:rPr>
              <a:t>、</a:t>
            </a:r>
            <a:r>
              <a:rPr sz="1600" spc="135" dirty="0" err="1">
                <a:solidFill>
                  <a:srgbClr val="585858"/>
                </a:solidFill>
                <a:latin typeface="微软雅黑"/>
                <a:cs typeface="微软雅黑"/>
              </a:rPr>
              <a:t>应检查</a:t>
            </a:r>
            <a:r>
              <a:rPr sz="1600" spc="135" dirty="0" err="1">
                <a:solidFill>
                  <a:srgbClr val="FF0000"/>
                </a:solidFill>
                <a:latin typeface="微软雅黑"/>
                <a:cs typeface="微软雅黑"/>
              </a:rPr>
              <a:t>滚动轴</a:t>
            </a:r>
            <a:r>
              <a:rPr sz="1600" spc="150" dirty="0" err="1">
                <a:solidFill>
                  <a:srgbClr val="FF0000"/>
                </a:solidFill>
                <a:latin typeface="微软雅黑"/>
                <a:cs typeface="微软雅黑"/>
              </a:rPr>
              <a:t>承</a:t>
            </a:r>
            <a:r>
              <a:rPr sz="1600" spc="145" dirty="0" err="1">
                <a:solidFill>
                  <a:srgbClr val="585858"/>
                </a:solidFill>
                <a:latin typeface="微软雅黑"/>
                <a:cs typeface="微软雅黑"/>
              </a:rPr>
              <a:t>是</a:t>
            </a:r>
            <a:r>
              <a:rPr sz="1600" spc="135" dirty="0" err="1">
                <a:solidFill>
                  <a:srgbClr val="585858"/>
                </a:solidFill>
                <a:latin typeface="微软雅黑"/>
                <a:cs typeface="微软雅黑"/>
              </a:rPr>
              <a:t>否</a:t>
            </a:r>
            <a:r>
              <a:rPr sz="1600" spc="145" dirty="0" err="1">
                <a:solidFill>
                  <a:srgbClr val="585858"/>
                </a:solidFill>
                <a:latin typeface="微软雅黑"/>
                <a:cs typeface="微软雅黑"/>
              </a:rPr>
              <a:t>有刮伤和磨</a:t>
            </a:r>
            <a:r>
              <a:rPr sz="1600" spc="135" dirty="0" err="1">
                <a:solidFill>
                  <a:srgbClr val="585858"/>
                </a:solidFill>
                <a:latin typeface="微软雅黑"/>
                <a:cs typeface="微软雅黑"/>
              </a:rPr>
              <a:t>损</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spcBef>
                <a:spcPts val="1570"/>
              </a:spcBef>
              <a:tabLst>
                <a:tab pos="241935" algn="l"/>
              </a:tabLst>
            </a:pPr>
            <a:r>
              <a:rPr lang="en-US" sz="1600" dirty="0">
                <a:solidFill>
                  <a:srgbClr val="585858"/>
                </a:solidFill>
                <a:latin typeface="Arial" panose="020B0604020202020204" pitchFamily="34" charset="0"/>
                <a:ea typeface="微软雅黑" panose="020B0503020204020204" pitchFamily="34" charset="-122"/>
                <a:cs typeface="Arial" panose="020B0604020202020204" pitchFamily="34" charset="0"/>
              </a:rPr>
              <a:t>The rolling bearings should be inspected for scratches and wear.</a:t>
            </a:r>
            <a:endParaRPr sz="1600" dirty="0">
              <a:latin typeface="Arial" panose="020B0604020202020204" pitchFamily="34" charset="0"/>
              <a:ea typeface="微软雅黑" panose="020B0503020204020204" pitchFamily="34" charset="-122"/>
              <a:cs typeface="Arial" panose="020B0604020202020204" pitchFamily="34" charset="0"/>
            </a:endParaRPr>
          </a:p>
          <a:p>
            <a:pPr marL="12065" marR="5080">
              <a:spcBef>
                <a:spcPts val="994"/>
              </a:spcBef>
              <a:tabLst>
                <a:tab pos="241935" algn="l"/>
              </a:tabLst>
            </a:pPr>
            <a:r>
              <a:rPr lang="en-US" sz="1600" spc="145" dirty="0">
                <a:solidFill>
                  <a:srgbClr val="585858"/>
                </a:solidFill>
                <a:latin typeface="Arial"/>
                <a:cs typeface="Arial"/>
              </a:rPr>
              <a:t>i</a:t>
            </a:r>
            <a:r>
              <a:rPr sz="1600" spc="140" dirty="0">
                <a:solidFill>
                  <a:srgbClr val="585858"/>
                </a:solidFill>
                <a:latin typeface="Arial"/>
                <a:cs typeface="Arial"/>
              </a:rPr>
              <a:t>v</a:t>
            </a:r>
            <a:r>
              <a:rPr lang="zh-CN" altLang="en-US" sz="1600" spc="140" dirty="0">
                <a:solidFill>
                  <a:srgbClr val="585858"/>
                </a:solidFill>
                <a:latin typeface="Arial"/>
                <a:cs typeface="Arial"/>
              </a:rPr>
              <a:t>、</a:t>
            </a:r>
            <a:r>
              <a:rPr sz="1600" spc="135" dirty="0" err="1">
                <a:solidFill>
                  <a:srgbClr val="585858"/>
                </a:solidFill>
                <a:latin typeface="微软雅黑"/>
                <a:cs typeface="微软雅黑"/>
              </a:rPr>
              <a:t>清洗后应立</a:t>
            </a:r>
            <a:r>
              <a:rPr sz="1600" spc="145" dirty="0" err="1">
                <a:solidFill>
                  <a:srgbClr val="585858"/>
                </a:solidFill>
                <a:latin typeface="微软雅黑"/>
                <a:cs typeface="微软雅黑"/>
              </a:rPr>
              <a:t>即用</a:t>
            </a:r>
            <a:r>
              <a:rPr sz="1600" spc="135" dirty="0" err="1">
                <a:solidFill>
                  <a:srgbClr val="585858"/>
                </a:solidFill>
                <a:latin typeface="微软雅黑"/>
                <a:cs typeface="微软雅黑"/>
              </a:rPr>
              <a:t>油</a:t>
            </a:r>
            <a:r>
              <a:rPr sz="1600" spc="145" dirty="0" err="1">
                <a:solidFill>
                  <a:srgbClr val="585858"/>
                </a:solidFill>
                <a:latin typeface="微软雅黑"/>
                <a:cs typeface="微软雅黑"/>
              </a:rPr>
              <a:t>或润滑脂涂</a:t>
            </a:r>
            <a:r>
              <a:rPr sz="1600" spc="135" dirty="0" err="1">
                <a:solidFill>
                  <a:srgbClr val="585858"/>
                </a:solidFill>
                <a:latin typeface="微软雅黑"/>
                <a:cs typeface="微软雅黑"/>
              </a:rPr>
              <a:t>敷</a:t>
            </a:r>
            <a:r>
              <a:rPr sz="1600" spc="145" dirty="0" err="1">
                <a:solidFill>
                  <a:srgbClr val="585858"/>
                </a:solidFill>
                <a:latin typeface="微软雅黑"/>
                <a:cs typeface="微软雅黑"/>
              </a:rPr>
              <a:t>可重新使用</a:t>
            </a:r>
            <a:r>
              <a:rPr sz="1600" spc="135" dirty="0" err="1">
                <a:solidFill>
                  <a:srgbClr val="585858"/>
                </a:solidFill>
                <a:latin typeface="微软雅黑"/>
                <a:cs typeface="微软雅黑"/>
              </a:rPr>
              <a:t>的</a:t>
            </a:r>
            <a:r>
              <a:rPr sz="1600" spc="145" dirty="0" err="1">
                <a:solidFill>
                  <a:srgbClr val="585858"/>
                </a:solidFill>
                <a:latin typeface="微软雅黑"/>
                <a:cs typeface="微软雅黑"/>
              </a:rPr>
              <a:t>滚动轴承。</a:t>
            </a:r>
            <a:r>
              <a:rPr sz="1600" spc="135" dirty="0" err="1">
                <a:solidFill>
                  <a:srgbClr val="585858"/>
                </a:solidFill>
                <a:latin typeface="微软雅黑"/>
                <a:cs typeface="微软雅黑"/>
              </a:rPr>
              <a:t>注</a:t>
            </a:r>
            <a:r>
              <a:rPr sz="1600" spc="190" dirty="0" err="1">
                <a:solidFill>
                  <a:srgbClr val="585858"/>
                </a:solidFill>
                <a:latin typeface="微软雅黑"/>
                <a:cs typeface="微软雅黑"/>
              </a:rPr>
              <a:t>意</a:t>
            </a:r>
            <a:r>
              <a:rPr sz="1600" spc="-5" dirty="0">
                <a:solidFill>
                  <a:srgbClr val="585858"/>
                </a:solidFill>
                <a:latin typeface="Arial"/>
                <a:cs typeface="Arial"/>
              </a:rPr>
              <a:t>;</a:t>
            </a:r>
            <a:r>
              <a:rPr sz="1600" spc="-290" dirty="0">
                <a:solidFill>
                  <a:srgbClr val="585858"/>
                </a:solidFill>
                <a:latin typeface="Arial"/>
                <a:cs typeface="Arial"/>
              </a:rPr>
              <a:t> </a:t>
            </a:r>
            <a:r>
              <a:rPr sz="1600" spc="145" dirty="0">
                <a:solidFill>
                  <a:srgbClr val="585858"/>
                </a:solidFill>
                <a:latin typeface="微软雅黑"/>
                <a:cs typeface="微软雅黑"/>
              </a:rPr>
              <a:t>如果有任</a:t>
            </a:r>
            <a:r>
              <a:rPr sz="1600" spc="135" dirty="0">
                <a:solidFill>
                  <a:srgbClr val="585858"/>
                </a:solidFill>
                <a:latin typeface="微软雅黑"/>
                <a:cs typeface="微软雅黑"/>
              </a:rPr>
              <a:t>何</a:t>
            </a:r>
            <a:r>
              <a:rPr sz="1600" spc="145" dirty="0">
                <a:solidFill>
                  <a:srgbClr val="585858"/>
                </a:solidFill>
                <a:latin typeface="微软雅黑"/>
                <a:cs typeface="微软雅黑"/>
              </a:rPr>
              <a:t>损伤的迹象</a:t>
            </a:r>
            <a:r>
              <a:rPr sz="1600" spc="-5" dirty="0">
                <a:solidFill>
                  <a:srgbClr val="585858"/>
                </a:solidFill>
                <a:latin typeface="微软雅黑"/>
                <a:cs typeface="微软雅黑"/>
              </a:rPr>
              <a:t>，</a:t>
            </a:r>
            <a:r>
              <a:rPr sz="1600" spc="-335" dirty="0">
                <a:solidFill>
                  <a:srgbClr val="585858"/>
                </a:solidFill>
                <a:latin typeface="微软雅黑"/>
                <a:cs typeface="微软雅黑"/>
              </a:rPr>
              <a:t> </a:t>
            </a:r>
            <a:r>
              <a:rPr sz="1600" spc="145" dirty="0">
                <a:solidFill>
                  <a:srgbClr val="585858"/>
                </a:solidFill>
                <a:latin typeface="微软雅黑"/>
                <a:cs typeface="微软雅黑"/>
              </a:rPr>
              <a:t>即轴承在拆</a:t>
            </a:r>
            <a:r>
              <a:rPr sz="1600" spc="135" dirty="0">
                <a:solidFill>
                  <a:srgbClr val="585858"/>
                </a:solidFill>
                <a:latin typeface="微软雅黑"/>
                <a:cs typeface="微软雅黑"/>
              </a:rPr>
              <a:t>除</a:t>
            </a:r>
            <a:r>
              <a:rPr sz="1600" spc="145" dirty="0">
                <a:solidFill>
                  <a:srgbClr val="585858"/>
                </a:solidFill>
                <a:latin typeface="微软雅黑"/>
                <a:cs typeface="微软雅黑"/>
              </a:rPr>
              <a:t>期</a:t>
            </a:r>
            <a:r>
              <a:rPr sz="1600" spc="-5" dirty="0">
                <a:solidFill>
                  <a:srgbClr val="585858"/>
                </a:solidFill>
                <a:latin typeface="微软雅黑"/>
                <a:cs typeface="微软雅黑"/>
              </a:rPr>
              <a:t>间 </a:t>
            </a:r>
            <a:r>
              <a:rPr sz="1600" spc="135" dirty="0">
                <a:solidFill>
                  <a:srgbClr val="585858"/>
                </a:solidFill>
                <a:latin typeface="微软雅黑"/>
                <a:cs typeface="微软雅黑"/>
              </a:rPr>
              <a:t>受到损伤</a:t>
            </a:r>
            <a:r>
              <a:rPr sz="1600" spc="-5" dirty="0">
                <a:solidFill>
                  <a:srgbClr val="585858"/>
                </a:solidFill>
                <a:latin typeface="微软雅黑"/>
                <a:cs typeface="微软雅黑"/>
              </a:rPr>
              <a:t>，</a:t>
            </a:r>
            <a:r>
              <a:rPr sz="1600" spc="-340" dirty="0">
                <a:solidFill>
                  <a:srgbClr val="585858"/>
                </a:solidFill>
                <a:latin typeface="微软雅黑"/>
                <a:cs typeface="微软雅黑"/>
              </a:rPr>
              <a:t> </a:t>
            </a:r>
            <a:r>
              <a:rPr sz="1600" spc="145" dirty="0" err="1">
                <a:solidFill>
                  <a:srgbClr val="585858"/>
                </a:solidFill>
                <a:latin typeface="微软雅黑"/>
                <a:cs typeface="微软雅黑"/>
              </a:rPr>
              <a:t>应该用</a:t>
            </a:r>
            <a:r>
              <a:rPr sz="1600" spc="135" dirty="0" err="1">
                <a:solidFill>
                  <a:srgbClr val="585858"/>
                </a:solidFill>
                <a:latin typeface="微软雅黑"/>
                <a:cs typeface="微软雅黑"/>
              </a:rPr>
              <a:t>新</a:t>
            </a:r>
            <a:r>
              <a:rPr sz="1600" spc="145" dirty="0" err="1">
                <a:solidFill>
                  <a:srgbClr val="585858"/>
                </a:solidFill>
                <a:latin typeface="微软雅黑"/>
                <a:cs typeface="微软雅黑"/>
              </a:rPr>
              <a:t>的</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marR="5080">
              <a:spcBef>
                <a:spcPts val="994"/>
              </a:spcBef>
              <a:tabLst>
                <a:tab pos="241935" algn="l"/>
              </a:tabLst>
            </a:pPr>
            <a:r>
              <a:rPr lang="en-US" sz="1600" dirty="0">
                <a:solidFill>
                  <a:srgbClr val="585858"/>
                </a:solidFill>
                <a:latin typeface="Arial" panose="020B0604020202020204" pitchFamily="34" charset="0"/>
                <a:cs typeface="Arial" panose="020B0604020202020204" pitchFamily="34" charset="0"/>
              </a:rPr>
              <a:t>After cleaning, reusable rolling bearings should be immediately coated with oil or grease. Note: If there are any signs of damage or if the bearing was damaged during removal, it should be replaced with a new one.</a:t>
            </a:r>
            <a:endParaRPr sz="1600" dirty="0">
              <a:latin typeface="Arial" panose="020B0604020202020204" pitchFamily="34" charset="0"/>
              <a:cs typeface="Arial" panose="020B0604020202020204" pitchFamily="34" charset="0"/>
            </a:endParaRPr>
          </a:p>
          <a:p>
            <a:pPr marL="12065">
              <a:spcBef>
                <a:spcPts val="1585"/>
              </a:spcBef>
              <a:tabLst>
                <a:tab pos="241935" algn="l"/>
              </a:tabLst>
            </a:pPr>
            <a:r>
              <a:rPr lang="en-US" altLang="zh-CN" sz="1600" spc="145" dirty="0">
                <a:solidFill>
                  <a:srgbClr val="585858"/>
                </a:solidFill>
                <a:latin typeface="Arial"/>
                <a:cs typeface="Arial"/>
              </a:rPr>
              <a:t>v</a:t>
            </a:r>
            <a:r>
              <a:rPr lang="zh-CN" altLang="en-US" sz="1600" spc="145" dirty="0">
                <a:solidFill>
                  <a:srgbClr val="585858"/>
                </a:solidFill>
                <a:latin typeface="Arial"/>
                <a:cs typeface="Arial"/>
              </a:rPr>
              <a:t>、</a:t>
            </a:r>
            <a:r>
              <a:rPr sz="1600" spc="135" dirty="0" err="1">
                <a:solidFill>
                  <a:srgbClr val="585858"/>
                </a:solidFill>
                <a:latin typeface="微软雅黑"/>
                <a:cs typeface="微软雅黑"/>
              </a:rPr>
              <a:t>装配好的转</a:t>
            </a:r>
            <a:r>
              <a:rPr sz="1600" spc="145" dirty="0" err="1">
                <a:solidFill>
                  <a:srgbClr val="585858"/>
                </a:solidFill>
                <a:latin typeface="微软雅黑"/>
                <a:cs typeface="微软雅黑"/>
              </a:rPr>
              <a:t>子或主要</a:t>
            </a:r>
            <a:r>
              <a:rPr sz="1600" spc="135" dirty="0" err="1">
                <a:solidFill>
                  <a:srgbClr val="585858"/>
                </a:solidFill>
                <a:latin typeface="微软雅黑"/>
                <a:cs typeface="微软雅黑"/>
              </a:rPr>
              <a:t>转</a:t>
            </a:r>
            <a:r>
              <a:rPr sz="1600" spc="145" dirty="0" err="1">
                <a:solidFill>
                  <a:srgbClr val="585858"/>
                </a:solidFill>
                <a:latin typeface="微软雅黑"/>
                <a:cs typeface="微软雅黑"/>
              </a:rPr>
              <a:t>子部件</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在</a:t>
            </a:r>
            <a:r>
              <a:rPr sz="1600" spc="135" dirty="0">
                <a:solidFill>
                  <a:srgbClr val="585858"/>
                </a:solidFill>
                <a:latin typeface="微软雅黑"/>
                <a:cs typeface="微软雅黑"/>
              </a:rPr>
              <a:t>重</a:t>
            </a:r>
            <a:r>
              <a:rPr sz="1600" spc="145" dirty="0">
                <a:solidFill>
                  <a:srgbClr val="585858"/>
                </a:solidFill>
                <a:latin typeface="微软雅黑"/>
                <a:cs typeface="微软雅黑"/>
              </a:rPr>
              <a:t>新装配前</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35" dirty="0" err="1">
                <a:solidFill>
                  <a:srgbClr val="585858"/>
                </a:solidFill>
                <a:latin typeface="微软雅黑"/>
                <a:cs typeface="微软雅黑"/>
              </a:rPr>
              <a:t>应</a:t>
            </a:r>
            <a:r>
              <a:rPr sz="1600" spc="145" dirty="0" err="1">
                <a:solidFill>
                  <a:srgbClr val="585858"/>
                </a:solidFill>
                <a:latin typeface="微软雅黑"/>
                <a:cs typeface="微软雅黑"/>
              </a:rPr>
              <a:t>检查</a:t>
            </a:r>
            <a:r>
              <a:rPr sz="1600" spc="190" dirty="0" err="1">
                <a:solidFill>
                  <a:srgbClr val="585858"/>
                </a:solidFill>
                <a:latin typeface="微软雅黑"/>
                <a:cs typeface="微软雅黑"/>
              </a:rPr>
              <a:t>其</a:t>
            </a:r>
            <a:r>
              <a:rPr sz="1600" spc="150" dirty="0" err="1">
                <a:solidFill>
                  <a:srgbClr val="FF0000"/>
                </a:solidFill>
                <a:latin typeface="微软雅黑"/>
                <a:cs typeface="微软雅黑"/>
              </a:rPr>
              <a:t>动平</a:t>
            </a:r>
            <a:r>
              <a:rPr sz="1600" spc="135" dirty="0" err="1">
                <a:solidFill>
                  <a:srgbClr val="FF0000"/>
                </a:solidFill>
                <a:latin typeface="微软雅黑"/>
                <a:cs typeface="微软雅黑"/>
              </a:rPr>
              <a:t>衡</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spcBef>
                <a:spcPts val="1585"/>
              </a:spcBef>
              <a:tabLst>
                <a:tab pos="241935" algn="l"/>
              </a:tabLst>
            </a:pPr>
            <a:r>
              <a:rPr lang="en-US" sz="1600" dirty="0">
                <a:solidFill>
                  <a:srgbClr val="585858"/>
                </a:solidFill>
                <a:latin typeface="Arial" panose="020B0604020202020204" pitchFamily="34" charset="0"/>
                <a:cs typeface="Arial" panose="020B0604020202020204" pitchFamily="34" charset="0"/>
              </a:rPr>
              <a:t>The assembled rotor or main rotor components should be checked for dynamic balance before reassembly.</a:t>
            </a:r>
            <a:endParaRPr sz="1600" dirty="0">
              <a:latin typeface="Arial" panose="020B0604020202020204" pitchFamily="34" charset="0"/>
              <a:cs typeface="Arial" panose="020B0604020202020204" pitchFamily="34" charset="0"/>
            </a:endParaRPr>
          </a:p>
        </p:txBody>
      </p:sp>
      <p:sp>
        <p:nvSpPr>
          <p:cNvPr id="6" name="object 2">
            <a:extLst>
              <a:ext uri="{FF2B5EF4-FFF2-40B4-BE49-F238E27FC236}">
                <a16:creationId xmlns:a16="http://schemas.microsoft.com/office/drawing/2014/main" id="{1E29EF83-78A2-BE05-695D-2336AAE16CDD}"/>
              </a:ext>
            </a:extLst>
          </p:cNvPr>
          <p:cNvSpPr txBox="1">
            <a:spLocks noGrp="1"/>
          </p:cNvSpPr>
          <p:nvPr>
            <p:ph type="title"/>
          </p:nvPr>
        </p:nvSpPr>
        <p:spPr>
          <a:xfrm>
            <a:off x="698333" y="609600"/>
            <a:ext cx="10737849" cy="360996"/>
          </a:xfrm>
          <a:prstGeom prst="rect">
            <a:avLst/>
          </a:prstGeom>
          <a:solidFill>
            <a:srgbClr val="FFFF00"/>
          </a:solidFill>
        </p:spPr>
        <p:txBody>
          <a:bodyPr vert="horz" wrap="square" lIns="0" tIns="22225" rIns="0" bIns="0" rtlCol="0">
            <a:spAutoFit/>
          </a:bodyPr>
          <a:lstStyle/>
          <a:p>
            <a:pPr>
              <a:lnSpc>
                <a:spcPct val="100000"/>
              </a:lnSpc>
              <a:spcBef>
                <a:spcPts val="175"/>
              </a:spcBef>
            </a:pPr>
            <a:r>
              <a:rPr sz="2200" spc="295" dirty="0" err="1"/>
              <a:t>离心泵的定期检修维护</a:t>
            </a:r>
            <a:r>
              <a:rPr lang="en-US" sz="2200" spc="295" dirty="0"/>
              <a:t> </a:t>
            </a:r>
            <a:r>
              <a:rPr lang="en-US" sz="2200" dirty="0">
                <a:latin typeface="Arial" panose="020B0604020202020204" pitchFamily="34" charset="0"/>
                <a:cs typeface="Arial" panose="020B0604020202020204" pitchFamily="34" charset="0"/>
              </a:rPr>
              <a:t>Centrifugal Pump Regular Maintenance and Inspection</a:t>
            </a:r>
            <a:endParaRPr sz="2200" dirty="0">
              <a:latin typeface="Arial" panose="020B0604020202020204" pitchFamily="34" charset="0"/>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69FD7-4959-97D4-F0BD-02708550DCA2}"/>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C673A64A-DEE2-506B-C7A8-A739139F11A2}"/>
              </a:ext>
            </a:extLst>
          </p:cNvPr>
          <p:cNvSpPr txBox="1"/>
          <p:nvPr/>
        </p:nvSpPr>
        <p:spPr>
          <a:xfrm>
            <a:off x="727075" y="738367"/>
            <a:ext cx="10963358" cy="5962530"/>
          </a:xfrm>
          <a:prstGeom prst="rect">
            <a:avLst/>
          </a:prstGeom>
        </p:spPr>
        <p:txBody>
          <a:bodyPr vert="horz" wrap="square" lIns="0" tIns="12065" rIns="0" bIns="0" rtlCol="0">
            <a:spAutoFit/>
          </a:bodyPr>
          <a:lstStyle/>
          <a:p>
            <a:pPr marL="241300" indent="-229235" algn="just">
              <a:lnSpc>
                <a:spcPct val="100000"/>
              </a:lnSpc>
              <a:spcBef>
                <a:spcPts val="1570"/>
              </a:spcBef>
              <a:buChar char="●"/>
              <a:tabLst>
                <a:tab pos="241935" algn="l"/>
              </a:tabLst>
            </a:pPr>
            <a:r>
              <a:rPr sz="1600" spc="-5" dirty="0">
                <a:solidFill>
                  <a:srgbClr val="585858"/>
                </a:solidFill>
                <a:latin typeface="Arial"/>
                <a:cs typeface="Arial"/>
              </a:rPr>
              <a:t>-</a:t>
            </a:r>
            <a:r>
              <a:rPr sz="1600" spc="-305" dirty="0">
                <a:solidFill>
                  <a:srgbClr val="585858"/>
                </a:solidFill>
                <a:latin typeface="Arial"/>
                <a:cs typeface="Arial"/>
              </a:rPr>
              <a:t> </a:t>
            </a:r>
            <a:r>
              <a:rPr sz="1600" spc="135" dirty="0">
                <a:solidFill>
                  <a:srgbClr val="585858"/>
                </a:solidFill>
                <a:latin typeface="微软雅黑"/>
                <a:cs typeface="微软雅黑"/>
              </a:rPr>
              <a:t>对装有轴</a:t>
            </a:r>
            <a:r>
              <a:rPr sz="1600" spc="145" dirty="0">
                <a:solidFill>
                  <a:srgbClr val="585858"/>
                </a:solidFill>
                <a:latin typeface="微软雅黑"/>
                <a:cs typeface="微软雅黑"/>
              </a:rPr>
              <a:t>封填料的泵</a:t>
            </a:r>
            <a:r>
              <a:rPr sz="1600" spc="-5" dirty="0">
                <a:solidFill>
                  <a:srgbClr val="585858"/>
                </a:solidFill>
                <a:latin typeface="微软雅黑"/>
                <a:cs typeface="微软雅黑"/>
              </a:rPr>
              <a:t>，</a:t>
            </a:r>
            <a:r>
              <a:rPr sz="1600" spc="-335" dirty="0">
                <a:solidFill>
                  <a:srgbClr val="585858"/>
                </a:solidFill>
                <a:latin typeface="微软雅黑"/>
                <a:cs typeface="微软雅黑"/>
              </a:rPr>
              <a:t> </a:t>
            </a:r>
            <a:r>
              <a:rPr sz="1600" spc="145" dirty="0">
                <a:solidFill>
                  <a:srgbClr val="585858"/>
                </a:solidFill>
                <a:latin typeface="微软雅黑"/>
                <a:cs typeface="微软雅黑"/>
              </a:rPr>
              <a:t>应拆除填料</a:t>
            </a:r>
            <a:r>
              <a:rPr sz="1600" spc="-5" dirty="0">
                <a:solidFill>
                  <a:srgbClr val="585858"/>
                </a:solidFill>
                <a:latin typeface="微软雅黑"/>
                <a:cs typeface="微软雅黑"/>
              </a:rPr>
              <a:t>，</a:t>
            </a:r>
            <a:r>
              <a:rPr sz="1600" spc="-335" dirty="0">
                <a:solidFill>
                  <a:srgbClr val="585858"/>
                </a:solidFill>
                <a:latin typeface="微软雅黑"/>
                <a:cs typeface="微软雅黑"/>
              </a:rPr>
              <a:t> </a:t>
            </a:r>
            <a:r>
              <a:rPr sz="1600" spc="145" dirty="0" err="1">
                <a:solidFill>
                  <a:srgbClr val="585858"/>
                </a:solidFill>
                <a:latin typeface="微软雅黑"/>
                <a:cs typeface="微软雅黑"/>
              </a:rPr>
              <a:t>并应检</a:t>
            </a:r>
            <a:r>
              <a:rPr sz="1600" spc="180" dirty="0" err="1">
                <a:solidFill>
                  <a:srgbClr val="585858"/>
                </a:solidFill>
                <a:latin typeface="微软雅黑"/>
                <a:cs typeface="微软雅黑"/>
              </a:rPr>
              <a:t>查</a:t>
            </a:r>
            <a:r>
              <a:rPr sz="1600" spc="150" dirty="0" err="1">
                <a:solidFill>
                  <a:srgbClr val="FF0000"/>
                </a:solidFill>
                <a:latin typeface="微软雅黑"/>
                <a:cs typeface="微软雅黑"/>
              </a:rPr>
              <a:t>轴</a:t>
            </a:r>
            <a:r>
              <a:rPr sz="1600" spc="140" dirty="0" err="1">
                <a:solidFill>
                  <a:srgbClr val="FF0000"/>
                </a:solidFill>
                <a:latin typeface="微软雅黑"/>
                <a:cs typeface="微软雅黑"/>
              </a:rPr>
              <a:t>套</a:t>
            </a:r>
            <a:r>
              <a:rPr sz="1600" spc="150" dirty="0" err="1">
                <a:solidFill>
                  <a:srgbClr val="585858"/>
                </a:solidFill>
                <a:latin typeface="微软雅黑"/>
                <a:cs typeface="微软雅黑"/>
              </a:rPr>
              <a:t>或</a:t>
            </a:r>
            <a:r>
              <a:rPr sz="1600" spc="150" dirty="0" err="1">
                <a:solidFill>
                  <a:srgbClr val="FF0000"/>
                </a:solidFill>
                <a:latin typeface="微软雅黑"/>
                <a:cs typeface="微软雅黑"/>
              </a:rPr>
              <a:t>轴</a:t>
            </a:r>
            <a:r>
              <a:rPr sz="1600" spc="145" dirty="0" err="1">
                <a:solidFill>
                  <a:srgbClr val="585858"/>
                </a:solidFill>
                <a:latin typeface="微软雅黑"/>
                <a:cs typeface="微软雅黑"/>
              </a:rPr>
              <a:t>是否有</a:t>
            </a:r>
            <a:r>
              <a:rPr sz="1600" spc="135" dirty="0" err="1">
                <a:solidFill>
                  <a:srgbClr val="585858"/>
                </a:solidFill>
                <a:latin typeface="微软雅黑"/>
                <a:cs typeface="微软雅黑"/>
              </a:rPr>
              <a:t>磨</a:t>
            </a:r>
            <a:r>
              <a:rPr sz="1600" spc="145" dirty="0" err="1">
                <a:solidFill>
                  <a:srgbClr val="585858"/>
                </a:solidFill>
                <a:latin typeface="微软雅黑"/>
                <a:cs typeface="微软雅黑"/>
              </a:rPr>
              <a:t>损</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lgn="just">
              <a:lnSpc>
                <a:spcPct val="100000"/>
              </a:lnSpc>
              <a:spcBef>
                <a:spcPts val="1570"/>
              </a:spcBef>
              <a:tabLst>
                <a:tab pos="241935" algn="l"/>
              </a:tabLst>
            </a:pPr>
            <a:r>
              <a:rPr lang="en-US" sz="1600" dirty="0">
                <a:solidFill>
                  <a:srgbClr val="585858"/>
                </a:solidFill>
                <a:latin typeface="Arial" panose="020B0604020202020204" pitchFamily="34" charset="0"/>
                <a:cs typeface="Arial" panose="020B0604020202020204" pitchFamily="34" charset="0"/>
              </a:rPr>
              <a:t>For pumps with shaft packing, the packing should be removed, and the shaft sleeve or shaft should be inspected for wear.</a:t>
            </a:r>
            <a:endParaRPr sz="1600" dirty="0">
              <a:latin typeface="Arial" panose="020B0604020202020204" pitchFamily="34" charset="0"/>
              <a:cs typeface="Arial" panose="020B0604020202020204" pitchFamily="34" charset="0"/>
            </a:endParaRPr>
          </a:p>
          <a:p>
            <a:pPr marL="241300" indent="-229235" algn="just">
              <a:lnSpc>
                <a:spcPct val="100000"/>
              </a:lnSpc>
              <a:spcBef>
                <a:spcPts val="1575"/>
              </a:spcBef>
              <a:buChar char="●"/>
              <a:tabLst>
                <a:tab pos="241935" algn="l"/>
              </a:tabLst>
            </a:pPr>
            <a:r>
              <a:rPr sz="1600" spc="-5" dirty="0">
                <a:solidFill>
                  <a:srgbClr val="585858"/>
                </a:solidFill>
                <a:latin typeface="Arial"/>
                <a:cs typeface="Arial"/>
              </a:rPr>
              <a:t>-</a:t>
            </a:r>
            <a:r>
              <a:rPr sz="1600" spc="-305" dirty="0">
                <a:solidFill>
                  <a:srgbClr val="585858"/>
                </a:solidFill>
                <a:latin typeface="Arial"/>
                <a:cs typeface="Arial"/>
              </a:rPr>
              <a:t> </a:t>
            </a:r>
            <a:r>
              <a:rPr sz="1600" spc="135" dirty="0">
                <a:solidFill>
                  <a:srgbClr val="585858"/>
                </a:solidFill>
                <a:latin typeface="微软雅黑"/>
                <a:cs typeface="微软雅黑"/>
              </a:rPr>
              <a:t>对装机械</a:t>
            </a:r>
            <a:r>
              <a:rPr sz="1600" spc="145" dirty="0">
                <a:solidFill>
                  <a:srgbClr val="585858"/>
                </a:solidFill>
                <a:latin typeface="微软雅黑"/>
                <a:cs typeface="微软雅黑"/>
              </a:rPr>
              <a:t>密封的泵</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35" dirty="0">
                <a:solidFill>
                  <a:srgbClr val="585858"/>
                </a:solidFill>
                <a:latin typeface="微软雅黑"/>
                <a:cs typeface="微软雅黑"/>
              </a:rPr>
              <a:t>如</a:t>
            </a:r>
            <a:r>
              <a:rPr sz="1600" spc="145" dirty="0">
                <a:solidFill>
                  <a:srgbClr val="585858"/>
                </a:solidFill>
                <a:latin typeface="微软雅黑"/>
                <a:cs typeface="微软雅黑"/>
              </a:rPr>
              <a:t>果机械密封</a:t>
            </a:r>
            <a:r>
              <a:rPr sz="1600" spc="135" dirty="0">
                <a:solidFill>
                  <a:srgbClr val="585858"/>
                </a:solidFill>
                <a:latin typeface="微软雅黑"/>
                <a:cs typeface="微软雅黑"/>
              </a:rPr>
              <a:t>出</a:t>
            </a:r>
            <a:r>
              <a:rPr sz="1600" spc="145" dirty="0">
                <a:solidFill>
                  <a:srgbClr val="585858"/>
                </a:solidFill>
                <a:latin typeface="微软雅黑"/>
                <a:cs typeface="微软雅黑"/>
              </a:rPr>
              <a:t>现泄漏</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则</a:t>
            </a:r>
            <a:r>
              <a:rPr sz="1600" spc="135" dirty="0" err="1">
                <a:solidFill>
                  <a:srgbClr val="585858"/>
                </a:solidFill>
                <a:latin typeface="微软雅黑"/>
                <a:cs typeface="微软雅黑"/>
              </a:rPr>
              <a:t>应</a:t>
            </a:r>
            <a:r>
              <a:rPr sz="1600" spc="145" dirty="0" err="1">
                <a:solidFill>
                  <a:srgbClr val="585858"/>
                </a:solidFill>
                <a:latin typeface="微软雅黑"/>
                <a:cs typeface="微软雅黑"/>
              </a:rPr>
              <a:t>更换并由密</a:t>
            </a:r>
            <a:r>
              <a:rPr sz="1600" spc="135" dirty="0" err="1">
                <a:solidFill>
                  <a:srgbClr val="585858"/>
                </a:solidFill>
                <a:latin typeface="微软雅黑"/>
                <a:cs typeface="微软雅黑"/>
              </a:rPr>
              <a:t>封</a:t>
            </a:r>
            <a:r>
              <a:rPr sz="1600" spc="145" dirty="0" err="1">
                <a:solidFill>
                  <a:srgbClr val="585858"/>
                </a:solidFill>
                <a:latin typeface="微软雅黑"/>
                <a:cs typeface="微软雅黑"/>
              </a:rPr>
              <a:t>厂家拆检查</a:t>
            </a:r>
            <a:r>
              <a:rPr sz="1600" spc="135" dirty="0" err="1">
                <a:solidFill>
                  <a:srgbClr val="585858"/>
                </a:solidFill>
                <a:latin typeface="微软雅黑"/>
                <a:cs typeface="微软雅黑"/>
              </a:rPr>
              <a:t>找</a:t>
            </a:r>
            <a:r>
              <a:rPr sz="1600" spc="145" dirty="0" err="1">
                <a:solidFill>
                  <a:srgbClr val="585858"/>
                </a:solidFill>
                <a:latin typeface="微软雅黑"/>
                <a:cs typeface="微软雅黑"/>
              </a:rPr>
              <a:t>原因</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lgn="just">
              <a:lnSpc>
                <a:spcPct val="100000"/>
              </a:lnSpc>
              <a:spcBef>
                <a:spcPts val="1575"/>
              </a:spcBef>
              <a:tabLst>
                <a:tab pos="241935" algn="l"/>
              </a:tabLst>
            </a:pPr>
            <a:r>
              <a:rPr lang="en-US" sz="1600" dirty="0">
                <a:solidFill>
                  <a:srgbClr val="585858"/>
                </a:solidFill>
                <a:latin typeface="Arial" panose="020B0604020202020204" pitchFamily="34" charset="0"/>
                <a:cs typeface="Arial" panose="020B0604020202020204" pitchFamily="34" charset="0"/>
              </a:rPr>
              <a:t>For pumps with mechanical seals, if leaking occurs, the seal should be replaced and sent to the seal manufacturer for inspection to determine the cause.</a:t>
            </a:r>
            <a:endParaRPr sz="1600" dirty="0">
              <a:latin typeface="Arial" panose="020B0604020202020204" pitchFamily="34" charset="0"/>
              <a:cs typeface="Arial" panose="020B0604020202020204" pitchFamily="34" charset="0"/>
            </a:endParaRPr>
          </a:p>
          <a:p>
            <a:pPr marL="241300" indent="-229235" algn="just">
              <a:lnSpc>
                <a:spcPct val="100000"/>
              </a:lnSpc>
              <a:spcBef>
                <a:spcPts val="1585"/>
              </a:spcBef>
              <a:buChar char="●"/>
              <a:tabLst>
                <a:tab pos="241935" algn="l"/>
              </a:tabLst>
            </a:pPr>
            <a:r>
              <a:rPr sz="1600" spc="135" dirty="0">
                <a:solidFill>
                  <a:srgbClr val="585858"/>
                </a:solidFill>
                <a:latin typeface="Arial"/>
                <a:cs typeface="Arial"/>
              </a:rPr>
              <a:t>-</a:t>
            </a:r>
            <a:r>
              <a:rPr sz="1600" spc="135" dirty="0">
                <a:solidFill>
                  <a:srgbClr val="585858"/>
                </a:solidFill>
                <a:latin typeface="微软雅黑"/>
                <a:cs typeface="微软雅黑"/>
              </a:rPr>
              <a:t>所有</a:t>
            </a:r>
            <a:r>
              <a:rPr sz="1600" spc="145" dirty="0">
                <a:solidFill>
                  <a:srgbClr val="585858"/>
                </a:solidFill>
                <a:latin typeface="微软雅黑"/>
                <a:cs typeface="微软雅黑"/>
              </a:rPr>
              <a:t>辅助管</a:t>
            </a:r>
            <a:r>
              <a:rPr sz="1600" spc="135" dirty="0">
                <a:solidFill>
                  <a:srgbClr val="585858"/>
                </a:solidFill>
                <a:latin typeface="微软雅黑"/>
                <a:cs typeface="微软雅黑"/>
              </a:rPr>
              <a:t>线</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如放水、</a:t>
            </a:r>
            <a:r>
              <a:rPr sz="1600" spc="135" dirty="0">
                <a:solidFill>
                  <a:srgbClr val="585858"/>
                </a:solidFill>
                <a:latin typeface="微软雅黑"/>
                <a:cs typeface="微软雅黑"/>
              </a:rPr>
              <a:t>密</a:t>
            </a:r>
            <a:r>
              <a:rPr sz="1600" spc="145" dirty="0">
                <a:solidFill>
                  <a:srgbClr val="585858"/>
                </a:solidFill>
                <a:latin typeface="微软雅黑"/>
                <a:cs typeface="微软雅黑"/>
              </a:rPr>
              <a:t>封水管线和</a:t>
            </a:r>
            <a:r>
              <a:rPr sz="1600" spc="135" dirty="0">
                <a:solidFill>
                  <a:srgbClr val="585858"/>
                </a:solidFill>
                <a:latin typeface="微软雅黑"/>
                <a:cs typeface="微软雅黑"/>
              </a:rPr>
              <a:t>冷</a:t>
            </a:r>
            <a:r>
              <a:rPr sz="1600" spc="145" dirty="0">
                <a:solidFill>
                  <a:srgbClr val="585858"/>
                </a:solidFill>
                <a:latin typeface="微软雅黑"/>
                <a:cs typeface="微软雅黑"/>
              </a:rPr>
              <a:t>却</a:t>
            </a:r>
            <a:r>
              <a:rPr sz="1600" spc="175" dirty="0">
                <a:solidFill>
                  <a:srgbClr val="585858"/>
                </a:solidFill>
                <a:latin typeface="微软雅黑"/>
                <a:cs typeface="微软雅黑"/>
              </a:rPr>
              <a:t>水</a:t>
            </a:r>
            <a:r>
              <a:rPr sz="1600" spc="145" dirty="0">
                <a:solidFill>
                  <a:srgbClr val="FF0000"/>
                </a:solidFill>
                <a:latin typeface="微软雅黑"/>
                <a:cs typeface="微软雅黑"/>
              </a:rPr>
              <a:t>管线及</a:t>
            </a:r>
            <a:r>
              <a:rPr sz="1600" spc="135" dirty="0">
                <a:solidFill>
                  <a:srgbClr val="FF0000"/>
                </a:solidFill>
                <a:latin typeface="微软雅黑"/>
                <a:cs typeface="微软雅黑"/>
              </a:rPr>
              <a:t>冷</a:t>
            </a:r>
            <a:r>
              <a:rPr sz="1600" spc="145" dirty="0">
                <a:solidFill>
                  <a:srgbClr val="FF0000"/>
                </a:solidFill>
                <a:latin typeface="微软雅黑"/>
                <a:cs typeface="微软雅黑"/>
              </a:rPr>
              <a:t>却</a:t>
            </a:r>
            <a:r>
              <a:rPr sz="1600" spc="160" dirty="0">
                <a:solidFill>
                  <a:srgbClr val="FF0000"/>
                </a:solidFill>
                <a:latin typeface="微软雅黑"/>
                <a:cs typeface="微软雅黑"/>
              </a:rPr>
              <a:t>器</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当需</a:t>
            </a:r>
            <a:r>
              <a:rPr sz="1600" spc="135" dirty="0" err="1">
                <a:solidFill>
                  <a:srgbClr val="585858"/>
                </a:solidFill>
                <a:latin typeface="微软雅黑"/>
                <a:cs typeface="微软雅黑"/>
              </a:rPr>
              <a:t>要</a:t>
            </a:r>
            <a:r>
              <a:rPr sz="1600" spc="145" dirty="0" err="1">
                <a:solidFill>
                  <a:srgbClr val="585858"/>
                </a:solidFill>
                <a:latin typeface="微软雅黑"/>
                <a:cs typeface="微软雅黑"/>
              </a:rPr>
              <a:t>时都应该被</a:t>
            </a:r>
            <a:r>
              <a:rPr sz="1600" spc="135" dirty="0" err="1">
                <a:solidFill>
                  <a:srgbClr val="585858"/>
                </a:solidFill>
                <a:latin typeface="微软雅黑"/>
                <a:cs typeface="微软雅黑"/>
              </a:rPr>
              <a:t>检</a:t>
            </a:r>
            <a:r>
              <a:rPr sz="1600" spc="145" dirty="0" err="1">
                <a:solidFill>
                  <a:srgbClr val="585858"/>
                </a:solidFill>
                <a:latin typeface="微软雅黑"/>
                <a:cs typeface="微软雅黑"/>
              </a:rPr>
              <a:t>查和冲洗</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lgn="just">
              <a:lnSpc>
                <a:spcPct val="100000"/>
              </a:lnSpc>
              <a:spcBef>
                <a:spcPts val="1585"/>
              </a:spcBef>
              <a:tabLst>
                <a:tab pos="241935" algn="l"/>
              </a:tabLst>
            </a:pPr>
            <a:r>
              <a:rPr lang="en-US" sz="1600" dirty="0">
                <a:solidFill>
                  <a:srgbClr val="585858"/>
                </a:solidFill>
                <a:latin typeface="Arial" panose="020B0604020202020204" pitchFamily="34" charset="0"/>
                <a:cs typeface="Arial" panose="020B0604020202020204" pitchFamily="34" charset="0"/>
              </a:rPr>
              <a:t>All auxiliary pipelines, such as drainage, seal water pipelines, colling water pipelines, and coolers, should be inspected and flushed when necessary.</a:t>
            </a:r>
            <a:endParaRPr sz="1600" dirty="0">
              <a:latin typeface="Arial" panose="020B0604020202020204" pitchFamily="34" charset="0"/>
              <a:cs typeface="Arial" panose="020B0604020202020204" pitchFamily="34" charset="0"/>
            </a:endParaRPr>
          </a:p>
          <a:p>
            <a:pPr marL="241300" indent="-229235" algn="just">
              <a:lnSpc>
                <a:spcPct val="100000"/>
              </a:lnSpc>
              <a:spcBef>
                <a:spcPts val="1570"/>
              </a:spcBef>
              <a:buChar char="●"/>
              <a:tabLst>
                <a:tab pos="241935" algn="l"/>
              </a:tabLst>
            </a:pPr>
            <a:r>
              <a:rPr sz="1600" spc="-5" dirty="0">
                <a:solidFill>
                  <a:srgbClr val="585858"/>
                </a:solidFill>
                <a:latin typeface="Arial"/>
                <a:cs typeface="Arial"/>
              </a:rPr>
              <a:t>-</a:t>
            </a:r>
            <a:r>
              <a:rPr sz="1600" spc="-305" dirty="0">
                <a:solidFill>
                  <a:srgbClr val="585858"/>
                </a:solidFill>
                <a:latin typeface="Arial"/>
                <a:cs typeface="Arial"/>
              </a:rPr>
              <a:t> </a:t>
            </a:r>
            <a:r>
              <a:rPr sz="1600" spc="135" dirty="0">
                <a:solidFill>
                  <a:srgbClr val="585858"/>
                </a:solidFill>
                <a:latin typeface="微软雅黑"/>
                <a:cs typeface="微软雅黑"/>
              </a:rPr>
              <a:t>装配填料</a:t>
            </a:r>
            <a:r>
              <a:rPr sz="1600" spc="145" dirty="0">
                <a:solidFill>
                  <a:srgbClr val="585858"/>
                </a:solidFill>
                <a:latin typeface="微软雅黑"/>
                <a:cs typeface="微软雅黑"/>
              </a:rPr>
              <a:t>函的泵应</a:t>
            </a:r>
            <a:r>
              <a:rPr sz="1600" spc="160" dirty="0">
                <a:solidFill>
                  <a:srgbClr val="585858"/>
                </a:solidFill>
                <a:latin typeface="微软雅黑"/>
                <a:cs typeface="微软雅黑"/>
              </a:rPr>
              <a:t>换</a:t>
            </a:r>
            <a:r>
              <a:rPr sz="1600" spc="135" dirty="0">
                <a:solidFill>
                  <a:srgbClr val="FF0000"/>
                </a:solidFill>
                <a:latin typeface="微软雅黑"/>
                <a:cs typeface="微软雅黑"/>
              </a:rPr>
              <a:t>填</a:t>
            </a:r>
            <a:r>
              <a:rPr sz="1600" spc="150" dirty="0">
                <a:solidFill>
                  <a:srgbClr val="FF0000"/>
                </a:solidFill>
                <a:latin typeface="微软雅黑"/>
                <a:cs typeface="微软雅黑"/>
              </a:rPr>
              <a:t>料</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而且</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35" dirty="0" err="1">
                <a:solidFill>
                  <a:srgbClr val="585858"/>
                </a:solidFill>
                <a:latin typeface="微软雅黑"/>
                <a:cs typeface="微软雅黑"/>
              </a:rPr>
              <a:t>泵</a:t>
            </a:r>
            <a:r>
              <a:rPr sz="1600" spc="145" dirty="0" err="1">
                <a:solidFill>
                  <a:srgbClr val="585858"/>
                </a:solidFill>
                <a:latin typeface="微软雅黑"/>
                <a:cs typeface="微软雅黑"/>
              </a:rPr>
              <a:t>和驱动机应</a:t>
            </a:r>
            <a:r>
              <a:rPr sz="1600" spc="135" dirty="0" err="1">
                <a:solidFill>
                  <a:srgbClr val="585858"/>
                </a:solidFill>
                <a:latin typeface="微软雅黑"/>
                <a:cs typeface="微软雅黑"/>
              </a:rPr>
              <a:t>重</a:t>
            </a:r>
            <a:r>
              <a:rPr sz="1600" spc="165" dirty="0" err="1">
                <a:solidFill>
                  <a:srgbClr val="585858"/>
                </a:solidFill>
                <a:latin typeface="微软雅黑"/>
                <a:cs typeface="微软雅黑"/>
              </a:rPr>
              <a:t>新</a:t>
            </a:r>
            <a:r>
              <a:rPr sz="1600" spc="150" dirty="0" err="1">
                <a:solidFill>
                  <a:srgbClr val="FF0000"/>
                </a:solidFill>
                <a:latin typeface="微软雅黑"/>
                <a:cs typeface="微软雅黑"/>
              </a:rPr>
              <a:t>找正</a:t>
            </a:r>
            <a:r>
              <a:rPr sz="1600" spc="145" dirty="0" err="1">
                <a:solidFill>
                  <a:srgbClr val="585858"/>
                </a:solidFill>
                <a:latin typeface="微软雅黑"/>
                <a:cs typeface="微软雅黑"/>
              </a:rPr>
              <a:t>和重</a:t>
            </a:r>
            <a:r>
              <a:rPr sz="1600" spc="135" dirty="0" err="1">
                <a:solidFill>
                  <a:srgbClr val="585858"/>
                </a:solidFill>
                <a:latin typeface="微软雅黑"/>
                <a:cs typeface="微软雅黑"/>
              </a:rPr>
              <a:t>新</a:t>
            </a:r>
            <a:r>
              <a:rPr sz="1600" spc="145" dirty="0" err="1">
                <a:solidFill>
                  <a:srgbClr val="585858"/>
                </a:solidFill>
                <a:latin typeface="微软雅黑"/>
                <a:cs typeface="微软雅黑"/>
              </a:rPr>
              <a:t>连接</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lgn="just">
              <a:lnSpc>
                <a:spcPct val="100000"/>
              </a:lnSpc>
              <a:spcBef>
                <a:spcPts val="1570"/>
              </a:spcBef>
              <a:tabLst>
                <a:tab pos="241935" algn="l"/>
              </a:tabLst>
            </a:pPr>
            <a:r>
              <a:rPr lang="en-US" sz="1600" dirty="0">
                <a:solidFill>
                  <a:srgbClr val="585858"/>
                </a:solidFill>
                <a:latin typeface="Arial" panose="020B0604020202020204" pitchFamily="34" charset="0"/>
                <a:cs typeface="Arial" panose="020B0604020202020204" pitchFamily="34" charset="0"/>
              </a:rPr>
              <a:t>Pumps with packed stuffing boxes should have the packing replaced. Additionally, the pump and drive end should be realigned and reconnected.</a:t>
            </a:r>
            <a:endParaRPr sz="1600" dirty="0">
              <a:latin typeface="Arial" panose="020B0604020202020204" pitchFamily="34" charset="0"/>
              <a:cs typeface="Arial" panose="020B0604020202020204" pitchFamily="34" charset="0"/>
            </a:endParaRPr>
          </a:p>
          <a:p>
            <a:pPr marL="241300" indent="-229235" algn="just">
              <a:lnSpc>
                <a:spcPct val="100000"/>
              </a:lnSpc>
              <a:spcBef>
                <a:spcPts val="1575"/>
              </a:spcBef>
              <a:buFont typeface="Arial"/>
              <a:buChar char="●"/>
              <a:tabLst>
                <a:tab pos="241935" algn="l"/>
              </a:tabLst>
            </a:pPr>
            <a:r>
              <a:rPr sz="1600" spc="135" dirty="0">
                <a:solidFill>
                  <a:srgbClr val="585858"/>
                </a:solidFill>
                <a:latin typeface="微软雅黑"/>
                <a:cs typeface="微软雅黑"/>
              </a:rPr>
              <a:t>注意</a:t>
            </a:r>
            <a:r>
              <a:rPr sz="1600" spc="-5" dirty="0">
                <a:solidFill>
                  <a:srgbClr val="585858"/>
                </a:solidFill>
                <a:latin typeface="Arial"/>
                <a:cs typeface="Arial"/>
              </a:rPr>
              <a:t>-</a:t>
            </a:r>
            <a:r>
              <a:rPr sz="1600" spc="-305" dirty="0">
                <a:solidFill>
                  <a:srgbClr val="585858"/>
                </a:solidFill>
                <a:latin typeface="Arial"/>
                <a:cs typeface="Arial"/>
              </a:rPr>
              <a:t> </a:t>
            </a:r>
            <a:r>
              <a:rPr sz="1600" spc="135" dirty="0" err="1">
                <a:solidFill>
                  <a:srgbClr val="585858"/>
                </a:solidFill>
                <a:latin typeface="微软雅黑"/>
                <a:cs typeface="微软雅黑"/>
              </a:rPr>
              <a:t>应重</a:t>
            </a:r>
            <a:r>
              <a:rPr sz="1600" spc="145" dirty="0" err="1">
                <a:solidFill>
                  <a:srgbClr val="585858"/>
                </a:solidFill>
                <a:latin typeface="微软雅黑"/>
                <a:cs typeface="微软雅黑"/>
              </a:rPr>
              <a:t>新校准所有的</a:t>
            </a:r>
            <a:r>
              <a:rPr sz="1600" spc="150" dirty="0" err="1">
                <a:solidFill>
                  <a:srgbClr val="FF0000"/>
                </a:solidFill>
                <a:latin typeface="微软雅黑"/>
                <a:cs typeface="微软雅黑"/>
              </a:rPr>
              <a:t>仪表</a:t>
            </a:r>
            <a:r>
              <a:rPr sz="1600" spc="150" dirty="0" err="1">
                <a:solidFill>
                  <a:srgbClr val="585858"/>
                </a:solidFill>
                <a:latin typeface="微软雅黑"/>
                <a:cs typeface="微软雅黑"/>
              </a:rPr>
              <a:t>和</a:t>
            </a:r>
            <a:r>
              <a:rPr sz="1600" spc="150" dirty="0" err="1">
                <a:solidFill>
                  <a:srgbClr val="FF0000"/>
                </a:solidFill>
                <a:latin typeface="微软雅黑"/>
                <a:cs typeface="微软雅黑"/>
              </a:rPr>
              <a:t>流量</a:t>
            </a:r>
            <a:r>
              <a:rPr sz="1600" spc="135" dirty="0" err="1">
                <a:solidFill>
                  <a:srgbClr val="FF0000"/>
                </a:solidFill>
                <a:latin typeface="微软雅黑"/>
                <a:cs typeface="微软雅黑"/>
              </a:rPr>
              <a:t>计</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lgn="just">
              <a:lnSpc>
                <a:spcPct val="100000"/>
              </a:lnSpc>
              <a:spcBef>
                <a:spcPts val="1575"/>
              </a:spcBef>
              <a:tabLst>
                <a:tab pos="241935" algn="l"/>
              </a:tabLst>
            </a:pPr>
            <a:r>
              <a:rPr lang="en-US" sz="1600" dirty="0">
                <a:solidFill>
                  <a:srgbClr val="585858"/>
                </a:solidFill>
                <a:latin typeface="Arial" panose="020B0604020202020204" pitchFamily="34" charset="0"/>
                <a:cs typeface="Arial" panose="020B0604020202020204" pitchFamily="34" charset="0"/>
              </a:rPr>
              <a:t>Note: All instruments and flow meters should be recalibrated.</a:t>
            </a:r>
            <a:endParaRPr sz="1600" dirty="0">
              <a:latin typeface="Arial" panose="020B0604020202020204" pitchFamily="34" charset="0"/>
              <a:cs typeface="Arial" panose="020B0604020202020204" pitchFamily="34" charset="0"/>
            </a:endParaRPr>
          </a:p>
          <a:p>
            <a:pPr marL="241300" indent="-229235" algn="just">
              <a:lnSpc>
                <a:spcPct val="100000"/>
              </a:lnSpc>
              <a:spcBef>
                <a:spcPts val="1585"/>
              </a:spcBef>
              <a:buFont typeface="Arial"/>
              <a:buChar char="●"/>
              <a:tabLst>
                <a:tab pos="241935" algn="l"/>
              </a:tabLst>
            </a:pPr>
            <a:r>
              <a:rPr sz="1600" spc="135" dirty="0">
                <a:solidFill>
                  <a:srgbClr val="585858"/>
                </a:solidFill>
                <a:latin typeface="微软雅黑"/>
                <a:cs typeface="微软雅黑"/>
              </a:rPr>
              <a:t>检修之后的</a:t>
            </a:r>
            <a:r>
              <a:rPr sz="1600" spc="145" dirty="0">
                <a:solidFill>
                  <a:srgbClr val="585858"/>
                </a:solidFill>
                <a:latin typeface="微软雅黑"/>
                <a:cs typeface="微软雅黑"/>
              </a:rPr>
              <a:t>机泵</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35" dirty="0">
                <a:solidFill>
                  <a:srgbClr val="585858"/>
                </a:solidFill>
                <a:latin typeface="微软雅黑"/>
                <a:cs typeface="微软雅黑"/>
              </a:rPr>
              <a:t>要</a:t>
            </a:r>
            <a:r>
              <a:rPr sz="1600" spc="145" dirty="0">
                <a:solidFill>
                  <a:srgbClr val="585858"/>
                </a:solidFill>
                <a:latin typeface="微软雅黑"/>
                <a:cs typeface="微软雅黑"/>
              </a:rPr>
              <a:t>进行试运行</a:t>
            </a:r>
            <a:r>
              <a:rPr sz="1600" spc="-5" dirty="0">
                <a:solidFill>
                  <a:srgbClr val="585858"/>
                </a:solidFill>
                <a:latin typeface="微软雅黑"/>
                <a:cs typeface="微软雅黑"/>
              </a:rPr>
              <a:t>，</a:t>
            </a:r>
            <a:r>
              <a:rPr sz="1600" spc="-335" dirty="0">
                <a:solidFill>
                  <a:srgbClr val="585858"/>
                </a:solidFill>
                <a:latin typeface="微软雅黑"/>
                <a:cs typeface="微软雅黑"/>
              </a:rPr>
              <a:t> </a:t>
            </a:r>
            <a:r>
              <a:rPr sz="1600" spc="145" dirty="0" err="1">
                <a:solidFill>
                  <a:srgbClr val="585858"/>
                </a:solidFill>
                <a:latin typeface="微软雅黑"/>
                <a:cs typeface="微软雅黑"/>
              </a:rPr>
              <a:t>以确定是否</a:t>
            </a:r>
            <a:r>
              <a:rPr sz="1600" spc="135" dirty="0" err="1">
                <a:solidFill>
                  <a:srgbClr val="585858"/>
                </a:solidFill>
                <a:latin typeface="微软雅黑"/>
                <a:cs typeface="微软雅黑"/>
              </a:rPr>
              <a:t>完</a:t>
            </a:r>
            <a:r>
              <a:rPr sz="1600" spc="145" dirty="0" err="1">
                <a:solidFill>
                  <a:srgbClr val="585858"/>
                </a:solidFill>
                <a:latin typeface="微软雅黑"/>
                <a:cs typeface="微软雅黑"/>
              </a:rPr>
              <a:t>好备用</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lgn="just">
              <a:lnSpc>
                <a:spcPct val="100000"/>
              </a:lnSpc>
              <a:spcBef>
                <a:spcPts val="1585"/>
              </a:spcBef>
              <a:tabLst>
                <a:tab pos="241935" algn="l"/>
              </a:tabLst>
            </a:pPr>
            <a:r>
              <a:rPr lang="en-US" sz="1600" dirty="0">
                <a:solidFill>
                  <a:srgbClr val="585858"/>
                </a:solidFill>
                <a:latin typeface="Arial" panose="020B0604020202020204" pitchFamily="34" charset="0"/>
                <a:cs typeface="Arial" panose="020B0604020202020204" pitchFamily="34" charset="0"/>
              </a:rPr>
              <a:t>After maintenance, the pump should undergo a test run to ensure it is in good working condition and ready for use.</a:t>
            </a:r>
            <a:endParaRPr sz="1600" dirty="0">
              <a:latin typeface="Arial" panose="020B0604020202020204" pitchFamily="34" charset="0"/>
              <a:cs typeface="Arial" panose="020B0604020202020204" pitchFamily="34" charset="0"/>
            </a:endParaRPr>
          </a:p>
        </p:txBody>
      </p:sp>
      <p:sp>
        <p:nvSpPr>
          <p:cNvPr id="6" name="object 2">
            <a:extLst>
              <a:ext uri="{FF2B5EF4-FFF2-40B4-BE49-F238E27FC236}">
                <a16:creationId xmlns:a16="http://schemas.microsoft.com/office/drawing/2014/main" id="{868D805E-83E0-5F6B-E839-C16871BE18BC}"/>
              </a:ext>
            </a:extLst>
          </p:cNvPr>
          <p:cNvSpPr txBox="1">
            <a:spLocks noGrp="1"/>
          </p:cNvSpPr>
          <p:nvPr>
            <p:ph type="title"/>
          </p:nvPr>
        </p:nvSpPr>
        <p:spPr>
          <a:xfrm>
            <a:off x="727075" y="183577"/>
            <a:ext cx="10737849" cy="360996"/>
          </a:xfrm>
          <a:prstGeom prst="rect">
            <a:avLst/>
          </a:prstGeom>
          <a:solidFill>
            <a:srgbClr val="FFFF00"/>
          </a:solidFill>
        </p:spPr>
        <p:txBody>
          <a:bodyPr vert="horz" wrap="square" lIns="0" tIns="22225" rIns="0" bIns="0" rtlCol="0">
            <a:spAutoFit/>
          </a:bodyPr>
          <a:lstStyle/>
          <a:p>
            <a:pPr>
              <a:lnSpc>
                <a:spcPct val="100000"/>
              </a:lnSpc>
              <a:spcBef>
                <a:spcPts val="175"/>
              </a:spcBef>
            </a:pPr>
            <a:r>
              <a:rPr sz="2200" spc="295" dirty="0" err="1"/>
              <a:t>离心泵的定期检修维护</a:t>
            </a:r>
            <a:r>
              <a:rPr lang="en-US" sz="2200" spc="295" dirty="0"/>
              <a:t> </a:t>
            </a:r>
            <a:r>
              <a:rPr lang="en-US" sz="2200" dirty="0">
                <a:latin typeface="Arial" panose="020B0604020202020204" pitchFamily="34" charset="0"/>
                <a:cs typeface="Arial" panose="020B0604020202020204" pitchFamily="34" charset="0"/>
              </a:rPr>
              <a:t>Centrifugal Pump Regular Maintenance and Inspection</a:t>
            </a:r>
            <a:endParaRP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049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304800"/>
            <a:ext cx="10820198" cy="505267"/>
          </a:xfrm>
          <a:prstGeom prst="rect">
            <a:avLst/>
          </a:prstGeom>
        </p:spPr>
        <p:txBody>
          <a:bodyPr vert="horz" wrap="square" lIns="0" tIns="12700" rIns="0" bIns="0" rtlCol="0">
            <a:spAutoFit/>
          </a:bodyPr>
          <a:lstStyle/>
          <a:p>
            <a:pPr marL="12700">
              <a:lnSpc>
                <a:spcPct val="100000"/>
              </a:lnSpc>
              <a:spcBef>
                <a:spcPts val="100"/>
              </a:spcBef>
            </a:pPr>
            <a:r>
              <a:rPr sz="3200" spc="295" dirty="0" err="1"/>
              <a:t>启泵前的检查</a:t>
            </a:r>
            <a:r>
              <a:rPr lang="en-US" sz="3200" spc="295" dirty="0"/>
              <a:t> </a:t>
            </a:r>
            <a:r>
              <a:rPr lang="en-US" sz="3200" dirty="0">
                <a:latin typeface="Arial" panose="020B0604020202020204" pitchFamily="34" charset="0"/>
                <a:cs typeface="Arial" panose="020B0604020202020204" pitchFamily="34" charset="0"/>
              </a:rPr>
              <a:t>Pre-inspection before startup pump</a:t>
            </a:r>
            <a:endParaRPr sz="3200" dirty="0">
              <a:latin typeface="Arial" panose="020B0604020202020204" pitchFamily="34" charset="0"/>
              <a:cs typeface="Arial" panose="020B0604020202020204" pitchFamily="34" charset="0"/>
            </a:endParaRPr>
          </a:p>
        </p:txBody>
      </p:sp>
      <p:sp>
        <p:nvSpPr>
          <p:cNvPr id="3" name="object 3"/>
          <p:cNvSpPr txBox="1"/>
          <p:nvPr/>
        </p:nvSpPr>
        <p:spPr>
          <a:xfrm>
            <a:off x="685901" y="914400"/>
            <a:ext cx="10651487" cy="5790047"/>
          </a:xfrm>
          <a:prstGeom prst="rect">
            <a:avLst/>
          </a:prstGeom>
        </p:spPr>
        <p:txBody>
          <a:bodyPr vert="horz" wrap="square" lIns="0" tIns="41910" rIns="0" bIns="0" rtlCol="0">
            <a:spAutoFit/>
          </a:bodyPr>
          <a:lstStyle/>
          <a:p>
            <a:pPr marL="240665" marR="5080" indent="-228600">
              <a:spcBef>
                <a:spcPts val="330"/>
              </a:spcBef>
              <a:buFont typeface="Arial"/>
              <a:buChar char="●"/>
              <a:tabLst>
                <a:tab pos="241300" algn="l"/>
              </a:tabLst>
            </a:pPr>
            <a:r>
              <a:rPr sz="1400" spc="155" dirty="0" err="1">
                <a:solidFill>
                  <a:srgbClr val="585858"/>
                </a:solidFill>
                <a:latin typeface="微软雅黑"/>
                <a:cs typeface="微软雅黑"/>
              </a:rPr>
              <a:t>为保证泵的安全</a:t>
            </a:r>
            <a:r>
              <a:rPr sz="1400" spc="140" dirty="0" err="1">
                <a:solidFill>
                  <a:srgbClr val="585858"/>
                </a:solidFill>
                <a:latin typeface="微软雅黑"/>
                <a:cs typeface="微软雅黑"/>
              </a:rPr>
              <a:t>运</a:t>
            </a:r>
            <a:r>
              <a:rPr sz="1400" spc="155" dirty="0" err="1">
                <a:solidFill>
                  <a:srgbClr val="585858"/>
                </a:solidFill>
                <a:latin typeface="微软雅黑"/>
                <a:cs typeface="微软雅黑"/>
              </a:rPr>
              <a:t>行</a:t>
            </a:r>
            <a:r>
              <a:rPr sz="1400" spc="140" dirty="0" err="1">
                <a:solidFill>
                  <a:srgbClr val="585858"/>
                </a:solidFill>
                <a:latin typeface="微软雅黑"/>
                <a:cs typeface="微软雅黑"/>
              </a:rPr>
              <a:t>，</a:t>
            </a:r>
            <a:r>
              <a:rPr sz="1400" spc="155" dirty="0" err="1">
                <a:solidFill>
                  <a:srgbClr val="585858"/>
                </a:solidFill>
                <a:latin typeface="微软雅黑"/>
                <a:cs typeface="微软雅黑"/>
              </a:rPr>
              <a:t>在</a:t>
            </a:r>
            <a:r>
              <a:rPr sz="1400" spc="140" dirty="0" err="1">
                <a:solidFill>
                  <a:srgbClr val="585858"/>
                </a:solidFill>
                <a:latin typeface="微软雅黑"/>
                <a:cs typeface="微软雅黑"/>
              </a:rPr>
              <a:t>启</a:t>
            </a:r>
            <a:r>
              <a:rPr sz="1400" spc="155" dirty="0" err="1">
                <a:solidFill>
                  <a:srgbClr val="585858"/>
                </a:solidFill>
                <a:latin typeface="微软雅黑"/>
                <a:cs typeface="微软雅黑"/>
              </a:rPr>
              <a:t>动</a:t>
            </a:r>
            <a:r>
              <a:rPr sz="1400" spc="140" dirty="0" err="1">
                <a:solidFill>
                  <a:srgbClr val="585858"/>
                </a:solidFill>
                <a:latin typeface="微软雅黑"/>
                <a:cs typeface="微软雅黑"/>
              </a:rPr>
              <a:t>前</a:t>
            </a:r>
            <a:r>
              <a:rPr sz="1400" spc="155" dirty="0" err="1">
                <a:solidFill>
                  <a:srgbClr val="585858"/>
                </a:solidFill>
                <a:latin typeface="微软雅黑"/>
                <a:cs typeface="微软雅黑"/>
              </a:rPr>
              <a:t>，</a:t>
            </a:r>
            <a:r>
              <a:rPr sz="1400" spc="140" dirty="0" err="1">
                <a:solidFill>
                  <a:srgbClr val="585858"/>
                </a:solidFill>
                <a:latin typeface="微软雅黑"/>
                <a:cs typeface="微软雅黑"/>
              </a:rPr>
              <a:t>应</a:t>
            </a:r>
            <a:r>
              <a:rPr sz="1400" spc="155" dirty="0" err="1">
                <a:solidFill>
                  <a:srgbClr val="585858"/>
                </a:solidFill>
                <a:latin typeface="微软雅黑"/>
                <a:cs typeface="微软雅黑"/>
              </a:rPr>
              <a:t>对</a:t>
            </a:r>
            <a:r>
              <a:rPr sz="1400" spc="140" dirty="0" err="1">
                <a:solidFill>
                  <a:srgbClr val="585858"/>
                </a:solidFill>
                <a:latin typeface="微软雅黑"/>
                <a:cs typeface="微软雅黑"/>
              </a:rPr>
              <a:t>整</a:t>
            </a:r>
            <a:r>
              <a:rPr sz="1400" spc="155" dirty="0" err="1">
                <a:solidFill>
                  <a:srgbClr val="585858"/>
                </a:solidFill>
                <a:latin typeface="微软雅黑"/>
                <a:cs typeface="微软雅黑"/>
              </a:rPr>
              <a:t>个</a:t>
            </a:r>
            <a:r>
              <a:rPr sz="1400" spc="140" dirty="0" err="1">
                <a:solidFill>
                  <a:srgbClr val="585858"/>
                </a:solidFill>
                <a:latin typeface="微软雅黑"/>
                <a:cs typeface="微软雅黑"/>
              </a:rPr>
              <a:t>泵</a:t>
            </a:r>
            <a:r>
              <a:rPr sz="1400" spc="155" dirty="0" err="1">
                <a:solidFill>
                  <a:srgbClr val="585858"/>
                </a:solidFill>
                <a:latin typeface="微软雅黑"/>
                <a:cs typeface="微软雅黑"/>
              </a:rPr>
              <a:t>组</a:t>
            </a:r>
            <a:r>
              <a:rPr sz="1400" spc="140" dirty="0" err="1">
                <a:solidFill>
                  <a:srgbClr val="585858"/>
                </a:solidFill>
                <a:latin typeface="微软雅黑"/>
                <a:cs typeface="微软雅黑"/>
              </a:rPr>
              <a:t>做</a:t>
            </a:r>
            <a:r>
              <a:rPr sz="1400" spc="155" dirty="0" err="1">
                <a:solidFill>
                  <a:srgbClr val="585858"/>
                </a:solidFill>
                <a:latin typeface="微软雅黑"/>
                <a:cs typeface="微软雅黑"/>
              </a:rPr>
              <a:t>全</a:t>
            </a:r>
            <a:r>
              <a:rPr sz="1400" spc="140" dirty="0" err="1">
                <a:solidFill>
                  <a:srgbClr val="585858"/>
                </a:solidFill>
                <a:latin typeface="微软雅黑"/>
                <a:cs typeface="微软雅黑"/>
              </a:rPr>
              <a:t>面</a:t>
            </a:r>
            <a:r>
              <a:rPr sz="1400" spc="155" dirty="0" err="1">
                <a:solidFill>
                  <a:srgbClr val="585858"/>
                </a:solidFill>
                <a:latin typeface="微软雅黑"/>
                <a:cs typeface="微软雅黑"/>
              </a:rPr>
              <a:t>的</a:t>
            </a:r>
            <a:r>
              <a:rPr sz="1400" spc="140" dirty="0" err="1">
                <a:solidFill>
                  <a:srgbClr val="585858"/>
                </a:solidFill>
                <a:latin typeface="微软雅黑"/>
                <a:cs typeface="微软雅黑"/>
              </a:rPr>
              <a:t>检</a:t>
            </a:r>
            <a:r>
              <a:rPr sz="1400" spc="155" dirty="0" err="1">
                <a:solidFill>
                  <a:srgbClr val="585858"/>
                </a:solidFill>
                <a:latin typeface="微软雅黑"/>
                <a:cs typeface="微软雅黑"/>
              </a:rPr>
              <a:t>查</a:t>
            </a:r>
            <a:r>
              <a:rPr sz="1400" spc="140" dirty="0" err="1">
                <a:solidFill>
                  <a:srgbClr val="585858"/>
                </a:solidFill>
                <a:latin typeface="微软雅黑"/>
                <a:cs typeface="微软雅黑"/>
              </a:rPr>
              <a:t>，</a:t>
            </a:r>
            <a:r>
              <a:rPr sz="1400" spc="155" dirty="0" err="1">
                <a:solidFill>
                  <a:srgbClr val="585858"/>
                </a:solidFill>
                <a:latin typeface="微软雅黑"/>
                <a:cs typeface="微软雅黑"/>
              </a:rPr>
              <a:t>发</a:t>
            </a:r>
            <a:r>
              <a:rPr sz="1400" spc="140" dirty="0" err="1">
                <a:solidFill>
                  <a:srgbClr val="585858"/>
                </a:solidFill>
                <a:latin typeface="微软雅黑"/>
                <a:cs typeface="微软雅黑"/>
              </a:rPr>
              <a:t>现</a:t>
            </a:r>
            <a:r>
              <a:rPr sz="1400" spc="155" dirty="0" err="1">
                <a:solidFill>
                  <a:srgbClr val="585858"/>
                </a:solidFill>
                <a:latin typeface="微软雅黑"/>
                <a:cs typeface="微软雅黑"/>
              </a:rPr>
              <a:t>问</a:t>
            </a:r>
            <a:r>
              <a:rPr sz="1400" spc="140" dirty="0" err="1">
                <a:solidFill>
                  <a:srgbClr val="585858"/>
                </a:solidFill>
                <a:latin typeface="微软雅黑"/>
                <a:cs typeface="微软雅黑"/>
              </a:rPr>
              <a:t>题</a:t>
            </a:r>
            <a:r>
              <a:rPr sz="1400" spc="155" dirty="0" err="1">
                <a:solidFill>
                  <a:srgbClr val="585858"/>
                </a:solidFill>
                <a:latin typeface="微软雅黑"/>
                <a:cs typeface="微软雅黑"/>
              </a:rPr>
              <a:t>，</a:t>
            </a:r>
            <a:r>
              <a:rPr sz="1400" spc="140" dirty="0" err="1">
                <a:solidFill>
                  <a:srgbClr val="585858"/>
                </a:solidFill>
                <a:latin typeface="微软雅黑"/>
                <a:cs typeface="微软雅黑"/>
              </a:rPr>
              <a:t>及</a:t>
            </a:r>
            <a:r>
              <a:rPr sz="1400" spc="155" dirty="0" err="1">
                <a:solidFill>
                  <a:srgbClr val="585858"/>
                </a:solidFill>
                <a:latin typeface="微软雅黑"/>
                <a:cs typeface="微软雅黑"/>
              </a:rPr>
              <a:t>时</a:t>
            </a:r>
            <a:r>
              <a:rPr sz="1400" spc="140" dirty="0" err="1">
                <a:solidFill>
                  <a:srgbClr val="585858"/>
                </a:solidFill>
                <a:latin typeface="微软雅黑"/>
                <a:cs typeface="微软雅黑"/>
              </a:rPr>
              <a:t>处</a:t>
            </a:r>
            <a:r>
              <a:rPr sz="1400" spc="155" dirty="0" err="1">
                <a:solidFill>
                  <a:srgbClr val="585858"/>
                </a:solidFill>
                <a:latin typeface="微软雅黑"/>
                <a:cs typeface="微软雅黑"/>
              </a:rPr>
              <a:t>理</a:t>
            </a:r>
            <a:r>
              <a:rPr sz="1400" spc="140" dirty="0" err="1">
                <a:solidFill>
                  <a:srgbClr val="585858"/>
                </a:solidFill>
                <a:latin typeface="微软雅黑"/>
                <a:cs typeface="微软雅黑"/>
              </a:rPr>
              <a:t>。</a:t>
            </a:r>
            <a:r>
              <a:rPr sz="1400" spc="155" dirty="0" err="1">
                <a:solidFill>
                  <a:srgbClr val="585858"/>
                </a:solidFill>
                <a:latin typeface="微软雅黑"/>
                <a:cs typeface="微软雅黑"/>
              </a:rPr>
              <a:t>检</a:t>
            </a:r>
            <a:r>
              <a:rPr sz="1400" spc="140" dirty="0" err="1">
                <a:solidFill>
                  <a:srgbClr val="585858"/>
                </a:solidFill>
                <a:latin typeface="微软雅黑"/>
                <a:cs typeface="微软雅黑"/>
              </a:rPr>
              <a:t>查</a:t>
            </a:r>
            <a:r>
              <a:rPr sz="1400" spc="155" dirty="0" err="1">
                <a:solidFill>
                  <a:srgbClr val="585858"/>
                </a:solidFill>
                <a:latin typeface="微软雅黑"/>
                <a:cs typeface="微软雅黑"/>
              </a:rPr>
              <a:t>内容如下</a:t>
            </a:r>
            <a:r>
              <a:rPr sz="1400" spc="155" dirty="0">
                <a:solidFill>
                  <a:srgbClr val="585858"/>
                </a:solidFill>
                <a:latin typeface="微软雅黑"/>
                <a:cs typeface="微软雅黑"/>
              </a:rPr>
              <a:t>：</a:t>
            </a:r>
            <a:endParaRPr lang="en-US" sz="1400" spc="155" dirty="0">
              <a:solidFill>
                <a:srgbClr val="585858"/>
              </a:solidFill>
              <a:latin typeface="微软雅黑"/>
              <a:cs typeface="微软雅黑"/>
            </a:endParaRPr>
          </a:p>
          <a:p>
            <a:pPr marL="12065" marR="5080">
              <a:spcBef>
                <a:spcPts val="330"/>
              </a:spcBef>
              <a:tabLst>
                <a:tab pos="241300" algn="l"/>
              </a:tabLst>
            </a:pPr>
            <a:r>
              <a:rPr lang="en-US" sz="1400" dirty="0">
                <a:solidFill>
                  <a:srgbClr val="585858"/>
                </a:solidFill>
                <a:latin typeface="Arial" panose="020B0604020202020204" pitchFamily="34" charset="0"/>
                <a:cs typeface="Arial" panose="020B0604020202020204" pitchFamily="34" charset="0"/>
              </a:rPr>
              <a:t>To ensure safe operation of the pump, a comprehensive inspection of the entire pump should be carried out before startup. Any issues found should be addressed promptly. The inspection are as follows:</a:t>
            </a:r>
            <a:endParaRPr sz="1400" dirty="0">
              <a:latin typeface="Arial" panose="020B0604020202020204" pitchFamily="34" charset="0"/>
              <a:cs typeface="Arial" panose="020B0604020202020204" pitchFamily="34" charset="0"/>
            </a:endParaRPr>
          </a:p>
          <a:p>
            <a:pPr marL="12700">
              <a:spcBef>
                <a:spcPts val="745"/>
              </a:spcBef>
              <a:tabLst>
                <a:tab pos="241300" algn="l"/>
              </a:tabLst>
            </a:pPr>
            <a:r>
              <a:rPr sz="1400" spc="145" dirty="0">
                <a:solidFill>
                  <a:srgbClr val="585858"/>
                </a:solidFill>
                <a:latin typeface="Arial"/>
                <a:cs typeface="Arial"/>
              </a:rPr>
              <a:t>1</a:t>
            </a:r>
            <a:r>
              <a:rPr sz="1400" dirty="0">
                <a:solidFill>
                  <a:srgbClr val="585858"/>
                </a:solidFill>
                <a:latin typeface="微软雅黑"/>
                <a:cs typeface="微软雅黑"/>
              </a:rPr>
              <a:t>）</a:t>
            </a:r>
            <a:r>
              <a:rPr sz="1400" spc="-380" dirty="0">
                <a:solidFill>
                  <a:srgbClr val="585858"/>
                </a:solidFill>
                <a:latin typeface="微软雅黑"/>
                <a:cs typeface="微软雅黑"/>
              </a:rPr>
              <a:t> </a:t>
            </a:r>
            <a:r>
              <a:rPr sz="1400" spc="150" dirty="0">
                <a:solidFill>
                  <a:srgbClr val="585858"/>
                </a:solidFill>
                <a:latin typeface="微软雅黑"/>
                <a:cs typeface="微软雅黑"/>
              </a:rPr>
              <a:t>检查机泵周</a:t>
            </a:r>
            <a:r>
              <a:rPr sz="1400" spc="140" dirty="0">
                <a:solidFill>
                  <a:srgbClr val="585858"/>
                </a:solidFill>
                <a:latin typeface="微软雅黑"/>
                <a:cs typeface="微软雅黑"/>
              </a:rPr>
              <a:t>围</a:t>
            </a:r>
            <a:r>
              <a:rPr sz="1400" spc="150" dirty="0">
                <a:solidFill>
                  <a:srgbClr val="585858"/>
                </a:solidFill>
                <a:latin typeface="微软雅黑"/>
                <a:cs typeface="微软雅黑"/>
              </a:rPr>
              <a:t>有</a:t>
            </a:r>
            <a:r>
              <a:rPr sz="1400" spc="140" dirty="0">
                <a:solidFill>
                  <a:srgbClr val="585858"/>
                </a:solidFill>
                <a:latin typeface="微软雅黑"/>
                <a:cs typeface="微软雅黑"/>
              </a:rPr>
              <a:t>无</a:t>
            </a:r>
            <a:r>
              <a:rPr sz="1400" spc="150" dirty="0">
                <a:solidFill>
                  <a:srgbClr val="585858"/>
                </a:solidFill>
                <a:latin typeface="微软雅黑"/>
                <a:cs typeface="微软雅黑"/>
              </a:rPr>
              <a:t>杂</a:t>
            </a:r>
            <a:r>
              <a:rPr sz="1400" spc="140" dirty="0">
                <a:solidFill>
                  <a:srgbClr val="585858"/>
                </a:solidFill>
                <a:latin typeface="微软雅黑"/>
                <a:cs typeface="微软雅黑"/>
              </a:rPr>
              <a:t>物</a:t>
            </a:r>
            <a:r>
              <a:rPr sz="1400" dirty="0">
                <a:solidFill>
                  <a:srgbClr val="585858"/>
                </a:solidFill>
                <a:latin typeface="微软雅黑"/>
                <a:cs typeface="微软雅黑"/>
              </a:rPr>
              <a:t>，</a:t>
            </a:r>
            <a:r>
              <a:rPr sz="1400" spc="-380" dirty="0">
                <a:solidFill>
                  <a:srgbClr val="585858"/>
                </a:solidFill>
                <a:latin typeface="微软雅黑"/>
                <a:cs typeface="微软雅黑"/>
              </a:rPr>
              <a:t> </a:t>
            </a:r>
            <a:r>
              <a:rPr sz="1400" spc="140" dirty="0" err="1">
                <a:solidFill>
                  <a:srgbClr val="585858"/>
                </a:solidFill>
                <a:latin typeface="微软雅黑"/>
                <a:cs typeface="微软雅黑"/>
              </a:rPr>
              <a:t>各</a:t>
            </a:r>
            <a:r>
              <a:rPr sz="1400" spc="150" dirty="0" err="1">
                <a:solidFill>
                  <a:srgbClr val="585858"/>
                </a:solidFill>
                <a:latin typeface="微软雅黑"/>
                <a:cs typeface="微软雅黑"/>
              </a:rPr>
              <a:t>部</a:t>
            </a:r>
            <a:r>
              <a:rPr sz="1400" spc="165" dirty="0" err="1">
                <a:solidFill>
                  <a:srgbClr val="585858"/>
                </a:solidFill>
                <a:latin typeface="微软雅黑"/>
                <a:cs typeface="微软雅黑"/>
              </a:rPr>
              <a:t>位</a:t>
            </a:r>
            <a:r>
              <a:rPr sz="1400" spc="155" dirty="0" err="1">
                <a:solidFill>
                  <a:srgbClr val="FF0000"/>
                </a:solidFill>
                <a:latin typeface="微软雅黑"/>
                <a:cs typeface="微软雅黑"/>
              </a:rPr>
              <a:t>螺</a:t>
            </a:r>
            <a:r>
              <a:rPr sz="1400" spc="140" dirty="0" err="1">
                <a:solidFill>
                  <a:srgbClr val="FF0000"/>
                </a:solidFill>
                <a:latin typeface="微软雅黑"/>
                <a:cs typeface="微软雅黑"/>
              </a:rPr>
              <a:t>栓</a:t>
            </a:r>
            <a:r>
              <a:rPr sz="1400" spc="155" dirty="0" err="1">
                <a:solidFill>
                  <a:srgbClr val="585858"/>
                </a:solidFill>
                <a:latin typeface="微软雅黑"/>
                <a:cs typeface="微软雅黑"/>
              </a:rPr>
              <a:t>无</a:t>
            </a:r>
            <a:r>
              <a:rPr sz="1400" spc="140" dirty="0" err="1">
                <a:solidFill>
                  <a:srgbClr val="585858"/>
                </a:solidFill>
                <a:latin typeface="微软雅黑"/>
                <a:cs typeface="微软雅黑"/>
              </a:rPr>
              <a:t>松</a:t>
            </a:r>
            <a:r>
              <a:rPr sz="1400" spc="155" dirty="0" err="1">
                <a:solidFill>
                  <a:srgbClr val="585858"/>
                </a:solidFill>
                <a:latin typeface="微软雅黑"/>
                <a:cs typeface="微软雅黑"/>
              </a:rPr>
              <a:t>动</a:t>
            </a:r>
            <a:r>
              <a:rPr sz="1400" dirty="0">
                <a:solidFill>
                  <a:srgbClr val="585858"/>
                </a:solidFill>
                <a:latin typeface="微软雅黑"/>
                <a:cs typeface="微软雅黑"/>
              </a:rPr>
              <a:t>。</a:t>
            </a:r>
            <a:endParaRPr lang="en-US" sz="1400" dirty="0">
              <a:solidFill>
                <a:srgbClr val="585858"/>
              </a:solidFill>
              <a:latin typeface="微软雅黑"/>
              <a:cs typeface="微软雅黑"/>
            </a:endParaRPr>
          </a:p>
          <a:p>
            <a:pPr marL="12700">
              <a:spcBef>
                <a:spcPts val="745"/>
              </a:spcBef>
              <a:tabLst>
                <a:tab pos="241300" algn="l"/>
              </a:tabLst>
            </a:pPr>
            <a:r>
              <a:rPr lang="en-US" sz="1400" dirty="0">
                <a:solidFill>
                  <a:srgbClr val="585858"/>
                </a:solidFill>
                <a:latin typeface="Arial" panose="020B0604020202020204" pitchFamily="34" charset="0"/>
                <a:cs typeface="Arial" panose="020B0604020202020204" pitchFamily="34" charset="0"/>
              </a:rPr>
              <a:t>	  Check for any debris around the pump and ensure all bolts in various parts are not loose.</a:t>
            </a:r>
            <a:endParaRPr sz="1400" dirty="0">
              <a:latin typeface="Arial" panose="020B0604020202020204" pitchFamily="34" charset="0"/>
              <a:cs typeface="Arial" panose="020B0604020202020204" pitchFamily="34" charset="0"/>
            </a:endParaRPr>
          </a:p>
          <a:p>
            <a:pPr marL="12700">
              <a:spcBef>
                <a:spcPts val="780"/>
              </a:spcBef>
              <a:tabLst>
                <a:tab pos="241300" algn="l"/>
              </a:tabLst>
            </a:pPr>
            <a:r>
              <a:rPr sz="1400" spc="145" dirty="0">
                <a:solidFill>
                  <a:srgbClr val="585858"/>
                </a:solidFill>
                <a:latin typeface="Arial"/>
                <a:cs typeface="Arial"/>
              </a:rPr>
              <a:t>2</a:t>
            </a:r>
            <a:r>
              <a:rPr sz="1400" spc="145" dirty="0">
                <a:solidFill>
                  <a:srgbClr val="585858"/>
                </a:solidFill>
                <a:latin typeface="微软雅黑"/>
                <a:cs typeface="微软雅黑"/>
              </a:rPr>
              <a:t>）</a:t>
            </a:r>
            <a:r>
              <a:rPr sz="1400" spc="150" dirty="0">
                <a:solidFill>
                  <a:srgbClr val="585858"/>
                </a:solidFill>
                <a:latin typeface="微软雅黑"/>
                <a:cs typeface="微软雅黑"/>
              </a:rPr>
              <a:t>检查各种</a:t>
            </a:r>
            <a:r>
              <a:rPr sz="1400" spc="150" dirty="0">
                <a:solidFill>
                  <a:srgbClr val="FF0000"/>
                </a:solidFill>
                <a:latin typeface="微软雅黑"/>
                <a:cs typeface="微软雅黑"/>
              </a:rPr>
              <a:t>仪</a:t>
            </a:r>
            <a:r>
              <a:rPr sz="1400" spc="140" dirty="0">
                <a:solidFill>
                  <a:srgbClr val="FF0000"/>
                </a:solidFill>
                <a:latin typeface="微软雅黑"/>
                <a:cs typeface="微软雅黑"/>
              </a:rPr>
              <a:t>表</a:t>
            </a:r>
            <a:r>
              <a:rPr sz="1400" spc="155" dirty="0">
                <a:solidFill>
                  <a:srgbClr val="585858"/>
                </a:solidFill>
                <a:latin typeface="微软雅黑"/>
                <a:cs typeface="微软雅黑"/>
              </a:rPr>
              <a:t>齐</a:t>
            </a:r>
            <a:r>
              <a:rPr sz="1400" spc="140" dirty="0">
                <a:solidFill>
                  <a:srgbClr val="585858"/>
                </a:solidFill>
                <a:latin typeface="微软雅黑"/>
                <a:cs typeface="微软雅黑"/>
              </a:rPr>
              <a:t>全</a:t>
            </a:r>
            <a:r>
              <a:rPr sz="1400" spc="155" dirty="0">
                <a:solidFill>
                  <a:srgbClr val="585858"/>
                </a:solidFill>
                <a:latin typeface="微软雅黑"/>
                <a:cs typeface="微软雅黑"/>
              </a:rPr>
              <a:t>准</a:t>
            </a:r>
            <a:r>
              <a:rPr sz="1400" spc="140" dirty="0">
                <a:solidFill>
                  <a:srgbClr val="585858"/>
                </a:solidFill>
                <a:latin typeface="微软雅黑"/>
                <a:cs typeface="微软雅黑"/>
              </a:rPr>
              <a:t>确</a:t>
            </a:r>
            <a:r>
              <a:rPr sz="1400" spc="155" dirty="0">
                <a:solidFill>
                  <a:srgbClr val="585858"/>
                </a:solidFill>
                <a:latin typeface="微软雅黑"/>
                <a:cs typeface="微软雅黑"/>
              </a:rPr>
              <a:t>、</a:t>
            </a:r>
            <a:r>
              <a:rPr sz="1400" spc="140" dirty="0">
                <a:solidFill>
                  <a:srgbClr val="585858"/>
                </a:solidFill>
                <a:latin typeface="微软雅黑"/>
                <a:cs typeface="微软雅黑"/>
              </a:rPr>
              <a:t>灵</a:t>
            </a:r>
            <a:r>
              <a:rPr sz="1400" spc="155" dirty="0">
                <a:solidFill>
                  <a:srgbClr val="585858"/>
                </a:solidFill>
                <a:latin typeface="微软雅黑"/>
                <a:cs typeface="微软雅黑"/>
              </a:rPr>
              <a:t>活</a:t>
            </a:r>
            <a:r>
              <a:rPr sz="1400" spc="140" dirty="0">
                <a:solidFill>
                  <a:srgbClr val="585858"/>
                </a:solidFill>
                <a:latin typeface="微软雅黑"/>
                <a:cs typeface="微软雅黑"/>
              </a:rPr>
              <a:t>好</a:t>
            </a:r>
            <a:r>
              <a:rPr sz="1400" spc="155" dirty="0">
                <a:solidFill>
                  <a:srgbClr val="585858"/>
                </a:solidFill>
                <a:latin typeface="微软雅黑"/>
                <a:cs typeface="微软雅黑"/>
              </a:rPr>
              <a:t>用</a:t>
            </a:r>
            <a:r>
              <a:rPr sz="1400" dirty="0">
                <a:solidFill>
                  <a:srgbClr val="585858"/>
                </a:solidFill>
                <a:latin typeface="微软雅黑"/>
                <a:cs typeface="微软雅黑"/>
              </a:rPr>
              <a:t>。</a:t>
            </a:r>
            <a:endParaRPr lang="en-US" sz="1400" dirty="0">
              <a:solidFill>
                <a:srgbClr val="585858"/>
              </a:solidFill>
              <a:latin typeface="微软雅黑"/>
              <a:cs typeface="微软雅黑"/>
            </a:endParaRPr>
          </a:p>
          <a:p>
            <a:pPr marL="12700">
              <a:spcBef>
                <a:spcPts val="780"/>
              </a:spcBef>
              <a:tabLst>
                <a:tab pos="241300" algn="l"/>
              </a:tabLst>
            </a:pPr>
            <a:r>
              <a:rPr lang="en-US" sz="1400" dirty="0">
                <a:solidFill>
                  <a:srgbClr val="585858"/>
                </a:solidFill>
                <a:latin typeface="Arial" panose="020B0604020202020204" pitchFamily="34" charset="0"/>
                <a:cs typeface="Arial" panose="020B0604020202020204" pitchFamily="34" charset="0"/>
              </a:rPr>
              <a:t>	  Check that all instruments are complete, accurate, flexible, and in good working condition.</a:t>
            </a:r>
            <a:endParaRPr sz="1400" dirty="0">
              <a:latin typeface="Arial" panose="020B0604020202020204" pitchFamily="34" charset="0"/>
              <a:cs typeface="Arial" panose="020B0604020202020204" pitchFamily="34" charset="0"/>
            </a:endParaRPr>
          </a:p>
          <a:p>
            <a:pPr marL="12700">
              <a:spcBef>
                <a:spcPts val="795"/>
              </a:spcBef>
              <a:tabLst>
                <a:tab pos="241300" algn="l"/>
              </a:tabLst>
            </a:pPr>
            <a:r>
              <a:rPr sz="1400" spc="150" dirty="0">
                <a:solidFill>
                  <a:srgbClr val="585858"/>
                </a:solidFill>
                <a:latin typeface="Arial"/>
                <a:cs typeface="Arial"/>
              </a:rPr>
              <a:t>3</a:t>
            </a:r>
            <a:r>
              <a:rPr sz="1400" spc="150" dirty="0">
                <a:solidFill>
                  <a:srgbClr val="585858"/>
                </a:solidFill>
                <a:latin typeface="微软雅黑"/>
                <a:cs typeface="微软雅黑"/>
              </a:rPr>
              <a:t>）</a:t>
            </a:r>
            <a:r>
              <a:rPr sz="1400" spc="155" dirty="0">
                <a:solidFill>
                  <a:srgbClr val="585858"/>
                </a:solidFill>
                <a:latin typeface="微软雅黑"/>
                <a:cs typeface="微软雅黑"/>
              </a:rPr>
              <a:t>检查</a:t>
            </a:r>
            <a:r>
              <a:rPr sz="1400" spc="150" dirty="0">
                <a:solidFill>
                  <a:srgbClr val="FF0000"/>
                </a:solidFill>
                <a:latin typeface="微软雅黑"/>
                <a:cs typeface="微软雅黑"/>
              </a:rPr>
              <a:t>填料、</a:t>
            </a:r>
            <a:r>
              <a:rPr sz="1400" spc="140" dirty="0">
                <a:solidFill>
                  <a:srgbClr val="FF0000"/>
                </a:solidFill>
                <a:latin typeface="微软雅黑"/>
                <a:cs typeface="微软雅黑"/>
              </a:rPr>
              <a:t>机</a:t>
            </a:r>
            <a:r>
              <a:rPr sz="1400" spc="160" dirty="0">
                <a:solidFill>
                  <a:srgbClr val="FF0000"/>
                </a:solidFill>
                <a:latin typeface="微软雅黑"/>
                <a:cs typeface="微软雅黑"/>
              </a:rPr>
              <a:t>封</a:t>
            </a:r>
            <a:r>
              <a:rPr sz="1400" spc="140" dirty="0">
                <a:solidFill>
                  <a:srgbClr val="585858"/>
                </a:solidFill>
                <a:latin typeface="微软雅黑"/>
                <a:cs typeface="微软雅黑"/>
              </a:rPr>
              <a:t>无</a:t>
            </a:r>
            <a:r>
              <a:rPr sz="1400" spc="150" dirty="0">
                <a:solidFill>
                  <a:srgbClr val="585858"/>
                </a:solidFill>
                <a:latin typeface="微软雅黑"/>
                <a:cs typeface="微软雅黑"/>
              </a:rPr>
              <a:t>明</a:t>
            </a:r>
            <a:r>
              <a:rPr sz="1400" spc="140" dirty="0">
                <a:solidFill>
                  <a:srgbClr val="585858"/>
                </a:solidFill>
                <a:latin typeface="微软雅黑"/>
                <a:cs typeface="微软雅黑"/>
              </a:rPr>
              <a:t>显</a:t>
            </a:r>
            <a:r>
              <a:rPr sz="1400" spc="150" dirty="0">
                <a:solidFill>
                  <a:srgbClr val="585858"/>
                </a:solidFill>
                <a:latin typeface="微软雅黑"/>
                <a:cs typeface="微软雅黑"/>
              </a:rPr>
              <a:t>泄</a:t>
            </a:r>
            <a:r>
              <a:rPr sz="1400" spc="140" dirty="0">
                <a:solidFill>
                  <a:srgbClr val="585858"/>
                </a:solidFill>
                <a:latin typeface="微软雅黑"/>
                <a:cs typeface="微软雅黑"/>
              </a:rPr>
              <a:t>漏</a:t>
            </a:r>
            <a:r>
              <a:rPr sz="1400" dirty="0">
                <a:solidFill>
                  <a:srgbClr val="585858"/>
                </a:solidFill>
                <a:latin typeface="微软雅黑"/>
                <a:cs typeface="微软雅黑"/>
              </a:rPr>
              <a:t>。</a:t>
            </a:r>
            <a:endParaRPr lang="en-US" sz="1400" dirty="0">
              <a:solidFill>
                <a:srgbClr val="585858"/>
              </a:solidFill>
              <a:latin typeface="微软雅黑"/>
              <a:cs typeface="微软雅黑"/>
            </a:endParaRPr>
          </a:p>
          <a:p>
            <a:pPr marL="12700">
              <a:spcBef>
                <a:spcPts val="795"/>
              </a:spcBef>
              <a:tabLst>
                <a:tab pos="241300" algn="l"/>
              </a:tabLst>
            </a:pPr>
            <a:r>
              <a:rPr lang="en-US" sz="1400" dirty="0">
                <a:solidFill>
                  <a:srgbClr val="585858"/>
                </a:solidFill>
                <a:latin typeface="Arial" panose="020B0604020202020204" pitchFamily="34" charset="0"/>
                <a:cs typeface="Arial" panose="020B0604020202020204" pitchFamily="34" charset="0"/>
              </a:rPr>
              <a:t>	  Check that there is no leakage from the packing or mechanical seal.</a:t>
            </a:r>
            <a:endParaRPr sz="1400" dirty="0">
              <a:latin typeface="Arial" panose="020B0604020202020204" pitchFamily="34" charset="0"/>
              <a:cs typeface="Arial" panose="020B0604020202020204" pitchFamily="34" charset="0"/>
            </a:endParaRPr>
          </a:p>
          <a:p>
            <a:pPr marL="12700">
              <a:spcBef>
                <a:spcPts val="780"/>
              </a:spcBef>
              <a:tabLst>
                <a:tab pos="241300" algn="l"/>
              </a:tabLst>
            </a:pPr>
            <a:r>
              <a:rPr sz="1400" spc="150" dirty="0">
                <a:solidFill>
                  <a:srgbClr val="585858"/>
                </a:solidFill>
                <a:latin typeface="Arial"/>
                <a:cs typeface="Arial"/>
              </a:rPr>
              <a:t>4</a:t>
            </a:r>
            <a:r>
              <a:rPr sz="1400" spc="150" dirty="0">
                <a:solidFill>
                  <a:srgbClr val="585858"/>
                </a:solidFill>
                <a:latin typeface="微软雅黑"/>
                <a:cs typeface="微软雅黑"/>
              </a:rPr>
              <a:t>）</a:t>
            </a:r>
            <a:r>
              <a:rPr sz="1400" spc="155" dirty="0">
                <a:solidFill>
                  <a:srgbClr val="585858"/>
                </a:solidFill>
                <a:latin typeface="微软雅黑"/>
                <a:cs typeface="微软雅黑"/>
              </a:rPr>
              <a:t>检查</a:t>
            </a:r>
            <a:r>
              <a:rPr sz="1400" spc="150" dirty="0">
                <a:solidFill>
                  <a:srgbClr val="FF0000"/>
                </a:solidFill>
                <a:latin typeface="微软雅黑"/>
                <a:cs typeface="微软雅黑"/>
              </a:rPr>
              <a:t>机封辅</a:t>
            </a:r>
            <a:r>
              <a:rPr sz="1400" spc="140" dirty="0">
                <a:solidFill>
                  <a:srgbClr val="FF0000"/>
                </a:solidFill>
                <a:latin typeface="微软雅黑"/>
                <a:cs typeface="微软雅黑"/>
              </a:rPr>
              <a:t>助</a:t>
            </a:r>
            <a:r>
              <a:rPr sz="1400" spc="150" dirty="0">
                <a:solidFill>
                  <a:srgbClr val="FF0000"/>
                </a:solidFill>
                <a:latin typeface="微软雅黑"/>
                <a:cs typeface="微软雅黑"/>
              </a:rPr>
              <a:t>系统</a:t>
            </a:r>
            <a:r>
              <a:rPr sz="1400" spc="150" dirty="0">
                <a:solidFill>
                  <a:srgbClr val="585858"/>
                </a:solidFill>
                <a:latin typeface="微软雅黑"/>
                <a:cs typeface="微软雅黑"/>
              </a:rPr>
              <a:t>温</a:t>
            </a:r>
            <a:r>
              <a:rPr sz="1400" spc="140" dirty="0">
                <a:solidFill>
                  <a:srgbClr val="585858"/>
                </a:solidFill>
                <a:latin typeface="微软雅黑"/>
                <a:cs typeface="微软雅黑"/>
              </a:rPr>
              <a:t>度</a:t>
            </a:r>
            <a:r>
              <a:rPr sz="1400" spc="150" dirty="0">
                <a:solidFill>
                  <a:srgbClr val="585858"/>
                </a:solidFill>
                <a:latin typeface="微软雅黑"/>
                <a:cs typeface="微软雅黑"/>
              </a:rPr>
              <a:t>、</a:t>
            </a:r>
            <a:r>
              <a:rPr sz="1400" spc="140" dirty="0">
                <a:solidFill>
                  <a:srgbClr val="585858"/>
                </a:solidFill>
                <a:latin typeface="微软雅黑"/>
                <a:cs typeface="微软雅黑"/>
              </a:rPr>
              <a:t>压</a:t>
            </a:r>
            <a:r>
              <a:rPr sz="1400" spc="150" dirty="0">
                <a:solidFill>
                  <a:srgbClr val="585858"/>
                </a:solidFill>
                <a:latin typeface="微软雅黑"/>
                <a:cs typeface="微软雅黑"/>
              </a:rPr>
              <a:t>力</a:t>
            </a:r>
            <a:r>
              <a:rPr sz="1400" spc="140" dirty="0">
                <a:solidFill>
                  <a:srgbClr val="585858"/>
                </a:solidFill>
                <a:latin typeface="微软雅黑"/>
                <a:cs typeface="微软雅黑"/>
              </a:rPr>
              <a:t>、</a:t>
            </a:r>
            <a:r>
              <a:rPr sz="1400" spc="150" dirty="0">
                <a:solidFill>
                  <a:srgbClr val="585858"/>
                </a:solidFill>
                <a:latin typeface="微软雅黑"/>
                <a:cs typeface="微软雅黑"/>
              </a:rPr>
              <a:t>流</a:t>
            </a:r>
            <a:r>
              <a:rPr sz="1400" spc="140" dirty="0">
                <a:solidFill>
                  <a:srgbClr val="585858"/>
                </a:solidFill>
                <a:latin typeface="微软雅黑"/>
                <a:cs typeface="微软雅黑"/>
              </a:rPr>
              <a:t>量</a:t>
            </a:r>
            <a:r>
              <a:rPr sz="1400" spc="150" dirty="0">
                <a:solidFill>
                  <a:srgbClr val="585858"/>
                </a:solidFill>
                <a:latin typeface="微软雅黑"/>
                <a:cs typeface="微软雅黑"/>
              </a:rPr>
              <a:t>、</a:t>
            </a:r>
            <a:r>
              <a:rPr sz="1400" spc="140" dirty="0">
                <a:solidFill>
                  <a:srgbClr val="585858"/>
                </a:solidFill>
                <a:latin typeface="微软雅黑"/>
                <a:cs typeface="微软雅黑"/>
              </a:rPr>
              <a:t>液</a:t>
            </a:r>
            <a:r>
              <a:rPr sz="1400" spc="150" dirty="0">
                <a:solidFill>
                  <a:srgbClr val="585858"/>
                </a:solidFill>
                <a:latin typeface="微软雅黑"/>
                <a:cs typeface="微软雅黑"/>
              </a:rPr>
              <a:t>位</a:t>
            </a:r>
            <a:r>
              <a:rPr sz="1400" spc="140" dirty="0">
                <a:solidFill>
                  <a:srgbClr val="585858"/>
                </a:solidFill>
                <a:latin typeface="微软雅黑"/>
                <a:cs typeface="微软雅黑"/>
              </a:rPr>
              <a:t>正</a:t>
            </a:r>
            <a:r>
              <a:rPr sz="1400" spc="150" dirty="0">
                <a:solidFill>
                  <a:srgbClr val="585858"/>
                </a:solidFill>
                <a:latin typeface="微软雅黑"/>
                <a:cs typeface="微软雅黑"/>
              </a:rPr>
              <a:t>常</a:t>
            </a:r>
            <a:r>
              <a:rPr sz="1400" dirty="0">
                <a:solidFill>
                  <a:srgbClr val="585858"/>
                </a:solidFill>
                <a:latin typeface="微软雅黑"/>
                <a:cs typeface="微软雅黑"/>
              </a:rPr>
              <a:t>。</a:t>
            </a:r>
            <a:endParaRPr lang="en-US" sz="1400" dirty="0">
              <a:solidFill>
                <a:srgbClr val="585858"/>
              </a:solidFill>
              <a:latin typeface="微软雅黑"/>
              <a:cs typeface="微软雅黑"/>
            </a:endParaRPr>
          </a:p>
          <a:p>
            <a:pPr marL="12700">
              <a:spcBef>
                <a:spcPts val="780"/>
              </a:spcBef>
              <a:tabLst>
                <a:tab pos="241300" algn="l"/>
              </a:tabLst>
            </a:pPr>
            <a:r>
              <a:rPr lang="en-US" sz="1400" dirty="0">
                <a:solidFill>
                  <a:srgbClr val="585858"/>
                </a:solidFill>
                <a:latin typeface="Arial" panose="020B0604020202020204" pitchFamily="34" charset="0"/>
                <a:cs typeface="Arial" panose="020B0604020202020204" pitchFamily="34" charset="0"/>
              </a:rPr>
              <a:t>	  Check that the temperature, pressure, flow, and liquid level of the mechanical seal auxiliary system are normal.</a:t>
            </a:r>
            <a:endParaRPr sz="1400" dirty="0">
              <a:latin typeface="Arial" panose="020B0604020202020204" pitchFamily="34" charset="0"/>
              <a:cs typeface="Arial" panose="020B0604020202020204" pitchFamily="34" charset="0"/>
            </a:endParaRPr>
          </a:p>
          <a:p>
            <a:pPr marL="12700">
              <a:spcBef>
                <a:spcPts val="780"/>
              </a:spcBef>
              <a:tabLst>
                <a:tab pos="241300" algn="l"/>
              </a:tabLst>
            </a:pPr>
            <a:r>
              <a:rPr sz="1400" spc="145" dirty="0">
                <a:solidFill>
                  <a:srgbClr val="585858"/>
                </a:solidFill>
                <a:latin typeface="Arial"/>
                <a:cs typeface="Arial"/>
              </a:rPr>
              <a:t>5</a:t>
            </a:r>
            <a:r>
              <a:rPr sz="1400" spc="155" dirty="0">
                <a:solidFill>
                  <a:srgbClr val="585858"/>
                </a:solidFill>
                <a:latin typeface="微软雅黑"/>
                <a:cs typeface="微软雅黑"/>
              </a:rPr>
              <a:t>）检查机泵</a:t>
            </a:r>
            <a:r>
              <a:rPr sz="1400" spc="150" dirty="0">
                <a:solidFill>
                  <a:srgbClr val="FF0000"/>
                </a:solidFill>
                <a:latin typeface="微软雅黑"/>
                <a:cs typeface="微软雅黑"/>
              </a:rPr>
              <a:t>伴</a:t>
            </a:r>
            <a:r>
              <a:rPr sz="1400" spc="140" dirty="0">
                <a:solidFill>
                  <a:srgbClr val="FF0000"/>
                </a:solidFill>
                <a:latin typeface="微软雅黑"/>
                <a:cs typeface="微软雅黑"/>
              </a:rPr>
              <a:t>热</a:t>
            </a:r>
            <a:r>
              <a:rPr sz="1400" spc="150" dirty="0">
                <a:solidFill>
                  <a:srgbClr val="FF0000"/>
                </a:solidFill>
                <a:latin typeface="微软雅黑"/>
                <a:cs typeface="微软雅黑"/>
              </a:rPr>
              <a:t>冷却</a:t>
            </a:r>
            <a:r>
              <a:rPr sz="1400" spc="150" dirty="0">
                <a:solidFill>
                  <a:srgbClr val="585858"/>
                </a:solidFill>
                <a:latin typeface="微软雅黑"/>
                <a:cs typeface="微软雅黑"/>
              </a:rPr>
              <a:t>循</a:t>
            </a:r>
            <a:r>
              <a:rPr sz="1400" spc="140" dirty="0">
                <a:solidFill>
                  <a:srgbClr val="585858"/>
                </a:solidFill>
                <a:latin typeface="微软雅黑"/>
                <a:cs typeface="微软雅黑"/>
              </a:rPr>
              <a:t>环</a:t>
            </a:r>
            <a:r>
              <a:rPr sz="1400" spc="150" dirty="0">
                <a:solidFill>
                  <a:srgbClr val="585858"/>
                </a:solidFill>
                <a:latin typeface="微软雅黑"/>
                <a:cs typeface="微软雅黑"/>
              </a:rPr>
              <a:t>系</a:t>
            </a:r>
            <a:r>
              <a:rPr sz="1400" spc="140" dirty="0">
                <a:solidFill>
                  <a:srgbClr val="585858"/>
                </a:solidFill>
                <a:latin typeface="微软雅黑"/>
                <a:cs typeface="微软雅黑"/>
              </a:rPr>
              <a:t>统</a:t>
            </a:r>
            <a:r>
              <a:rPr sz="1400" spc="150" dirty="0">
                <a:solidFill>
                  <a:srgbClr val="585858"/>
                </a:solidFill>
                <a:latin typeface="微软雅黑"/>
                <a:cs typeface="微软雅黑"/>
              </a:rPr>
              <a:t>流</a:t>
            </a:r>
            <a:r>
              <a:rPr sz="1400" spc="140" dirty="0">
                <a:solidFill>
                  <a:srgbClr val="585858"/>
                </a:solidFill>
                <a:latin typeface="微软雅黑"/>
                <a:cs typeface="微软雅黑"/>
              </a:rPr>
              <a:t>通</a:t>
            </a:r>
            <a:r>
              <a:rPr sz="1400" spc="150" dirty="0">
                <a:solidFill>
                  <a:srgbClr val="585858"/>
                </a:solidFill>
                <a:latin typeface="微软雅黑"/>
                <a:cs typeface="微软雅黑"/>
              </a:rPr>
              <a:t>良</a:t>
            </a:r>
            <a:r>
              <a:rPr sz="1400" spc="140" dirty="0">
                <a:solidFill>
                  <a:srgbClr val="585858"/>
                </a:solidFill>
                <a:latin typeface="微软雅黑"/>
                <a:cs typeface="微软雅黑"/>
              </a:rPr>
              <a:t>好</a:t>
            </a:r>
            <a:r>
              <a:rPr sz="1400" dirty="0">
                <a:solidFill>
                  <a:srgbClr val="585858"/>
                </a:solidFill>
                <a:latin typeface="微软雅黑"/>
                <a:cs typeface="微软雅黑"/>
              </a:rPr>
              <a:t>。</a:t>
            </a:r>
            <a:endParaRPr lang="en-US" sz="1400" dirty="0">
              <a:solidFill>
                <a:srgbClr val="585858"/>
              </a:solidFill>
              <a:latin typeface="微软雅黑"/>
              <a:cs typeface="微软雅黑"/>
            </a:endParaRPr>
          </a:p>
          <a:p>
            <a:pPr marL="12700">
              <a:spcBef>
                <a:spcPts val="780"/>
              </a:spcBef>
              <a:tabLst>
                <a:tab pos="241300" algn="l"/>
              </a:tabLst>
            </a:pPr>
            <a:r>
              <a:rPr lang="en-US" sz="1400" dirty="0">
                <a:solidFill>
                  <a:srgbClr val="585858"/>
                </a:solidFill>
                <a:latin typeface="Arial" panose="020B0604020202020204" pitchFamily="34" charset="0"/>
                <a:cs typeface="Arial" panose="020B0604020202020204" pitchFamily="34" charset="0"/>
              </a:rPr>
              <a:t>	  Check that the pump heating and cooling circulation system is functioning properly.</a:t>
            </a:r>
            <a:endParaRPr sz="1400" dirty="0">
              <a:latin typeface="Arial" panose="020B0604020202020204" pitchFamily="34" charset="0"/>
              <a:cs typeface="Arial" panose="020B0604020202020204" pitchFamily="34" charset="0"/>
            </a:endParaRPr>
          </a:p>
          <a:p>
            <a:pPr marL="12700">
              <a:spcBef>
                <a:spcPts val="790"/>
              </a:spcBef>
              <a:tabLst>
                <a:tab pos="241300" algn="l"/>
              </a:tabLst>
            </a:pPr>
            <a:r>
              <a:rPr sz="1400" spc="145" dirty="0">
                <a:solidFill>
                  <a:srgbClr val="585858"/>
                </a:solidFill>
                <a:latin typeface="Arial"/>
                <a:cs typeface="Arial"/>
              </a:rPr>
              <a:t>6</a:t>
            </a:r>
            <a:r>
              <a:rPr sz="1400" spc="150" dirty="0">
                <a:solidFill>
                  <a:srgbClr val="585858"/>
                </a:solidFill>
                <a:latin typeface="微软雅黑"/>
                <a:cs typeface="微软雅黑"/>
              </a:rPr>
              <a:t>）检查</a:t>
            </a:r>
            <a:r>
              <a:rPr sz="1400" spc="150" dirty="0">
                <a:solidFill>
                  <a:srgbClr val="FF0000"/>
                </a:solidFill>
                <a:latin typeface="微软雅黑"/>
                <a:cs typeface="微软雅黑"/>
              </a:rPr>
              <a:t>联轴器</a:t>
            </a:r>
            <a:r>
              <a:rPr sz="1400" spc="140" dirty="0">
                <a:solidFill>
                  <a:srgbClr val="585858"/>
                </a:solidFill>
                <a:latin typeface="微软雅黑"/>
                <a:cs typeface="微软雅黑"/>
              </a:rPr>
              <a:t>螺</a:t>
            </a:r>
            <a:r>
              <a:rPr sz="1400" spc="155" dirty="0">
                <a:solidFill>
                  <a:srgbClr val="585858"/>
                </a:solidFill>
                <a:latin typeface="微软雅黑"/>
                <a:cs typeface="微软雅黑"/>
              </a:rPr>
              <a:t>栓</a:t>
            </a:r>
            <a:r>
              <a:rPr sz="1400" spc="140" dirty="0">
                <a:solidFill>
                  <a:srgbClr val="585858"/>
                </a:solidFill>
                <a:latin typeface="微软雅黑"/>
                <a:cs typeface="微软雅黑"/>
              </a:rPr>
              <a:t>紧</a:t>
            </a:r>
            <a:r>
              <a:rPr sz="1400" spc="155" dirty="0">
                <a:solidFill>
                  <a:srgbClr val="585858"/>
                </a:solidFill>
                <a:latin typeface="微软雅黑"/>
                <a:cs typeface="微软雅黑"/>
              </a:rPr>
              <a:t>固</a:t>
            </a:r>
            <a:r>
              <a:rPr sz="1400" spc="140" dirty="0">
                <a:solidFill>
                  <a:srgbClr val="585858"/>
                </a:solidFill>
                <a:latin typeface="微软雅黑"/>
                <a:cs typeface="微软雅黑"/>
              </a:rPr>
              <a:t>良</a:t>
            </a:r>
            <a:r>
              <a:rPr sz="1400" spc="155" dirty="0">
                <a:solidFill>
                  <a:srgbClr val="585858"/>
                </a:solidFill>
                <a:latin typeface="微软雅黑"/>
                <a:cs typeface="微软雅黑"/>
              </a:rPr>
              <a:t>好</a:t>
            </a:r>
            <a:r>
              <a:rPr sz="1400" spc="135" dirty="0">
                <a:solidFill>
                  <a:srgbClr val="585858"/>
                </a:solidFill>
                <a:latin typeface="微软雅黑"/>
                <a:cs typeface="微软雅黑"/>
              </a:rPr>
              <a:t>，</a:t>
            </a:r>
            <a:r>
              <a:rPr sz="1400" spc="150" dirty="0">
                <a:solidFill>
                  <a:srgbClr val="FF0000"/>
                </a:solidFill>
                <a:latin typeface="微软雅黑"/>
                <a:cs typeface="微软雅黑"/>
              </a:rPr>
              <a:t>护</a:t>
            </a:r>
            <a:r>
              <a:rPr sz="1400" spc="140" dirty="0">
                <a:solidFill>
                  <a:srgbClr val="FF0000"/>
                </a:solidFill>
                <a:latin typeface="微软雅黑"/>
                <a:cs typeface="微软雅黑"/>
              </a:rPr>
              <a:t>罩</a:t>
            </a:r>
            <a:r>
              <a:rPr sz="1400" spc="150" dirty="0">
                <a:solidFill>
                  <a:srgbClr val="585858"/>
                </a:solidFill>
                <a:latin typeface="微软雅黑"/>
                <a:cs typeface="微软雅黑"/>
              </a:rPr>
              <a:t>完</a:t>
            </a:r>
            <a:r>
              <a:rPr sz="1400" spc="140" dirty="0">
                <a:solidFill>
                  <a:srgbClr val="585858"/>
                </a:solidFill>
                <a:latin typeface="微软雅黑"/>
                <a:cs typeface="微软雅黑"/>
              </a:rPr>
              <a:t>好</a:t>
            </a:r>
            <a:r>
              <a:rPr sz="1400" dirty="0">
                <a:solidFill>
                  <a:srgbClr val="585858"/>
                </a:solidFill>
                <a:latin typeface="微软雅黑"/>
                <a:cs typeface="微软雅黑"/>
              </a:rPr>
              <a:t>。</a:t>
            </a:r>
            <a:endParaRPr lang="en-US" sz="1400" dirty="0">
              <a:solidFill>
                <a:srgbClr val="585858"/>
              </a:solidFill>
              <a:latin typeface="微软雅黑"/>
              <a:cs typeface="微软雅黑"/>
            </a:endParaRPr>
          </a:p>
          <a:p>
            <a:pPr marL="12700">
              <a:spcBef>
                <a:spcPts val="790"/>
              </a:spcBef>
              <a:tabLst>
                <a:tab pos="241300" algn="l"/>
              </a:tabLst>
            </a:pPr>
            <a:r>
              <a:rPr lang="en-US" sz="1400" dirty="0">
                <a:solidFill>
                  <a:srgbClr val="585858"/>
                </a:solidFill>
                <a:latin typeface="Arial" panose="020B0604020202020204" pitchFamily="34" charset="0"/>
                <a:cs typeface="Arial" panose="020B0604020202020204" pitchFamily="34" charset="0"/>
              </a:rPr>
              <a:t>	  Check that the coupling bolts are securely fastened and that the protective cover is intact.</a:t>
            </a:r>
            <a:endParaRPr sz="1400" dirty="0">
              <a:latin typeface="Arial" panose="020B0604020202020204" pitchFamily="34" charset="0"/>
              <a:cs typeface="Arial" panose="020B0604020202020204" pitchFamily="34" charset="0"/>
            </a:endParaRPr>
          </a:p>
          <a:p>
            <a:pPr marL="12700">
              <a:spcBef>
                <a:spcPts val="785"/>
              </a:spcBef>
              <a:tabLst>
                <a:tab pos="241300" algn="l"/>
              </a:tabLst>
            </a:pPr>
            <a:r>
              <a:rPr sz="1400" spc="150" dirty="0">
                <a:solidFill>
                  <a:srgbClr val="585858"/>
                </a:solidFill>
                <a:latin typeface="Arial"/>
                <a:cs typeface="Arial"/>
              </a:rPr>
              <a:t>7</a:t>
            </a:r>
            <a:r>
              <a:rPr sz="1400" spc="150" dirty="0">
                <a:solidFill>
                  <a:srgbClr val="585858"/>
                </a:solidFill>
                <a:latin typeface="微软雅黑"/>
                <a:cs typeface="微软雅黑"/>
              </a:rPr>
              <a:t>）</a:t>
            </a:r>
            <a:r>
              <a:rPr sz="1400" spc="155" dirty="0">
                <a:solidFill>
                  <a:srgbClr val="585858"/>
                </a:solidFill>
                <a:latin typeface="微软雅黑"/>
                <a:cs typeface="微软雅黑"/>
              </a:rPr>
              <a:t>检查机泵</a:t>
            </a:r>
            <a:r>
              <a:rPr sz="1400" spc="150" dirty="0">
                <a:solidFill>
                  <a:srgbClr val="FF0000"/>
                </a:solidFill>
                <a:latin typeface="微软雅黑"/>
                <a:cs typeface="微软雅黑"/>
              </a:rPr>
              <a:t>润</a:t>
            </a:r>
            <a:r>
              <a:rPr sz="1400" spc="140" dirty="0">
                <a:solidFill>
                  <a:srgbClr val="FF0000"/>
                </a:solidFill>
                <a:latin typeface="微软雅黑"/>
                <a:cs typeface="微软雅黑"/>
              </a:rPr>
              <a:t>滑</a:t>
            </a:r>
            <a:r>
              <a:rPr sz="1400" spc="160" dirty="0">
                <a:solidFill>
                  <a:srgbClr val="FF0000"/>
                </a:solidFill>
                <a:latin typeface="微软雅黑"/>
                <a:cs typeface="微软雅黑"/>
              </a:rPr>
              <a:t>油</a:t>
            </a:r>
            <a:r>
              <a:rPr sz="1400" spc="140" dirty="0">
                <a:solidFill>
                  <a:srgbClr val="585858"/>
                </a:solidFill>
                <a:latin typeface="微软雅黑"/>
                <a:cs typeface="微软雅黑"/>
              </a:rPr>
              <a:t>油</a:t>
            </a:r>
            <a:r>
              <a:rPr sz="1400" spc="150" dirty="0">
                <a:solidFill>
                  <a:srgbClr val="585858"/>
                </a:solidFill>
                <a:latin typeface="微软雅黑"/>
                <a:cs typeface="微软雅黑"/>
              </a:rPr>
              <a:t>质</a:t>
            </a:r>
            <a:r>
              <a:rPr sz="1400" spc="140" dirty="0">
                <a:solidFill>
                  <a:srgbClr val="585858"/>
                </a:solidFill>
                <a:latin typeface="微软雅黑"/>
                <a:cs typeface="微软雅黑"/>
              </a:rPr>
              <a:t>合</a:t>
            </a:r>
            <a:r>
              <a:rPr sz="1400" spc="150" dirty="0">
                <a:solidFill>
                  <a:srgbClr val="585858"/>
                </a:solidFill>
                <a:latin typeface="微软雅黑"/>
                <a:cs typeface="微软雅黑"/>
              </a:rPr>
              <a:t>格</a:t>
            </a:r>
            <a:r>
              <a:rPr sz="1400" spc="140" dirty="0">
                <a:solidFill>
                  <a:srgbClr val="585858"/>
                </a:solidFill>
                <a:latin typeface="微软雅黑"/>
                <a:cs typeface="微软雅黑"/>
              </a:rPr>
              <a:t>，</a:t>
            </a:r>
            <a:r>
              <a:rPr sz="1400" spc="150" dirty="0">
                <a:solidFill>
                  <a:srgbClr val="585858"/>
                </a:solidFill>
                <a:latin typeface="微软雅黑"/>
                <a:cs typeface="微软雅黑"/>
              </a:rPr>
              <a:t>油</a:t>
            </a:r>
            <a:r>
              <a:rPr sz="1400" spc="140" dirty="0">
                <a:solidFill>
                  <a:srgbClr val="585858"/>
                </a:solidFill>
                <a:latin typeface="微软雅黑"/>
                <a:cs typeface="微软雅黑"/>
              </a:rPr>
              <a:t>位</a:t>
            </a:r>
            <a:r>
              <a:rPr sz="1400" spc="150" dirty="0">
                <a:solidFill>
                  <a:srgbClr val="585858"/>
                </a:solidFill>
                <a:latin typeface="微软雅黑"/>
                <a:cs typeface="微软雅黑"/>
              </a:rPr>
              <a:t>应</a:t>
            </a:r>
            <a:r>
              <a:rPr sz="1400" spc="140" dirty="0">
                <a:solidFill>
                  <a:srgbClr val="585858"/>
                </a:solidFill>
                <a:latin typeface="微软雅黑"/>
                <a:cs typeface="微软雅黑"/>
              </a:rPr>
              <a:t>在</a:t>
            </a:r>
            <a:r>
              <a:rPr sz="1400" spc="150" dirty="0">
                <a:solidFill>
                  <a:srgbClr val="585858"/>
                </a:solidFill>
                <a:latin typeface="微软雅黑"/>
                <a:cs typeface="微软雅黑"/>
              </a:rPr>
              <a:t>规</a:t>
            </a:r>
            <a:r>
              <a:rPr sz="1400" spc="140" dirty="0">
                <a:solidFill>
                  <a:srgbClr val="585858"/>
                </a:solidFill>
                <a:latin typeface="微软雅黑"/>
                <a:cs typeface="微软雅黑"/>
              </a:rPr>
              <a:t>定</a:t>
            </a:r>
            <a:r>
              <a:rPr sz="1400" spc="150" dirty="0">
                <a:solidFill>
                  <a:srgbClr val="585858"/>
                </a:solidFill>
                <a:latin typeface="微软雅黑"/>
                <a:cs typeface="微软雅黑"/>
              </a:rPr>
              <a:t>范</a:t>
            </a:r>
            <a:r>
              <a:rPr sz="1400" spc="140" dirty="0">
                <a:solidFill>
                  <a:srgbClr val="585858"/>
                </a:solidFill>
                <a:latin typeface="微软雅黑"/>
                <a:cs typeface="微软雅黑"/>
              </a:rPr>
              <a:t>围</a:t>
            </a:r>
            <a:r>
              <a:rPr sz="1400" spc="150" dirty="0">
                <a:solidFill>
                  <a:srgbClr val="585858"/>
                </a:solidFill>
                <a:latin typeface="微软雅黑"/>
                <a:cs typeface="微软雅黑"/>
              </a:rPr>
              <a:t>内</a:t>
            </a:r>
            <a:r>
              <a:rPr sz="1400" dirty="0">
                <a:solidFill>
                  <a:srgbClr val="585858"/>
                </a:solidFill>
                <a:latin typeface="微软雅黑"/>
                <a:cs typeface="微软雅黑"/>
              </a:rPr>
              <a:t>。</a:t>
            </a:r>
            <a:endParaRPr lang="en-US" sz="1400" dirty="0">
              <a:solidFill>
                <a:srgbClr val="585858"/>
              </a:solidFill>
              <a:latin typeface="微软雅黑"/>
              <a:cs typeface="微软雅黑"/>
            </a:endParaRPr>
          </a:p>
          <a:p>
            <a:pPr marL="12700">
              <a:spcBef>
                <a:spcPts val="785"/>
              </a:spcBef>
              <a:tabLst>
                <a:tab pos="241300" algn="l"/>
              </a:tabLst>
            </a:pPr>
            <a:r>
              <a:rPr lang="en-US" sz="1400" dirty="0">
                <a:solidFill>
                  <a:srgbClr val="585858"/>
                </a:solidFill>
                <a:latin typeface="Arial" panose="020B0604020202020204" pitchFamily="34" charset="0"/>
                <a:cs typeface="Arial" panose="020B0604020202020204" pitchFamily="34" charset="0"/>
              </a:rPr>
              <a:t>	  Check that the pump lubrication oil meets quality standards and that the oil level is within the specific range.</a:t>
            </a:r>
            <a:endParaRPr sz="1400" dirty="0">
              <a:latin typeface="Arial" panose="020B0604020202020204" pitchFamily="34" charset="0"/>
              <a:cs typeface="Arial" panose="020B0604020202020204" pitchFamily="34" charset="0"/>
            </a:endParaRPr>
          </a:p>
          <a:p>
            <a:pPr marL="12700">
              <a:spcBef>
                <a:spcPts val="780"/>
              </a:spcBef>
              <a:tabLst>
                <a:tab pos="241300" algn="l"/>
              </a:tabLst>
            </a:pPr>
            <a:r>
              <a:rPr sz="1400" spc="150" dirty="0">
                <a:solidFill>
                  <a:srgbClr val="585858"/>
                </a:solidFill>
                <a:latin typeface="Arial"/>
                <a:cs typeface="Arial"/>
              </a:rPr>
              <a:t>8</a:t>
            </a:r>
            <a:r>
              <a:rPr sz="1400" spc="150" dirty="0">
                <a:solidFill>
                  <a:srgbClr val="585858"/>
                </a:solidFill>
                <a:latin typeface="微软雅黑"/>
                <a:cs typeface="微软雅黑"/>
              </a:rPr>
              <a:t>）</a:t>
            </a:r>
            <a:r>
              <a:rPr sz="1400" spc="155" dirty="0">
                <a:solidFill>
                  <a:srgbClr val="585858"/>
                </a:solidFill>
                <a:latin typeface="微软雅黑"/>
                <a:cs typeface="微软雅黑"/>
              </a:rPr>
              <a:t>检查</a:t>
            </a:r>
            <a:r>
              <a:rPr sz="1400" spc="155" dirty="0">
                <a:solidFill>
                  <a:srgbClr val="FF0000"/>
                </a:solidFill>
                <a:latin typeface="微软雅黑"/>
                <a:cs typeface="微软雅黑"/>
              </a:rPr>
              <a:t>电气</a:t>
            </a:r>
            <a:r>
              <a:rPr sz="1400" spc="150" dirty="0">
                <a:solidFill>
                  <a:srgbClr val="585858"/>
                </a:solidFill>
                <a:latin typeface="微软雅黑"/>
                <a:cs typeface="微软雅黑"/>
              </a:rPr>
              <a:t>设</a:t>
            </a:r>
            <a:r>
              <a:rPr sz="1400" spc="140" dirty="0">
                <a:solidFill>
                  <a:srgbClr val="585858"/>
                </a:solidFill>
                <a:latin typeface="微软雅黑"/>
                <a:cs typeface="微软雅黑"/>
              </a:rPr>
              <a:t>备</a:t>
            </a:r>
            <a:r>
              <a:rPr sz="1400" spc="160" dirty="0">
                <a:solidFill>
                  <a:srgbClr val="585858"/>
                </a:solidFill>
                <a:latin typeface="微软雅黑"/>
                <a:cs typeface="微软雅黑"/>
              </a:rPr>
              <a:t>和</a:t>
            </a:r>
            <a:r>
              <a:rPr sz="1400" spc="140" dirty="0">
                <a:solidFill>
                  <a:srgbClr val="FF0000"/>
                </a:solidFill>
                <a:latin typeface="微软雅黑"/>
                <a:cs typeface="微软雅黑"/>
              </a:rPr>
              <a:t>接</a:t>
            </a:r>
            <a:r>
              <a:rPr sz="1400" spc="150" dirty="0">
                <a:solidFill>
                  <a:srgbClr val="FF0000"/>
                </a:solidFill>
                <a:latin typeface="微软雅黑"/>
                <a:cs typeface="微软雅黑"/>
              </a:rPr>
              <a:t>地</a:t>
            </a:r>
            <a:r>
              <a:rPr sz="1400" spc="145" dirty="0">
                <a:solidFill>
                  <a:srgbClr val="FF0000"/>
                </a:solidFill>
                <a:latin typeface="微软雅黑"/>
                <a:cs typeface="微软雅黑"/>
              </a:rPr>
              <a:t>线</a:t>
            </a:r>
            <a:r>
              <a:rPr sz="1400" spc="150" dirty="0">
                <a:solidFill>
                  <a:srgbClr val="585858"/>
                </a:solidFill>
                <a:latin typeface="微软雅黑"/>
                <a:cs typeface="微软雅黑"/>
              </a:rPr>
              <a:t>完</a:t>
            </a:r>
            <a:r>
              <a:rPr sz="1400" spc="140" dirty="0">
                <a:solidFill>
                  <a:srgbClr val="585858"/>
                </a:solidFill>
                <a:latin typeface="微软雅黑"/>
                <a:cs typeface="微软雅黑"/>
              </a:rPr>
              <a:t>好</a:t>
            </a:r>
            <a:r>
              <a:rPr sz="1400" dirty="0">
                <a:solidFill>
                  <a:srgbClr val="585858"/>
                </a:solidFill>
                <a:latin typeface="微软雅黑"/>
                <a:cs typeface="微软雅黑"/>
              </a:rPr>
              <a:t>。</a:t>
            </a:r>
            <a:endParaRPr lang="en-US" sz="1400" dirty="0">
              <a:solidFill>
                <a:srgbClr val="585858"/>
              </a:solidFill>
              <a:latin typeface="微软雅黑"/>
              <a:cs typeface="微软雅黑"/>
            </a:endParaRPr>
          </a:p>
          <a:p>
            <a:pPr marL="12700">
              <a:spcBef>
                <a:spcPts val="780"/>
              </a:spcBef>
              <a:tabLst>
                <a:tab pos="241300" algn="l"/>
              </a:tabLst>
            </a:pPr>
            <a:r>
              <a:rPr lang="en-US" sz="1400" dirty="0">
                <a:solidFill>
                  <a:srgbClr val="585858"/>
                </a:solidFill>
                <a:latin typeface="Arial" panose="020B0604020202020204" pitchFamily="34" charset="0"/>
                <a:cs typeface="Arial" panose="020B0604020202020204" pitchFamily="34" charset="0"/>
              </a:rPr>
              <a:t>	  Check that the electrical equipment and grounding wires are intact.</a:t>
            </a:r>
            <a:endParaRPr sz="1400" dirty="0">
              <a:latin typeface="Arial" panose="020B0604020202020204" pitchFamily="34" charset="0"/>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533400"/>
            <a:ext cx="10363099" cy="574675"/>
          </a:xfrm>
          <a:prstGeom prst="rect">
            <a:avLst/>
          </a:prstGeom>
        </p:spPr>
        <p:txBody>
          <a:bodyPr vert="horz" wrap="square" lIns="0" tIns="12700" rIns="0" bIns="0" rtlCol="0">
            <a:spAutoFit/>
          </a:bodyPr>
          <a:lstStyle/>
          <a:p>
            <a:pPr marL="12700">
              <a:lnSpc>
                <a:spcPct val="100000"/>
              </a:lnSpc>
              <a:spcBef>
                <a:spcPts val="100"/>
              </a:spcBef>
            </a:pPr>
            <a:r>
              <a:rPr spc="295" dirty="0" err="1"/>
              <a:t>启泵前的准备</a:t>
            </a:r>
            <a:r>
              <a:rPr lang="en-US" spc="295" dirty="0"/>
              <a:t> </a:t>
            </a:r>
            <a:r>
              <a:rPr lang="en-US" dirty="0">
                <a:latin typeface="Arial" panose="020B0604020202020204" pitchFamily="34" charset="0"/>
                <a:cs typeface="Arial" panose="020B0604020202020204" pitchFamily="34" charset="0"/>
              </a:rPr>
              <a:t>Preparation before Startup</a:t>
            </a:r>
            <a:endParaRPr dirty="0">
              <a:latin typeface="Arial" panose="020B0604020202020204" pitchFamily="34" charset="0"/>
              <a:cs typeface="Arial" panose="020B0604020202020204" pitchFamily="34" charset="0"/>
            </a:endParaRPr>
          </a:p>
        </p:txBody>
      </p:sp>
      <p:sp>
        <p:nvSpPr>
          <p:cNvPr id="3" name="object 3"/>
          <p:cNvSpPr txBox="1"/>
          <p:nvPr/>
        </p:nvSpPr>
        <p:spPr>
          <a:xfrm>
            <a:off x="685901" y="1371600"/>
            <a:ext cx="10363099" cy="5293757"/>
          </a:xfrm>
          <a:prstGeom prst="rect">
            <a:avLst/>
          </a:prstGeom>
        </p:spPr>
        <p:txBody>
          <a:bodyPr vert="horz" wrap="square" lIns="0" tIns="12700" rIns="0" bIns="0" rtlCol="0">
            <a:spAutoFit/>
          </a:bodyPr>
          <a:lstStyle/>
          <a:p>
            <a:pPr marL="241300" indent="-228600" algn="just">
              <a:lnSpc>
                <a:spcPct val="100000"/>
              </a:lnSpc>
              <a:spcBef>
                <a:spcPts val="100"/>
              </a:spcBef>
              <a:buFont typeface="Arial"/>
              <a:buChar char="●"/>
              <a:tabLst>
                <a:tab pos="241300" algn="l"/>
              </a:tabLst>
            </a:pPr>
            <a:r>
              <a:rPr sz="1800" spc="155" dirty="0" err="1">
                <a:solidFill>
                  <a:srgbClr val="585858"/>
                </a:solidFill>
                <a:latin typeface="微软雅黑"/>
                <a:cs typeface="微软雅黑"/>
              </a:rPr>
              <a:t>经过全面检查，</a:t>
            </a:r>
            <a:r>
              <a:rPr sz="1800" spc="140" dirty="0" err="1">
                <a:solidFill>
                  <a:srgbClr val="585858"/>
                </a:solidFill>
                <a:latin typeface="微软雅黑"/>
                <a:cs typeface="微软雅黑"/>
              </a:rPr>
              <a:t>确</a:t>
            </a:r>
            <a:r>
              <a:rPr sz="1800" spc="155" dirty="0" err="1">
                <a:solidFill>
                  <a:srgbClr val="585858"/>
                </a:solidFill>
                <a:latin typeface="微软雅黑"/>
                <a:cs typeface="微软雅黑"/>
              </a:rPr>
              <a:t>认</a:t>
            </a:r>
            <a:r>
              <a:rPr sz="1800" spc="140" dirty="0" err="1">
                <a:solidFill>
                  <a:srgbClr val="585858"/>
                </a:solidFill>
                <a:latin typeface="微软雅黑"/>
                <a:cs typeface="微软雅黑"/>
              </a:rPr>
              <a:t>一</a:t>
            </a:r>
            <a:r>
              <a:rPr sz="1800" spc="155" dirty="0" err="1">
                <a:solidFill>
                  <a:srgbClr val="585858"/>
                </a:solidFill>
                <a:latin typeface="微软雅黑"/>
                <a:cs typeface="微软雅黑"/>
              </a:rPr>
              <a:t>切</a:t>
            </a:r>
            <a:r>
              <a:rPr sz="1800" spc="140" dirty="0" err="1">
                <a:solidFill>
                  <a:srgbClr val="585858"/>
                </a:solidFill>
                <a:latin typeface="微软雅黑"/>
                <a:cs typeface="微软雅黑"/>
              </a:rPr>
              <a:t>正</a:t>
            </a:r>
            <a:r>
              <a:rPr sz="1800" spc="155" dirty="0" err="1">
                <a:solidFill>
                  <a:srgbClr val="585858"/>
                </a:solidFill>
                <a:latin typeface="微软雅黑"/>
                <a:cs typeface="微软雅黑"/>
              </a:rPr>
              <a:t>常</a:t>
            </a:r>
            <a:r>
              <a:rPr sz="1800" spc="140" dirty="0" err="1">
                <a:solidFill>
                  <a:srgbClr val="585858"/>
                </a:solidFill>
                <a:latin typeface="微软雅黑"/>
                <a:cs typeface="微软雅黑"/>
              </a:rPr>
              <a:t>后</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才</a:t>
            </a:r>
            <a:r>
              <a:rPr sz="1800" spc="155" dirty="0" err="1">
                <a:solidFill>
                  <a:srgbClr val="585858"/>
                </a:solidFill>
                <a:latin typeface="微软雅黑"/>
                <a:cs typeface="微软雅黑"/>
              </a:rPr>
              <a:t>可</a:t>
            </a:r>
            <a:r>
              <a:rPr sz="1800" spc="140" dirty="0" err="1">
                <a:solidFill>
                  <a:srgbClr val="585858"/>
                </a:solidFill>
                <a:latin typeface="微软雅黑"/>
                <a:cs typeface="微软雅黑"/>
              </a:rPr>
              <a:t>做</a:t>
            </a:r>
            <a:r>
              <a:rPr sz="1800" spc="155" dirty="0" err="1">
                <a:solidFill>
                  <a:srgbClr val="585858"/>
                </a:solidFill>
                <a:latin typeface="微软雅黑"/>
                <a:cs typeface="微软雅黑"/>
              </a:rPr>
              <a:t>启</a:t>
            </a:r>
            <a:r>
              <a:rPr sz="1800" spc="140" dirty="0" err="1">
                <a:solidFill>
                  <a:srgbClr val="585858"/>
                </a:solidFill>
                <a:latin typeface="微软雅黑"/>
                <a:cs typeface="微软雅黑"/>
              </a:rPr>
              <a:t>动</a:t>
            </a:r>
            <a:r>
              <a:rPr sz="1800" spc="155" dirty="0" err="1">
                <a:solidFill>
                  <a:srgbClr val="585858"/>
                </a:solidFill>
                <a:latin typeface="微软雅黑"/>
                <a:cs typeface="微软雅黑"/>
              </a:rPr>
              <a:t>的</a:t>
            </a:r>
            <a:r>
              <a:rPr sz="1800" spc="140" dirty="0" err="1">
                <a:solidFill>
                  <a:srgbClr val="585858"/>
                </a:solidFill>
                <a:latin typeface="微软雅黑"/>
                <a:cs typeface="微软雅黑"/>
              </a:rPr>
              <a:t>准</a:t>
            </a:r>
            <a:r>
              <a:rPr sz="1800" spc="155" dirty="0" err="1">
                <a:solidFill>
                  <a:srgbClr val="585858"/>
                </a:solidFill>
                <a:latin typeface="微软雅黑"/>
                <a:cs typeface="微软雅黑"/>
              </a:rPr>
              <a:t>备</a:t>
            </a:r>
            <a:r>
              <a:rPr sz="1800" spc="140" dirty="0" err="1">
                <a:solidFill>
                  <a:srgbClr val="585858"/>
                </a:solidFill>
                <a:latin typeface="微软雅黑"/>
                <a:cs typeface="微软雅黑"/>
              </a:rPr>
              <a:t>工</a:t>
            </a:r>
            <a:r>
              <a:rPr sz="1800" spc="155" dirty="0" err="1">
                <a:solidFill>
                  <a:srgbClr val="585858"/>
                </a:solidFill>
                <a:latin typeface="微软雅黑"/>
                <a:cs typeface="微软雅黑"/>
              </a:rPr>
              <a:t>作</a:t>
            </a:r>
            <a:r>
              <a:rPr sz="1800" spc="140" dirty="0" err="1">
                <a:solidFill>
                  <a:srgbClr val="585858"/>
                </a:solidFill>
                <a:latin typeface="微软雅黑"/>
                <a:cs typeface="微软雅黑"/>
              </a:rPr>
              <a:t>，</a:t>
            </a:r>
            <a:r>
              <a:rPr sz="1800" spc="155" dirty="0" err="1">
                <a:solidFill>
                  <a:srgbClr val="585858"/>
                </a:solidFill>
                <a:latin typeface="微软雅黑"/>
                <a:cs typeface="微软雅黑"/>
              </a:rPr>
              <a:t>主</a:t>
            </a:r>
            <a:r>
              <a:rPr sz="1800" spc="140" dirty="0" err="1">
                <a:solidFill>
                  <a:srgbClr val="585858"/>
                </a:solidFill>
                <a:latin typeface="微软雅黑"/>
                <a:cs typeface="微软雅黑"/>
              </a:rPr>
              <a:t>要</a:t>
            </a:r>
            <a:r>
              <a:rPr sz="1800" spc="155" dirty="0" err="1">
                <a:solidFill>
                  <a:srgbClr val="585858"/>
                </a:solidFill>
                <a:latin typeface="微软雅黑"/>
                <a:cs typeface="微软雅黑"/>
              </a:rPr>
              <a:t>有</a:t>
            </a:r>
            <a:r>
              <a:rPr sz="1800" spc="140" dirty="0" err="1">
                <a:solidFill>
                  <a:srgbClr val="585858"/>
                </a:solidFill>
                <a:latin typeface="微软雅黑"/>
                <a:cs typeface="微软雅黑"/>
              </a:rPr>
              <a:t>以</a:t>
            </a:r>
            <a:r>
              <a:rPr sz="1800" spc="155" dirty="0" err="1">
                <a:solidFill>
                  <a:srgbClr val="585858"/>
                </a:solidFill>
                <a:latin typeface="微软雅黑"/>
                <a:cs typeface="微软雅黑"/>
              </a:rPr>
              <a:t>下</a:t>
            </a:r>
            <a:r>
              <a:rPr sz="1800" spc="140" dirty="0" err="1">
                <a:solidFill>
                  <a:srgbClr val="585858"/>
                </a:solidFill>
                <a:latin typeface="微软雅黑"/>
                <a:cs typeface="微软雅黑"/>
              </a:rPr>
              <a:t>几</a:t>
            </a:r>
            <a:r>
              <a:rPr sz="1800" spc="155" dirty="0" err="1">
                <a:solidFill>
                  <a:srgbClr val="585858"/>
                </a:solidFill>
                <a:latin typeface="微软雅黑"/>
                <a:cs typeface="微软雅黑"/>
              </a:rPr>
              <a:t>项</a:t>
            </a:r>
            <a:r>
              <a:rPr sz="1800" spc="140" dirty="0" err="1">
                <a:solidFill>
                  <a:srgbClr val="585858"/>
                </a:solidFill>
                <a:latin typeface="微软雅黑"/>
                <a:cs typeface="微软雅黑"/>
              </a:rPr>
              <a:t>工</a:t>
            </a:r>
            <a:r>
              <a:rPr sz="1800" spc="155" dirty="0" err="1">
                <a:solidFill>
                  <a:srgbClr val="585858"/>
                </a:solidFill>
                <a:latin typeface="微软雅黑"/>
                <a:cs typeface="微软雅黑"/>
              </a:rPr>
              <a:t>作</a:t>
            </a:r>
            <a:r>
              <a:rPr sz="1800" spc="155" dirty="0">
                <a:solidFill>
                  <a:srgbClr val="585858"/>
                </a:solidFill>
                <a:latin typeface="微软雅黑"/>
                <a:cs typeface="微软雅黑"/>
              </a:rPr>
              <a:t>：</a:t>
            </a:r>
            <a:endParaRPr lang="en-US" sz="1800" spc="155" dirty="0">
              <a:solidFill>
                <a:srgbClr val="585858"/>
              </a:solidFill>
              <a:latin typeface="微软雅黑"/>
              <a:cs typeface="微软雅黑"/>
            </a:endParaRPr>
          </a:p>
          <a:p>
            <a:pPr marL="12700" algn="just">
              <a:lnSpc>
                <a:spcPct val="100000"/>
              </a:lnSpc>
              <a:spcBef>
                <a:spcPts val="100"/>
              </a:spcBef>
              <a:tabLst>
                <a:tab pos="241300" algn="l"/>
              </a:tabLst>
            </a:pPr>
            <a:r>
              <a:rPr lang="en-US" dirty="0">
                <a:solidFill>
                  <a:srgbClr val="585858"/>
                </a:solidFill>
                <a:latin typeface="Arial" panose="020B0604020202020204" pitchFamily="34" charset="0"/>
                <a:cs typeface="Arial" panose="020B0604020202020204" pitchFamily="34" charset="0"/>
              </a:rPr>
              <a:t>After a comprehensive inspection and confirmation that everything is normal, preparations for startup can proceed. The main tasks include the following:</a:t>
            </a:r>
            <a:endParaRPr sz="1800" dirty="0">
              <a:latin typeface="Arial" panose="020B0604020202020204" pitchFamily="34" charset="0"/>
              <a:cs typeface="Arial" panose="020B0604020202020204" pitchFamily="34" charset="0"/>
            </a:endParaRPr>
          </a:p>
          <a:p>
            <a:pPr marL="12700" algn="just">
              <a:lnSpc>
                <a:spcPct val="100000"/>
              </a:lnSpc>
              <a:spcBef>
                <a:spcPts val="1639"/>
              </a:spcBef>
              <a:tabLst>
                <a:tab pos="241300" algn="l"/>
              </a:tabLst>
            </a:pPr>
            <a:r>
              <a:rPr sz="1800" spc="145" dirty="0">
                <a:solidFill>
                  <a:srgbClr val="585858"/>
                </a:solidFill>
                <a:latin typeface="Arial"/>
                <a:cs typeface="Arial"/>
              </a:rPr>
              <a:t>1</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50" dirty="0">
                <a:solidFill>
                  <a:srgbClr val="585858"/>
                </a:solidFill>
                <a:latin typeface="微软雅黑"/>
                <a:cs typeface="微软雅黑"/>
              </a:rPr>
              <a:t>关闭排出管</a:t>
            </a:r>
            <a:r>
              <a:rPr sz="1800" spc="140" dirty="0">
                <a:solidFill>
                  <a:srgbClr val="585858"/>
                </a:solidFill>
                <a:latin typeface="微软雅黑"/>
                <a:cs typeface="微软雅黑"/>
              </a:rPr>
              <a:t>路</a:t>
            </a:r>
            <a:r>
              <a:rPr sz="1800" spc="150" dirty="0">
                <a:solidFill>
                  <a:srgbClr val="585858"/>
                </a:solidFill>
                <a:latin typeface="微软雅黑"/>
                <a:cs typeface="微软雅黑"/>
              </a:rPr>
              <a:t>上</a:t>
            </a:r>
            <a:r>
              <a:rPr sz="1800" spc="140" dirty="0">
                <a:solidFill>
                  <a:srgbClr val="585858"/>
                </a:solidFill>
                <a:latin typeface="微软雅黑"/>
                <a:cs typeface="微软雅黑"/>
              </a:rPr>
              <a:t>的</a:t>
            </a:r>
            <a:r>
              <a:rPr sz="1800" spc="150" dirty="0">
                <a:solidFill>
                  <a:srgbClr val="585858"/>
                </a:solidFill>
                <a:latin typeface="微软雅黑"/>
                <a:cs typeface="微软雅黑"/>
              </a:rPr>
              <a:t>阀</a:t>
            </a:r>
            <a:r>
              <a:rPr sz="1800" spc="140" dirty="0">
                <a:solidFill>
                  <a:srgbClr val="585858"/>
                </a:solidFill>
                <a:latin typeface="微软雅黑"/>
                <a:cs typeface="微软雅黑"/>
              </a:rPr>
              <a:t>门</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40" dirty="0" err="1">
                <a:solidFill>
                  <a:srgbClr val="585858"/>
                </a:solidFill>
                <a:latin typeface="微软雅黑"/>
                <a:cs typeface="微软雅黑"/>
              </a:rPr>
              <a:t>以</a:t>
            </a:r>
            <a:r>
              <a:rPr sz="1800" spc="150" dirty="0" err="1">
                <a:solidFill>
                  <a:srgbClr val="585858"/>
                </a:solidFill>
                <a:latin typeface="微软雅黑"/>
                <a:cs typeface="微软雅黑"/>
              </a:rPr>
              <a:t>便</a:t>
            </a:r>
            <a:r>
              <a:rPr sz="1800" spc="140" dirty="0" err="1">
                <a:solidFill>
                  <a:srgbClr val="585858"/>
                </a:solidFill>
                <a:latin typeface="微软雅黑"/>
                <a:cs typeface="微软雅黑"/>
              </a:rPr>
              <a:t>降</a:t>
            </a:r>
            <a:r>
              <a:rPr sz="1800" spc="150" dirty="0" err="1">
                <a:solidFill>
                  <a:srgbClr val="585858"/>
                </a:solidFill>
                <a:latin typeface="微软雅黑"/>
                <a:cs typeface="微软雅黑"/>
              </a:rPr>
              <a:t>低</a:t>
            </a:r>
            <a:r>
              <a:rPr sz="1800" spc="140" dirty="0" err="1">
                <a:solidFill>
                  <a:srgbClr val="585858"/>
                </a:solidFill>
                <a:latin typeface="微软雅黑"/>
                <a:cs typeface="微软雅黑"/>
              </a:rPr>
              <a:t>启</a:t>
            </a:r>
            <a:r>
              <a:rPr sz="1800" spc="150" dirty="0" err="1">
                <a:solidFill>
                  <a:srgbClr val="585858"/>
                </a:solidFill>
                <a:latin typeface="微软雅黑"/>
                <a:cs typeface="微软雅黑"/>
              </a:rPr>
              <a:t>动</a:t>
            </a:r>
            <a:r>
              <a:rPr sz="1800" spc="140" dirty="0" err="1">
                <a:solidFill>
                  <a:srgbClr val="585858"/>
                </a:solidFill>
                <a:latin typeface="微软雅黑"/>
                <a:cs typeface="微软雅黑"/>
              </a:rPr>
              <a:t>功</a:t>
            </a:r>
            <a:r>
              <a:rPr sz="1800" spc="150" dirty="0" err="1">
                <a:solidFill>
                  <a:srgbClr val="585858"/>
                </a:solidFill>
                <a:latin typeface="微软雅黑"/>
                <a:cs typeface="微软雅黑"/>
              </a:rPr>
              <a:t>率</a:t>
            </a:r>
            <a:r>
              <a:rPr sz="1800" dirty="0">
                <a:solidFill>
                  <a:srgbClr val="585858"/>
                </a:solidFill>
                <a:latin typeface="微软雅黑"/>
                <a:cs typeface="微软雅黑"/>
              </a:rPr>
              <a:t>。</a:t>
            </a:r>
            <a:endParaRPr lang="en-US" dirty="0">
              <a:solidFill>
                <a:srgbClr val="585858"/>
              </a:solidFill>
              <a:latin typeface="微软雅黑"/>
              <a:cs typeface="微软雅黑"/>
            </a:endParaRPr>
          </a:p>
          <a:p>
            <a:pPr marL="469900" lvl="1" algn="just">
              <a:spcBef>
                <a:spcPts val="1639"/>
              </a:spcBef>
              <a:tabLst>
                <a:tab pos="241300" algn="l"/>
              </a:tabLst>
            </a:pPr>
            <a:r>
              <a:rPr lang="en-US" dirty="0">
                <a:solidFill>
                  <a:srgbClr val="585858"/>
                </a:solidFill>
                <a:latin typeface="Arial" panose="020B0604020202020204" pitchFamily="34" charset="0"/>
                <a:cs typeface="Arial" panose="020B0604020202020204" pitchFamily="34" charset="0"/>
              </a:rPr>
              <a:t>Close the discharge line valve to reduce the startup power.</a:t>
            </a:r>
            <a:endParaRPr dirty="0">
              <a:latin typeface="Arial" panose="020B0604020202020204" pitchFamily="34" charset="0"/>
              <a:cs typeface="Arial" panose="020B0604020202020204" pitchFamily="34" charset="0"/>
            </a:endParaRPr>
          </a:p>
          <a:p>
            <a:pPr marL="12700" algn="just">
              <a:lnSpc>
                <a:spcPct val="100000"/>
              </a:lnSpc>
              <a:spcBef>
                <a:spcPts val="1645"/>
              </a:spcBef>
              <a:tabLst>
                <a:tab pos="241300" algn="l"/>
              </a:tabLst>
            </a:pPr>
            <a:r>
              <a:rPr sz="1800" spc="145" dirty="0">
                <a:solidFill>
                  <a:srgbClr val="585858"/>
                </a:solidFill>
                <a:latin typeface="Arial"/>
                <a:cs typeface="Arial"/>
              </a:rPr>
              <a:t>2</a:t>
            </a:r>
            <a:r>
              <a:rPr sz="1800" spc="145" dirty="0">
                <a:solidFill>
                  <a:srgbClr val="585858"/>
                </a:solidFill>
                <a:latin typeface="微软雅黑"/>
                <a:cs typeface="微软雅黑"/>
              </a:rPr>
              <a:t>）</a:t>
            </a:r>
            <a:r>
              <a:rPr sz="1800" spc="150" dirty="0">
                <a:solidFill>
                  <a:srgbClr val="585858"/>
                </a:solidFill>
                <a:latin typeface="微软雅黑"/>
                <a:cs typeface="微软雅黑"/>
              </a:rPr>
              <a:t>打开泵入口</a:t>
            </a:r>
            <a:r>
              <a:rPr sz="1800" spc="140" dirty="0">
                <a:solidFill>
                  <a:srgbClr val="585858"/>
                </a:solidFill>
                <a:latin typeface="微软雅黑"/>
                <a:cs typeface="微软雅黑"/>
              </a:rPr>
              <a:t>阀</a:t>
            </a:r>
            <a:r>
              <a:rPr sz="1800" spc="150" dirty="0">
                <a:solidFill>
                  <a:srgbClr val="585858"/>
                </a:solidFill>
                <a:latin typeface="微软雅黑"/>
                <a:cs typeface="微软雅黑"/>
              </a:rPr>
              <a:t>门</a:t>
            </a:r>
            <a:r>
              <a:rPr sz="1800" spc="140" dirty="0">
                <a:solidFill>
                  <a:srgbClr val="585858"/>
                </a:solidFill>
                <a:latin typeface="微软雅黑"/>
                <a:cs typeface="微软雅黑"/>
              </a:rPr>
              <a:t>，</a:t>
            </a:r>
            <a:r>
              <a:rPr sz="1800" spc="150" dirty="0">
                <a:solidFill>
                  <a:srgbClr val="585858"/>
                </a:solidFill>
                <a:latin typeface="微软雅黑"/>
                <a:cs typeface="微软雅黑"/>
              </a:rPr>
              <a:t>向</a:t>
            </a:r>
            <a:r>
              <a:rPr sz="1800" spc="140" dirty="0">
                <a:solidFill>
                  <a:srgbClr val="585858"/>
                </a:solidFill>
                <a:latin typeface="微软雅黑"/>
                <a:cs typeface="微软雅黑"/>
              </a:rPr>
              <a:t>泵</a:t>
            </a:r>
            <a:r>
              <a:rPr sz="1800" spc="150" dirty="0">
                <a:solidFill>
                  <a:srgbClr val="585858"/>
                </a:solidFill>
                <a:latin typeface="微软雅黑"/>
                <a:cs typeface="微软雅黑"/>
              </a:rPr>
              <a:t>及</a:t>
            </a:r>
            <a:r>
              <a:rPr sz="1800" spc="140" dirty="0">
                <a:solidFill>
                  <a:srgbClr val="585858"/>
                </a:solidFill>
                <a:latin typeface="微软雅黑"/>
                <a:cs typeface="微软雅黑"/>
              </a:rPr>
              <a:t>过</a:t>
            </a:r>
            <a:r>
              <a:rPr sz="1800" spc="150" dirty="0">
                <a:solidFill>
                  <a:srgbClr val="585858"/>
                </a:solidFill>
                <a:latin typeface="微软雅黑"/>
                <a:cs typeface="微软雅黑"/>
              </a:rPr>
              <a:t>滤</a:t>
            </a:r>
            <a:r>
              <a:rPr sz="1800" spc="140" dirty="0">
                <a:solidFill>
                  <a:srgbClr val="585858"/>
                </a:solidFill>
                <a:latin typeface="微软雅黑"/>
                <a:cs typeface="微软雅黑"/>
              </a:rPr>
              <a:t>器</a:t>
            </a:r>
            <a:r>
              <a:rPr sz="1800" spc="150" dirty="0">
                <a:solidFill>
                  <a:srgbClr val="585858"/>
                </a:solidFill>
                <a:latin typeface="微软雅黑"/>
                <a:cs typeface="微软雅黑"/>
              </a:rPr>
              <a:t>内</a:t>
            </a:r>
            <a:r>
              <a:rPr sz="1800" spc="140" dirty="0">
                <a:solidFill>
                  <a:srgbClr val="585858"/>
                </a:solidFill>
                <a:latin typeface="微软雅黑"/>
                <a:cs typeface="微软雅黑"/>
              </a:rPr>
              <a:t>充</a:t>
            </a:r>
            <a:r>
              <a:rPr sz="1800" spc="150" dirty="0">
                <a:solidFill>
                  <a:srgbClr val="585858"/>
                </a:solidFill>
                <a:latin typeface="微软雅黑"/>
                <a:cs typeface="微软雅黑"/>
              </a:rPr>
              <a:t>满</a:t>
            </a:r>
            <a:r>
              <a:rPr sz="1800" spc="140" dirty="0">
                <a:solidFill>
                  <a:srgbClr val="585858"/>
                </a:solidFill>
                <a:latin typeface="微软雅黑"/>
                <a:cs typeface="微软雅黑"/>
              </a:rPr>
              <a:t>液</a:t>
            </a:r>
            <a:r>
              <a:rPr sz="1800" spc="150" dirty="0">
                <a:solidFill>
                  <a:srgbClr val="585858"/>
                </a:solidFill>
                <a:latin typeface="微软雅黑"/>
                <a:cs typeface="微软雅黑"/>
              </a:rPr>
              <a:t>体</a:t>
            </a:r>
            <a:r>
              <a:rPr sz="1800" spc="140" dirty="0">
                <a:solidFill>
                  <a:srgbClr val="585858"/>
                </a:solidFill>
                <a:latin typeface="微软雅黑"/>
                <a:cs typeface="微软雅黑"/>
              </a:rPr>
              <a:t>，</a:t>
            </a:r>
            <a:r>
              <a:rPr sz="1800" spc="150" dirty="0">
                <a:solidFill>
                  <a:srgbClr val="585858"/>
                </a:solidFill>
                <a:latin typeface="微软雅黑"/>
                <a:cs typeface="微软雅黑"/>
              </a:rPr>
              <a:t>同</a:t>
            </a:r>
            <a:r>
              <a:rPr sz="1800" spc="140" dirty="0">
                <a:solidFill>
                  <a:srgbClr val="585858"/>
                </a:solidFill>
                <a:latin typeface="微软雅黑"/>
                <a:cs typeface="微软雅黑"/>
              </a:rPr>
              <a:t>时</a:t>
            </a:r>
            <a:r>
              <a:rPr sz="1800" spc="150" dirty="0">
                <a:solidFill>
                  <a:srgbClr val="585858"/>
                </a:solidFill>
                <a:latin typeface="微软雅黑"/>
                <a:cs typeface="微软雅黑"/>
              </a:rPr>
              <a:t>放</a:t>
            </a:r>
            <a:r>
              <a:rPr sz="1800" spc="140" dirty="0">
                <a:solidFill>
                  <a:srgbClr val="585858"/>
                </a:solidFill>
                <a:latin typeface="微软雅黑"/>
                <a:cs typeface="微软雅黑"/>
              </a:rPr>
              <a:t>净</a:t>
            </a:r>
            <a:r>
              <a:rPr sz="1800" spc="150" dirty="0">
                <a:solidFill>
                  <a:srgbClr val="585858"/>
                </a:solidFill>
                <a:latin typeface="微软雅黑"/>
                <a:cs typeface="微软雅黑"/>
              </a:rPr>
              <a:t>过</a:t>
            </a:r>
            <a:r>
              <a:rPr sz="1800" spc="140" dirty="0">
                <a:solidFill>
                  <a:srgbClr val="585858"/>
                </a:solidFill>
                <a:latin typeface="微软雅黑"/>
                <a:cs typeface="微软雅黑"/>
              </a:rPr>
              <a:t>滤</a:t>
            </a:r>
            <a:r>
              <a:rPr sz="1800" spc="150" dirty="0">
                <a:solidFill>
                  <a:srgbClr val="585858"/>
                </a:solidFill>
                <a:latin typeface="微软雅黑"/>
                <a:cs typeface="微软雅黑"/>
              </a:rPr>
              <a:t>器</a:t>
            </a:r>
            <a:r>
              <a:rPr sz="1800" spc="140" dirty="0">
                <a:solidFill>
                  <a:srgbClr val="585858"/>
                </a:solidFill>
                <a:latin typeface="微软雅黑"/>
                <a:cs typeface="微软雅黑"/>
              </a:rPr>
              <a:t>及</a:t>
            </a:r>
            <a:r>
              <a:rPr sz="1800" spc="150" dirty="0">
                <a:solidFill>
                  <a:srgbClr val="585858"/>
                </a:solidFill>
                <a:latin typeface="微软雅黑"/>
                <a:cs typeface="微软雅黑"/>
              </a:rPr>
              <a:t>泵</a:t>
            </a:r>
            <a:r>
              <a:rPr sz="1800" spc="140" dirty="0">
                <a:solidFill>
                  <a:srgbClr val="585858"/>
                </a:solidFill>
                <a:latin typeface="微软雅黑"/>
                <a:cs typeface="微软雅黑"/>
              </a:rPr>
              <a:t>内</a:t>
            </a:r>
            <a:r>
              <a:rPr sz="1800" spc="150" dirty="0">
                <a:solidFill>
                  <a:srgbClr val="585858"/>
                </a:solidFill>
                <a:latin typeface="微软雅黑"/>
                <a:cs typeface="微软雅黑"/>
              </a:rPr>
              <a:t>气</a:t>
            </a:r>
            <a:r>
              <a:rPr sz="1800" spc="140" dirty="0">
                <a:solidFill>
                  <a:srgbClr val="585858"/>
                </a:solidFill>
                <a:latin typeface="微软雅黑"/>
                <a:cs typeface="微软雅黑"/>
              </a:rPr>
              <a:t>体</a:t>
            </a:r>
            <a:r>
              <a:rPr sz="1800" spc="150" dirty="0">
                <a:solidFill>
                  <a:srgbClr val="585858"/>
                </a:solidFill>
                <a:latin typeface="微软雅黑"/>
                <a:cs typeface="微软雅黑"/>
              </a:rPr>
              <a:t>，</a:t>
            </a:r>
            <a:r>
              <a:rPr sz="1800" spc="140" dirty="0">
                <a:solidFill>
                  <a:srgbClr val="585858"/>
                </a:solidFill>
                <a:latin typeface="微软雅黑"/>
                <a:cs typeface="微软雅黑"/>
              </a:rPr>
              <a:t>活</a:t>
            </a:r>
            <a:r>
              <a:rPr sz="1800" spc="150" dirty="0">
                <a:solidFill>
                  <a:srgbClr val="585858"/>
                </a:solidFill>
                <a:latin typeface="微软雅黑"/>
                <a:cs typeface="微软雅黑"/>
              </a:rPr>
              <a:t>动</a:t>
            </a:r>
            <a:r>
              <a:rPr sz="1800" spc="140" dirty="0">
                <a:solidFill>
                  <a:srgbClr val="585858"/>
                </a:solidFill>
                <a:latin typeface="微软雅黑"/>
                <a:cs typeface="微软雅黑"/>
              </a:rPr>
              <a:t>出</a:t>
            </a:r>
            <a:r>
              <a:rPr sz="1800" spc="150" dirty="0">
                <a:solidFill>
                  <a:srgbClr val="585858"/>
                </a:solidFill>
                <a:latin typeface="微软雅黑"/>
                <a:cs typeface="微软雅黑"/>
              </a:rPr>
              <a:t>口</a:t>
            </a:r>
            <a:r>
              <a:rPr sz="1800" spc="140" dirty="0">
                <a:solidFill>
                  <a:srgbClr val="585858"/>
                </a:solidFill>
                <a:latin typeface="微软雅黑"/>
                <a:cs typeface="微软雅黑"/>
              </a:rPr>
              <a:t>阀</a:t>
            </a:r>
            <a:r>
              <a:rPr sz="1800" spc="150" dirty="0">
                <a:solidFill>
                  <a:srgbClr val="585858"/>
                </a:solidFill>
                <a:latin typeface="微软雅黑"/>
                <a:cs typeface="微软雅黑"/>
              </a:rPr>
              <a:t>门</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469900" lvl="1" algn="just">
              <a:spcBef>
                <a:spcPts val="1645"/>
              </a:spcBef>
              <a:tabLst>
                <a:tab pos="241300" algn="l"/>
              </a:tabLst>
            </a:pPr>
            <a:r>
              <a:rPr lang="en-US" dirty="0">
                <a:solidFill>
                  <a:srgbClr val="585858"/>
                </a:solidFill>
                <a:latin typeface="Arial" panose="020B0604020202020204" pitchFamily="34" charset="0"/>
                <a:cs typeface="Arial" panose="020B0604020202020204" pitchFamily="34" charset="0"/>
              </a:rPr>
              <a:t>Open the pump inlet valve to fill the pump and filter with media, and simultaneously remove any air from the filter and pump, ensuring the outlet valve is active. </a:t>
            </a:r>
            <a:endParaRPr lang="en-US" dirty="0">
              <a:latin typeface="Arial" panose="020B0604020202020204" pitchFamily="34" charset="0"/>
              <a:cs typeface="Arial" panose="020B0604020202020204" pitchFamily="34" charset="0"/>
            </a:endParaRPr>
          </a:p>
          <a:p>
            <a:pPr marL="12700" algn="just">
              <a:lnSpc>
                <a:spcPct val="100000"/>
              </a:lnSpc>
              <a:spcBef>
                <a:spcPts val="1660"/>
              </a:spcBef>
              <a:tabLst>
                <a:tab pos="241300" algn="l"/>
              </a:tabLst>
            </a:pPr>
            <a:r>
              <a:rPr sz="1800" spc="145" dirty="0">
                <a:solidFill>
                  <a:srgbClr val="585858"/>
                </a:solidFill>
                <a:latin typeface="Arial"/>
                <a:cs typeface="Arial"/>
              </a:rPr>
              <a:t>3</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50" dirty="0" err="1">
                <a:solidFill>
                  <a:srgbClr val="585858"/>
                </a:solidFill>
                <a:latin typeface="微软雅黑"/>
                <a:cs typeface="微软雅黑"/>
              </a:rPr>
              <a:t>盘车灵活、</a:t>
            </a:r>
            <a:r>
              <a:rPr sz="1800" spc="140" dirty="0" err="1">
                <a:solidFill>
                  <a:srgbClr val="585858"/>
                </a:solidFill>
                <a:latin typeface="微软雅黑"/>
                <a:cs typeface="微软雅黑"/>
              </a:rPr>
              <a:t>不</a:t>
            </a:r>
            <a:r>
              <a:rPr sz="1800" spc="150" dirty="0" err="1">
                <a:solidFill>
                  <a:srgbClr val="585858"/>
                </a:solidFill>
                <a:latin typeface="微软雅黑"/>
                <a:cs typeface="微软雅黑"/>
              </a:rPr>
              <a:t>卡</a:t>
            </a:r>
            <a:r>
              <a:rPr sz="1800" dirty="0">
                <a:solidFill>
                  <a:srgbClr val="585858"/>
                </a:solidFill>
                <a:latin typeface="微软雅黑"/>
                <a:cs typeface="微软雅黑"/>
              </a:rPr>
              <a:t>。</a:t>
            </a:r>
            <a:endParaRPr lang="en-US" dirty="0">
              <a:solidFill>
                <a:srgbClr val="585858"/>
              </a:solidFill>
              <a:latin typeface="微软雅黑"/>
              <a:cs typeface="微软雅黑"/>
            </a:endParaRPr>
          </a:p>
          <a:p>
            <a:pPr marL="469900" lvl="1" algn="just">
              <a:spcBef>
                <a:spcPts val="1660"/>
              </a:spcBef>
              <a:tabLst>
                <a:tab pos="241300" algn="l"/>
              </a:tabLst>
            </a:pPr>
            <a:r>
              <a:rPr lang="en-US" dirty="0">
                <a:solidFill>
                  <a:srgbClr val="585858"/>
                </a:solidFill>
                <a:latin typeface="Arial" panose="020B0604020202020204" pitchFamily="34" charset="0"/>
                <a:cs typeface="Arial" panose="020B0604020202020204" pitchFamily="34" charset="0"/>
              </a:rPr>
              <a:t>Ensure the pump shaft rotates smoothly. </a:t>
            </a:r>
            <a:endParaRPr dirty="0">
              <a:latin typeface="Arial" panose="020B0604020202020204" pitchFamily="34" charset="0"/>
              <a:cs typeface="Arial" panose="020B0604020202020204" pitchFamily="34" charset="0"/>
            </a:endParaRPr>
          </a:p>
          <a:p>
            <a:pPr marL="12700" algn="just">
              <a:lnSpc>
                <a:spcPct val="100000"/>
              </a:lnSpc>
              <a:spcBef>
                <a:spcPts val="1645"/>
              </a:spcBef>
              <a:tabLst>
                <a:tab pos="241300" algn="l"/>
              </a:tabLst>
            </a:pPr>
            <a:r>
              <a:rPr sz="1800" spc="145" dirty="0">
                <a:solidFill>
                  <a:srgbClr val="585858"/>
                </a:solidFill>
                <a:latin typeface="Arial"/>
                <a:cs typeface="Arial"/>
              </a:rPr>
              <a:t>4</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50" dirty="0">
                <a:solidFill>
                  <a:srgbClr val="585858"/>
                </a:solidFill>
                <a:latin typeface="微软雅黑"/>
                <a:cs typeface="微软雅黑"/>
              </a:rPr>
              <a:t>启泵前与有</a:t>
            </a:r>
            <a:r>
              <a:rPr sz="1800" spc="140" dirty="0">
                <a:solidFill>
                  <a:srgbClr val="585858"/>
                </a:solidFill>
                <a:latin typeface="微软雅黑"/>
                <a:cs typeface="微软雅黑"/>
              </a:rPr>
              <a:t>关</a:t>
            </a:r>
            <a:r>
              <a:rPr sz="1800" spc="150" dirty="0">
                <a:solidFill>
                  <a:srgbClr val="585858"/>
                </a:solidFill>
                <a:latin typeface="微软雅黑"/>
                <a:cs typeface="微软雅黑"/>
              </a:rPr>
              <a:t>岗</a:t>
            </a:r>
            <a:r>
              <a:rPr sz="1800" spc="140" dirty="0">
                <a:solidFill>
                  <a:srgbClr val="585858"/>
                </a:solidFill>
                <a:latin typeface="微软雅黑"/>
                <a:cs typeface="微软雅黑"/>
              </a:rPr>
              <a:t>位</a:t>
            </a:r>
            <a:r>
              <a:rPr sz="1800" spc="150" dirty="0">
                <a:solidFill>
                  <a:srgbClr val="585858"/>
                </a:solidFill>
                <a:latin typeface="微软雅黑"/>
                <a:cs typeface="微软雅黑"/>
              </a:rPr>
              <a:t>进</a:t>
            </a:r>
            <a:r>
              <a:rPr sz="1800" spc="140" dirty="0">
                <a:solidFill>
                  <a:srgbClr val="585858"/>
                </a:solidFill>
                <a:latin typeface="微软雅黑"/>
                <a:cs typeface="微软雅黑"/>
              </a:rPr>
              <a:t>行</a:t>
            </a:r>
            <a:r>
              <a:rPr sz="1800" spc="150" dirty="0">
                <a:solidFill>
                  <a:srgbClr val="585858"/>
                </a:solidFill>
                <a:latin typeface="微软雅黑"/>
                <a:cs typeface="微软雅黑"/>
              </a:rPr>
              <a:t>联</a:t>
            </a:r>
            <a:r>
              <a:rPr sz="1800" spc="140" dirty="0">
                <a:solidFill>
                  <a:srgbClr val="585858"/>
                </a:solidFill>
                <a:latin typeface="微软雅黑"/>
                <a:cs typeface="微软雅黑"/>
              </a:rPr>
              <a:t>系</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40" dirty="0" err="1">
                <a:solidFill>
                  <a:srgbClr val="585858"/>
                </a:solidFill>
                <a:latin typeface="微软雅黑"/>
                <a:cs typeface="微软雅黑"/>
              </a:rPr>
              <a:t>倒</a:t>
            </a:r>
            <a:r>
              <a:rPr sz="1800" spc="150" dirty="0" err="1">
                <a:solidFill>
                  <a:srgbClr val="585858"/>
                </a:solidFill>
                <a:latin typeface="微软雅黑"/>
                <a:cs typeface="微软雅黑"/>
              </a:rPr>
              <a:t>好</a:t>
            </a:r>
            <a:r>
              <a:rPr sz="1800" spc="140" dirty="0" err="1">
                <a:solidFill>
                  <a:srgbClr val="585858"/>
                </a:solidFill>
                <a:latin typeface="微软雅黑"/>
                <a:cs typeface="微软雅黑"/>
              </a:rPr>
              <a:t>相</a:t>
            </a:r>
            <a:r>
              <a:rPr sz="1800" spc="150" dirty="0" err="1">
                <a:solidFill>
                  <a:srgbClr val="585858"/>
                </a:solidFill>
                <a:latin typeface="微软雅黑"/>
                <a:cs typeface="微软雅黑"/>
              </a:rPr>
              <a:t>关</a:t>
            </a:r>
            <a:r>
              <a:rPr sz="1800" spc="140" dirty="0" err="1">
                <a:solidFill>
                  <a:srgbClr val="585858"/>
                </a:solidFill>
                <a:latin typeface="微软雅黑"/>
                <a:cs typeface="微软雅黑"/>
              </a:rPr>
              <a:t>流</a:t>
            </a:r>
            <a:r>
              <a:rPr sz="1800" spc="150" dirty="0" err="1">
                <a:solidFill>
                  <a:srgbClr val="585858"/>
                </a:solidFill>
                <a:latin typeface="微软雅黑"/>
                <a:cs typeface="微软雅黑"/>
              </a:rPr>
              <a:t>程</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469900" lvl="1" algn="just">
              <a:spcBef>
                <a:spcPts val="1645"/>
              </a:spcBef>
              <a:tabLst>
                <a:tab pos="241300" algn="l"/>
              </a:tabLst>
            </a:pPr>
            <a:r>
              <a:rPr lang="en-US" dirty="0">
                <a:solidFill>
                  <a:srgbClr val="585858"/>
                </a:solidFill>
                <a:latin typeface="Arial" panose="020B0604020202020204" pitchFamily="34" charset="0"/>
                <a:cs typeface="Arial" panose="020B0604020202020204" pitchFamily="34" charset="0"/>
              </a:rPr>
              <a:t>Communicate with relevant positions before starting the pump and ensure the related processes are in order.</a:t>
            </a:r>
            <a:endParaRPr dirty="0">
              <a:latin typeface="Arial" panose="020B0604020202020204" pitchFamily="34" charset="0"/>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10667899" cy="566822"/>
          </a:xfrm>
          <a:prstGeom prst="rect">
            <a:avLst/>
          </a:prstGeom>
        </p:spPr>
        <p:txBody>
          <a:bodyPr vert="horz" wrap="square" lIns="0" tIns="12700" rIns="0" bIns="0" rtlCol="0">
            <a:spAutoFit/>
          </a:bodyPr>
          <a:lstStyle/>
          <a:p>
            <a:pPr marL="12700">
              <a:lnSpc>
                <a:spcPct val="100000"/>
              </a:lnSpc>
              <a:spcBef>
                <a:spcPts val="100"/>
              </a:spcBef>
            </a:pPr>
            <a:r>
              <a:rPr spc="295" dirty="0" err="1"/>
              <a:t>离心泵的启泵操作</a:t>
            </a:r>
            <a:r>
              <a:rPr lang="en-US" spc="295" dirty="0"/>
              <a:t> </a:t>
            </a:r>
            <a:r>
              <a:rPr lang="en-US" dirty="0">
                <a:latin typeface="Arial" panose="020B0604020202020204" pitchFamily="34" charset="0"/>
                <a:cs typeface="Arial" panose="020B0604020202020204" pitchFamily="34" charset="0"/>
              </a:rPr>
              <a:t>Centrifugal Pump Startup</a:t>
            </a:r>
            <a:endParaRPr dirty="0">
              <a:latin typeface="Arial" panose="020B0604020202020204" pitchFamily="34" charset="0"/>
              <a:cs typeface="Arial" panose="020B0604020202020204" pitchFamily="34" charset="0"/>
            </a:endParaRPr>
          </a:p>
        </p:txBody>
      </p:sp>
      <p:sp>
        <p:nvSpPr>
          <p:cNvPr id="3" name="object 3"/>
          <p:cNvSpPr txBox="1"/>
          <p:nvPr/>
        </p:nvSpPr>
        <p:spPr>
          <a:xfrm>
            <a:off x="685900" y="1524000"/>
            <a:ext cx="11277499" cy="4983416"/>
          </a:xfrm>
          <a:prstGeom prst="rect">
            <a:avLst/>
          </a:prstGeom>
        </p:spPr>
        <p:txBody>
          <a:bodyPr vert="horz" wrap="square" lIns="0" tIns="12700" rIns="0" bIns="0" numCol="1" rtlCol="0">
            <a:spAutoFit/>
          </a:bodyPr>
          <a:lstStyle/>
          <a:p>
            <a:pPr marL="241300" indent="-229235" algn="just">
              <a:spcBef>
                <a:spcPts val="100"/>
              </a:spcBef>
              <a:buFont typeface="Arial"/>
              <a:buChar char="●"/>
              <a:tabLst>
                <a:tab pos="241935" algn="l"/>
              </a:tabLst>
            </a:pPr>
            <a:r>
              <a:rPr sz="1600" spc="150" dirty="0" err="1">
                <a:solidFill>
                  <a:srgbClr val="585858"/>
                </a:solidFill>
                <a:latin typeface="微软雅黑"/>
                <a:cs typeface="微软雅黑"/>
              </a:rPr>
              <a:t>完成以上准备工</a:t>
            </a:r>
            <a:r>
              <a:rPr sz="1600" spc="140" dirty="0" err="1">
                <a:solidFill>
                  <a:srgbClr val="585858"/>
                </a:solidFill>
                <a:latin typeface="微软雅黑"/>
                <a:cs typeface="微软雅黑"/>
              </a:rPr>
              <a:t>作</a:t>
            </a:r>
            <a:r>
              <a:rPr sz="1600" spc="150" dirty="0" err="1">
                <a:solidFill>
                  <a:srgbClr val="585858"/>
                </a:solidFill>
                <a:latin typeface="微软雅黑"/>
                <a:cs typeface="微软雅黑"/>
              </a:rPr>
              <a:t>，</a:t>
            </a:r>
            <a:r>
              <a:rPr sz="1600" spc="140" dirty="0" err="1">
                <a:solidFill>
                  <a:srgbClr val="585858"/>
                </a:solidFill>
                <a:latin typeface="微软雅黑"/>
                <a:cs typeface="微软雅黑"/>
              </a:rPr>
              <a:t>即</a:t>
            </a:r>
            <a:r>
              <a:rPr sz="1600" spc="150" dirty="0" err="1">
                <a:solidFill>
                  <a:srgbClr val="585858"/>
                </a:solidFill>
                <a:latin typeface="微软雅黑"/>
                <a:cs typeface="微软雅黑"/>
              </a:rPr>
              <a:t>可</a:t>
            </a:r>
            <a:r>
              <a:rPr sz="1600" spc="140" dirty="0" err="1">
                <a:solidFill>
                  <a:srgbClr val="585858"/>
                </a:solidFill>
                <a:latin typeface="微软雅黑"/>
                <a:cs typeface="微软雅黑"/>
              </a:rPr>
              <a:t>启</a:t>
            </a:r>
            <a:r>
              <a:rPr sz="1600" spc="150" dirty="0" err="1">
                <a:solidFill>
                  <a:srgbClr val="585858"/>
                </a:solidFill>
                <a:latin typeface="微软雅黑"/>
                <a:cs typeface="微软雅黑"/>
              </a:rPr>
              <a:t>动</a:t>
            </a:r>
            <a:r>
              <a:rPr sz="1600" spc="140" dirty="0" err="1">
                <a:solidFill>
                  <a:srgbClr val="585858"/>
                </a:solidFill>
                <a:latin typeface="微软雅黑"/>
                <a:cs typeface="微软雅黑"/>
              </a:rPr>
              <a:t>泵</a:t>
            </a:r>
            <a:r>
              <a:rPr sz="1600" spc="150" dirty="0" err="1">
                <a:solidFill>
                  <a:srgbClr val="585858"/>
                </a:solidFill>
                <a:latin typeface="微软雅黑"/>
                <a:cs typeface="微软雅黑"/>
              </a:rPr>
              <a:t>，</a:t>
            </a:r>
            <a:r>
              <a:rPr sz="1600" spc="140" dirty="0" err="1">
                <a:solidFill>
                  <a:srgbClr val="585858"/>
                </a:solidFill>
                <a:latin typeface="微软雅黑"/>
                <a:cs typeface="微软雅黑"/>
              </a:rPr>
              <a:t>操</a:t>
            </a:r>
            <a:r>
              <a:rPr sz="1600" spc="150" dirty="0" err="1">
                <a:solidFill>
                  <a:srgbClr val="585858"/>
                </a:solidFill>
                <a:latin typeface="微软雅黑"/>
                <a:cs typeface="微软雅黑"/>
              </a:rPr>
              <a:t>作</a:t>
            </a:r>
            <a:r>
              <a:rPr sz="1600" spc="140" dirty="0" err="1">
                <a:solidFill>
                  <a:srgbClr val="585858"/>
                </a:solidFill>
                <a:latin typeface="微软雅黑"/>
                <a:cs typeface="微软雅黑"/>
              </a:rPr>
              <a:t>如</a:t>
            </a:r>
            <a:r>
              <a:rPr sz="1600" spc="150" dirty="0" err="1">
                <a:solidFill>
                  <a:srgbClr val="585858"/>
                </a:solidFill>
                <a:latin typeface="微软雅黑"/>
                <a:cs typeface="微软雅黑"/>
              </a:rPr>
              <a:t>下</a:t>
            </a:r>
            <a:r>
              <a:rPr sz="1600" spc="150" dirty="0">
                <a:solidFill>
                  <a:srgbClr val="585858"/>
                </a:solidFill>
                <a:latin typeface="微软雅黑"/>
                <a:cs typeface="微软雅黑"/>
              </a:rPr>
              <a:t>：</a:t>
            </a:r>
            <a:endParaRPr lang="en-US" sz="1600" spc="150" dirty="0">
              <a:solidFill>
                <a:srgbClr val="585858"/>
              </a:solidFill>
              <a:latin typeface="微软雅黑"/>
              <a:cs typeface="微软雅黑"/>
            </a:endParaRPr>
          </a:p>
          <a:p>
            <a:pPr marL="12065" algn="just">
              <a:spcBef>
                <a:spcPts val="100"/>
              </a:spcBef>
              <a:tabLst>
                <a:tab pos="241935" algn="l"/>
              </a:tabLst>
            </a:pPr>
            <a:r>
              <a:rPr lang="en-US" sz="1600" dirty="0">
                <a:solidFill>
                  <a:srgbClr val="585858"/>
                </a:solidFill>
                <a:latin typeface="Arial" panose="020B0604020202020204" pitchFamily="34" charset="0"/>
                <a:cs typeface="Arial" panose="020B0604020202020204" pitchFamily="34" charset="0"/>
              </a:rPr>
              <a:t>Once the preparation work is completed, the pump can be started, and the operation is as follows:</a:t>
            </a:r>
          </a:p>
          <a:p>
            <a:pPr marL="12065" algn="just">
              <a:spcBef>
                <a:spcPts val="100"/>
              </a:spcBef>
              <a:tabLst>
                <a:tab pos="241935" algn="l"/>
              </a:tabLst>
            </a:pPr>
            <a:endParaRPr sz="1600" dirty="0">
              <a:latin typeface="Arial" panose="020B0604020202020204" pitchFamily="34" charset="0"/>
              <a:cs typeface="Arial" panose="020B0604020202020204" pitchFamily="34" charset="0"/>
            </a:endParaRPr>
          </a:p>
          <a:p>
            <a:pPr marL="12065" marR="5080" algn="just">
              <a:spcBef>
                <a:spcPts val="520"/>
              </a:spcBef>
              <a:tabLst>
                <a:tab pos="241935" algn="l"/>
              </a:tabLst>
            </a:pPr>
            <a:r>
              <a:rPr sz="1600" spc="145" dirty="0">
                <a:solidFill>
                  <a:srgbClr val="585858"/>
                </a:solidFill>
                <a:latin typeface="Arial"/>
                <a:cs typeface="Arial"/>
              </a:rPr>
              <a:t>1</a:t>
            </a:r>
            <a:r>
              <a:rPr sz="1600" dirty="0">
                <a:solidFill>
                  <a:srgbClr val="585858"/>
                </a:solidFill>
                <a:latin typeface="微软雅黑"/>
                <a:cs typeface="微软雅黑"/>
              </a:rPr>
              <a:t>）</a:t>
            </a:r>
            <a:r>
              <a:rPr sz="1600" spc="-380" dirty="0">
                <a:solidFill>
                  <a:srgbClr val="585858"/>
                </a:solidFill>
                <a:latin typeface="微软雅黑"/>
                <a:cs typeface="微软雅黑"/>
              </a:rPr>
              <a:t> </a:t>
            </a:r>
            <a:r>
              <a:rPr sz="1600" spc="150" dirty="0">
                <a:solidFill>
                  <a:srgbClr val="585858"/>
                </a:solidFill>
                <a:latin typeface="微软雅黑"/>
                <a:cs typeface="微软雅黑"/>
              </a:rPr>
              <a:t>按启动按钮</a:t>
            </a:r>
            <a:r>
              <a:rPr sz="1600" spc="140" dirty="0">
                <a:solidFill>
                  <a:srgbClr val="585858"/>
                </a:solidFill>
                <a:latin typeface="微软雅黑"/>
                <a:cs typeface="微软雅黑"/>
              </a:rPr>
              <a:t>，</a:t>
            </a:r>
            <a:r>
              <a:rPr sz="1600" spc="150" dirty="0">
                <a:solidFill>
                  <a:srgbClr val="585858"/>
                </a:solidFill>
                <a:latin typeface="微软雅黑"/>
                <a:cs typeface="微软雅黑"/>
              </a:rPr>
              <a:t>电</a:t>
            </a:r>
            <a:r>
              <a:rPr sz="1600" spc="140" dirty="0">
                <a:solidFill>
                  <a:srgbClr val="585858"/>
                </a:solidFill>
                <a:latin typeface="微软雅黑"/>
                <a:cs typeface="微软雅黑"/>
              </a:rPr>
              <a:t>流</a:t>
            </a:r>
            <a:r>
              <a:rPr sz="1600" spc="150" dirty="0">
                <a:solidFill>
                  <a:srgbClr val="585858"/>
                </a:solidFill>
                <a:latin typeface="微软雅黑"/>
                <a:cs typeface="微软雅黑"/>
              </a:rPr>
              <a:t>从</a:t>
            </a:r>
            <a:r>
              <a:rPr sz="1600" spc="140" dirty="0">
                <a:solidFill>
                  <a:srgbClr val="585858"/>
                </a:solidFill>
                <a:latin typeface="微软雅黑"/>
                <a:cs typeface="微软雅黑"/>
              </a:rPr>
              <a:t>最</a:t>
            </a:r>
            <a:r>
              <a:rPr sz="1600" spc="150" dirty="0">
                <a:solidFill>
                  <a:srgbClr val="585858"/>
                </a:solidFill>
                <a:latin typeface="微软雅黑"/>
                <a:cs typeface="微软雅黑"/>
              </a:rPr>
              <a:t>高</a:t>
            </a:r>
            <a:r>
              <a:rPr sz="1600" spc="140" dirty="0">
                <a:solidFill>
                  <a:srgbClr val="585858"/>
                </a:solidFill>
                <a:latin typeface="微软雅黑"/>
                <a:cs typeface="微软雅黑"/>
              </a:rPr>
              <a:t>值</a:t>
            </a:r>
            <a:r>
              <a:rPr sz="1600" spc="150" dirty="0">
                <a:solidFill>
                  <a:srgbClr val="585858"/>
                </a:solidFill>
                <a:latin typeface="微软雅黑"/>
                <a:cs typeface="微软雅黑"/>
              </a:rPr>
              <a:t>下</a:t>
            </a:r>
            <a:r>
              <a:rPr sz="1600" spc="140" dirty="0">
                <a:solidFill>
                  <a:srgbClr val="585858"/>
                </a:solidFill>
                <a:latin typeface="微软雅黑"/>
                <a:cs typeface="微软雅黑"/>
              </a:rPr>
              <a:t>降</a:t>
            </a:r>
            <a:r>
              <a:rPr sz="1600" dirty="0">
                <a:solidFill>
                  <a:srgbClr val="585858"/>
                </a:solidFill>
                <a:latin typeface="微软雅黑"/>
                <a:cs typeface="微软雅黑"/>
              </a:rPr>
              <a:t>，</a:t>
            </a:r>
            <a:r>
              <a:rPr sz="1600" spc="-380" dirty="0">
                <a:solidFill>
                  <a:srgbClr val="585858"/>
                </a:solidFill>
                <a:latin typeface="微软雅黑"/>
                <a:cs typeface="微软雅黑"/>
              </a:rPr>
              <a:t> </a:t>
            </a:r>
            <a:r>
              <a:rPr sz="1600" spc="140" dirty="0">
                <a:solidFill>
                  <a:srgbClr val="585858"/>
                </a:solidFill>
                <a:latin typeface="微软雅黑"/>
                <a:cs typeface="微软雅黑"/>
              </a:rPr>
              <a:t>泵</a:t>
            </a:r>
            <a:r>
              <a:rPr sz="1600" spc="150" dirty="0">
                <a:solidFill>
                  <a:srgbClr val="585858"/>
                </a:solidFill>
                <a:latin typeface="微软雅黑"/>
                <a:cs typeface="微软雅黑"/>
              </a:rPr>
              <a:t>压</a:t>
            </a:r>
            <a:r>
              <a:rPr sz="1600" spc="140" dirty="0">
                <a:solidFill>
                  <a:srgbClr val="585858"/>
                </a:solidFill>
                <a:latin typeface="微软雅黑"/>
                <a:cs typeface="微软雅黑"/>
              </a:rPr>
              <a:t>上</a:t>
            </a:r>
            <a:r>
              <a:rPr sz="1600" spc="150" dirty="0">
                <a:solidFill>
                  <a:srgbClr val="585858"/>
                </a:solidFill>
                <a:latin typeface="微软雅黑"/>
                <a:cs typeface="微软雅黑"/>
              </a:rPr>
              <a:t>升</a:t>
            </a:r>
            <a:r>
              <a:rPr sz="1600" spc="140" dirty="0">
                <a:solidFill>
                  <a:srgbClr val="585858"/>
                </a:solidFill>
                <a:latin typeface="微软雅黑"/>
                <a:cs typeface="微软雅黑"/>
              </a:rPr>
              <a:t>稳</a:t>
            </a:r>
            <a:r>
              <a:rPr sz="1600" spc="150" dirty="0">
                <a:solidFill>
                  <a:srgbClr val="585858"/>
                </a:solidFill>
                <a:latin typeface="微软雅黑"/>
                <a:cs typeface="微软雅黑"/>
              </a:rPr>
              <a:t>定</a:t>
            </a:r>
            <a:r>
              <a:rPr sz="1600" spc="140" dirty="0">
                <a:solidFill>
                  <a:srgbClr val="585858"/>
                </a:solidFill>
                <a:latin typeface="微软雅黑"/>
                <a:cs typeface="微软雅黑"/>
              </a:rPr>
              <a:t>，</a:t>
            </a:r>
            <a:r>
              <a:rPr sz="1600" spc="150" dirty="0">
                <a:solidFill>
                  <a:srgbClr val="585858"/>
                </a:solidFill>
                <a:latin typeface="微软雅黑"/>
                <a:cs typeface="微软雅黑"/>
              </a:rPr>
              <a:t>缓</a:t>
            </a:r>
            <a:r>
              <a:rPr sz="1600" spc="140" dirty="0">
                <a:solidFill>
                  <a:srgbClr val="585858"/>
                </a:solidFill>
                <a:latin typeface="微软雅黑"/>
                <a:cs typeface="微软雅黑"/>
              </a:rPr>
              <a:t>慢</a:t>
            </a:r>
            <a:r>
              <a:rPr sz="1600" spc="150" dirty="0">
                <a:solidFill>
                  <a:srgbClr val="585858"/>
                </a:solidFill>
                <a:latin typeface="微软雅黑"/>
                <a:cs typeface="微软雅黑"/>
              </a:rPr>
              <a:t>打</a:t>
            </a:r>
            <a:r>
              <a:rPr sz="1600" spc="140" dirty="0">
                <a:solidFill>
                  <a:srgbClr val="585858"/>
                </a:solidFill>
                <a:latin typeface="微软雅黑"/>
                <a:cs typeface="微软雅黑"/>
              </a:rPr>
              <a:t>开</a:t>
            </a:r>
            <a:r>
              <a:rPr sz="1600" spc="150" dirty="0">
                <a:solidFill>
                  <a:srgbClr val="585858"/>
                </a:solidFill>
                <a:latin typeface="微软雅黑"/>
                <a:cs typeface="微软雅黑"/>
              </a:rPr>
              <a:t>泵</a:t>
            </a:r>
            <a:r>
              <a:rPr sz="1600" spc="140" dirty="0">
                <a:solidFill>
                  <a:srgbClr val="585858"/>
                </a:solidFill>
                <a:latin typeface="微软雅黑"/>
                <a:cs typeface="微软雅黑"/>
              </a:rPr>
              <a:t>的</a:t>
            </a:r>
            <a:r>
              <a:rPr sz="1600" spc="150" dirty="0">
                <a:solidFill>
                  <a:srgbClr val="585858"/>
                </a:solidFill>
                <a:latin typeface="微软雅黑"/>
                <a:cs typeface="微软雅黑"/>
              </a:rPr>
              <a:t>出</a:t>
            </a:r>
            <a:r>
              <a:rPr sz="1600" spc="140" dirty="0">
                <a:solidFill>
                  <a:srgbClr val="585858"/>
                </a:solidFill>
                <a:latin typeface="微软雅黑"/>
                <a:cs typeface="微软雅黑"/>
              </a:rPr>
              <a:t>口</a:t>
            </a:r>
            <a:r>
              <a:rPr sz="1600" spc="150" dirty="0">
                <a:solidFill>
                  <a:srgbClr val="585858"/>
                </a:solidFill>
                <a:latin typeface="微软雅黑"/>
                <a:cs typeface="微软雅黑"/>
              </a:rPr>
              <a:t>阀</a:t>
            </a:r>
            <a:r>
              <a:rPr sz="1600" spc="140" dirty="0">
                <a:solidFill>
                  <a:srgbClr val="585858"/>
                </a:solidFill>
                <a:latin typeface="微软雅黑"/>
                <a:cs typeface="微软雅黑"/>
              </a:rPr>
              <a:t>门</a:t>
            </a:r>
            <a:r>
              <a:rPr sz="1600" dirty="0">
                <a:solidFill>
                  <a:srgbClr val="585858"/>
                </a:solidFill>
                <a:latin typeface="微软雅黑"/>
                <a:cs typeface="微软雅黑"/>
              </a:rPr>
              <a:t>，</a:t>
            </a:r>
            <a:r>
              <a:rPr sz="1600" spc="-380" dirty="0">
                <a:solidFill>
                  <a:srgbClr val="585858"/>
                </a:solidFill>
                <a:latin typeface="微软雅黑"/>
                <a:cs typeface="微软雅黑"/>
              </a:rPr>
              <a:t> </a:t>
            </a:r>
            <a:r>
              <a:rPr sz="1600" spc="140" dirty="0" err="1">
                <a:solidFill>
                  <a:srgbClr val="585858"/>
                </a:solidFill>
                <a:latin typeface="微软雅黑"/>
                <a:cs typeface="微软雅黑"/>
              </a:rPr>
              <a:t>根</a:t>
            </a:r>
            <a:r>
              <a:rPr sz="1600" spc="150" dirty="0" err="1">
                <a:solidFill>
                  <a:srgbClr val="585858"/>
                </a:solidFill>
                <a:latin typeface="微软雅黑"/>
                <a:cs typeface="微软雅黑"/>
              </a:rPr>
              <a:t>据</a:t>
            </a:r>
            <a:r>
              <a:rPr sz="1600" spc="140" dirty="0" err="1">
                <a:solidFill>
                  <a:srgbClr val="585858"/>
                </a:solidFill>
                <a:latin typeface="微软雅黑"/>
                <a:cs typeface="微软雅黑"/>
              </a:rPr>
              <a:t>生</a:t>
            </a:r>
            <a:r>
              <a:rPr sz="1600" spc="150" dirty="0" err="1">
                <a:solidFill>
                  <a:srgbClr val="585858"/>
                </a:solidFill>
                <a:latin typeface="微软雅黑"/>
                <a:cs typeface="微软雅黑"/>
              </a:rPr>
              <a:t>产</a:t>
            </a:r>
            <a:r>
              <a:rPr sz="1600" spc="140" dirty="0" err="1">
                <a:solidFill>
                  <a:srgbClr val="585858"/>
                </a:solidFill>
                <a:latin typeface="微软雅黑"/>
                <a:cs typeface="微软雅黑"/>
              </a:rPr>
              <a:t>需</a:t>
            </a:r>
            <a:r>
              <a:rPr sz="1600" spc="150" dirty="0" err="1">
                <a:solidFill>
                  <a:srgbClr val="585858"/>
                </a:solidFill>
                <a:latin typeface="微软雅黑"/>
                <a:cs typeface="微软雅黑"/>
              </a:rPr>
              <a:t>要</a:t>
            </a:r>
            <a:r>
              <a:rPr sz="1600" spc="140" dirty="0" err="1">
                <a:solidFill>
                  <a:srgbClr val="585858"/>
                </a:solidFill>
                <a:latin typeface="微软雅黑"/>
                <a:cs typeface="微软雅黑"/>
              </a:rPr>
              <a:t>，</a:t>
            </a:r>
            <a:r>
              <a:rPr sz="1600" dirty="0" err="1">
                <a:solidFill>
                  <a:srgbClr val="585858"/>
                </a:solidFill>
                <a:latin typeface="微软雅黑"/>
                <a:cs typeface="微软雅黑"/>
              </a:rPr>
              <a:t>调</a:t>
            </a:r>
            <a:r>
              <a:rPr sz="1600" spc="155" dirty="0" err="1">
                <a:solidFill>
                  <a:srgbClr val="585858"/>
                </a:solidFill>
                <a:latin typeface="微软雅黑"/>
                <a:cs typeface="微软雅黑"/>
              </a:rPr>
              <a:t>节好</a:t>
            </a:r>
            <a:r>
              <a:rPr sz="1600" spc="155" dirty="0" err="1">
                <a:solidFill>
                  <a:srgbClr val="FF0000"/>
                </a:solidFill>
                <a:latin typeface="微软雅黑"/>
                <a:cs typeface="微软雅黑"/>
              </a:rPr>
              <a:t>泵压及流量</a:t>
            </a:r>
            <a:r>
              <a:rPr sz="1600" dirty="0">
                <a:solidFill>
                  <a:srgbClr val="585858"/>
                </a:solidFill>
                <a:latin typeface="微软雅黑"/>
                <a:cs typeface="微软雅黑"/>
              </a:rPr>
              <a:t>。</a:t>
            </a:r>
            <a:endParaRPr lang="en-US" sz="1600" dirty="0">
              <a:solidFill>
                <a:srgbClr val="585858"/>
              </a:solidFill>
              <a:latin typeface="微软雅黑"/>
              <a:cs typeface="微软雅黑"/>
            </a:endParaRPr>
          </a:p>
          <a:p>
            <a:pPr marL="469265" marR="5080" lvl="1" algn="just">
              <a:spcBef>
                <a:spcPts val="520"/>
              </a:spcBef>
              <a:tabLst>
                <a:tab pos="241935" algn="l"/>
              </a:tabLst>
            </a:pPr>
            <a:r>
              <a:rPr lang="en-US" sz="1600" dirty="0">
                <a:solidFill>
                  <a:srgbClr val="585858"/>
                </a:solidFill>
                <a:latin typeface="Arial" panose="020B0604020202020204" pitchFamily="34" charset="0"/>
                <a:cs typeface="Arial" panose="020B0604020202020204" pitchFamily="34" charset="0"/>
              </a:rPr>
              <a:t>Press ‘</a:t>
            </a:r>
            <a:r>
              <a:rPr lang="en-US" sz="1600" dirty="0" err="1">
                <a:solidFill>
                  <a:srgbClr val="585858"/>
                </a:solidFill>
                <a:latin typeface="Arial" panose="020B0604020202020204" pitchFamily="34" charset="0"/>
                <a:cs typeface="Arial" panose="020B0604020202020204" pitchFamily="34" charset="0"/>
              </a:rPr>
              <a:t>Start’button</a:t>
            </a:r>
            <a:r>
              <a:rPr lang="en-US" sz="1600" dirty="0">
                <a:solidFill>
                  <a:srgbClr val="585858"/>
                </a:solidFill>
                <a:latin typeface="Arial" panose="020B0604020202020204" pitchFamily="34" charset="0"/>
                <a:cs typeface="Arial" panose="020B0604020202020204" pitchFamily="34" charset="0"/>
              </a:rPr>
              <a:t>, observe the current decreasing from the maximum value as the pump pressure rises steadily. Slowly open pump outlet valve and adjust the pump pressure and flow rate according to production needs.</a:t>
            </a:r>
            <a:endParaRPr sz="1600" dirty="0">
              <a:latin typeface="Arial" panose="020B0604020202020204" pitchFamily="34" charset="0"/>
              <a:cs typeface="Arial" panose="020B0604020202020204" pitchFamily="34" charset="0"/>
            </a:endParaRPr>
          </a:p>
          <a:p>
            <a:pPr marL="12065" algn="just">
              <a:spcBef>
                <a:spcPts val="2075"/>
              </a:spcBef>
              <a:tabLst>
                <a:tab pos="241935" algn="l"/>
              </a:tabLst>
            </a:pPr>
            <a:r>
              <a:rPr sz="1600" spc="145" dirty="0">
                <a:solidFill>
                  <a:srgbClr val="585858"/>
                </a:solidFill>
                <a:latin typeface="Arial"/>
                <a:cs typeface="Arial"/>
              </a:rPr>
              <a:t>2</a:t>
            </a:r>
            <a:r>
              <a:rPr sz="1600" spc="145" dirty="0">
                <a:solidFill>
                  <a:srgbClr val="585858"/>
                </a:solidFill>
                <a:latin typeface="微软雅黑"/>
                <a:cs typeface="微软雅黑"/>
              </a:rPr>
              <a:t>）</a:t>
            </a:r>
            <a:r>
              <a:rPr sz="1600" spc="150" dirty="0">
                <a:solidFill>
                  <a:srgbClr val="585858"/>
                </a:solidFill>
                <a:latin typeface="微软雅黑"/>
                <a:cs typeface="微软雅黑"/>
              </a:rPr>
              <a:t>检查各种</a:t>
            </a:r>
            <a:r>
              <a:rPr sz="1600" spc="150" dirty="0">
                <a:solidFill>
                  <a:srgbClr val="FF0000"/>
                </a:solidFill>
                <a:latin typeface="微软雅黑"/>
                <a:cs typeface="微软雅黑"/>
              </a:rPr>
              <a:t>仪</a:t>
            </a:r>
            <a:r>
              <a:rPr sz="1600" spc="140" dirty="0">
                <a:solidFill>
                  <a:srgbClr val="FF0000"/>
                </a:solidFill>
                <a:latin typeface="微软雅黑"/>
                <a:cs typeface="微软雅黑"/>
              </a:rPr>
              <a:t>表</a:t>
            </a:r>
            <a:r>
              <a:rPr sz="1600" spc="150" dirty="0">
                <a:solidFill>
                  <a:srgbClr val="585858"/>
                </a:solidFill>
                <a:latin typeface="微软雅黑"/>
                <a:cs typeface="微软雅黑"/>
              </a:rPr>
              <a:t>指</a:t>
            </a:r>
            <a:r>
              <a:rPr sz="1600" spc="140" dirty="0">
                <a:solidFill>
                  <a:srgbClr val="585858"/>
                </a:solidFill>
                <a:latin typeface="微软雅黑"/>
                <a:cs typeface="微软雅黑"/>
              </a:rPr>
              <a:t>示</a:t>
            </a:r>
            <a:r>
              <a:rPr sz="1600" spc="150" dirty="0">
                <a:solidFill>
                  <a:srgbClr val="585858"/>
                </a:solidFill>
                <a:latin typeface="微软雅黑"/>
                <a:cs typeface="微软雅黑"/>
              </a:rPr>
              <a:t>是</a:t>
            </a:r>
            <a:r>
              <a:rPr sz="1600" spc="140" dirty="0">
                <a:solidFill>
                  <a:srgbClr val="585858"/>
                </a:solidFill>
                <a:latin typeface="微软雅黑"/>
                <a:cs typeface="微软雅黑"/>
              </a:rPr>
              <a:t>否</a:t>
            </a:r>
            <a:r>
              <a:rPr sz="1600" spc="150" dirty="0">
                <a:solidFill>
                  <a:srgbClr val="585858"/>
                </a:solidFill>
                <a:latin typeface="微软雅黑"/>
                <a:cs typeface="微软雅黑"/>
              </a:rPr>
              <a:t>正</a:t>
            </a:r>
            <a:r>
              <a:rPr sz="1600" spc="140" dirty="0">
                <a:solidFill>
                  <a:srgbClr val="585858"/>
                </a:solidFill>
                <a:latin typeface="微软雅黑"/>
                <a:cs typeface="微软雅黑"/>
              </a:rPr>
              <a:t>常</a:t>
            </a:r>
            <a:r>
              <a:rPr sz="1600" spc="150" dirty="0">
                <a:solidFill>
                  <a:srgbClr val="585858"/>
                </a:solidFill>
                <a:latin typeface="微软雅黑"/>
                <a:cs typeface="微软雅黑"/>
              </a:rPr>
              <a:t>，</a:t>
            </a:r>
            <a:r>
              <a:rPr sz="1600" spc="140" dirty="0">
                <a:solidFill>
                  <a:srgbClr val="585858"/>
                </a:solidFill>
                <a:latin typeface="微软雅黑"/>
                <a:cs typeface="微软雅黑"/>
              </a:rPr>
              <a:t>电</a:t>
            </a:r>
            <a:r>
              <a:rPr sz="1600" spc="150" dirty="0">
                <a:solidFill>
                  <a:srgbClr val="585858"/>
                </a:solidFill>
                <a:latin typeface="微软雅黑"/>
                <a:cs typeface="微软雅黑"/>
              </a:rPr>
              <a:t>动</a:t>
            </a:r>
            <a:r>
              <a:rPr sz="1600" spc="140" dirty="0">
                <a:solidFill>
                  <a:srgbClr val="585858"/>
                </a:solidFill>
                <a:latin typeface="微软雅黑"/>
                <a:cs typeface="微软雅黑"/>
              </a:rPr>
              <a:t>机</a:t>
            </a:r>
            <a:r>
              <a:rPr sz="1600" spc="150" dirty="0">
                <a:solidFill>
                  <a:srgbClr val="585858"/>
                </a:solidFill>
                <a:latin typeface="微软雅黑"/>
                <a:cs typeface="微软雅黑"/>
              </a:rPr>
              <a:t>的</a:t>
            </a:r>
            <a:r>
              <a:rPr sz="1600" spc="140" dirty="0">
                <a:solidFill>
                  <a:srgbClr val="585858"/>
                </a:solidFill>
                <a:latin typeface="微软雅黑"/>
                <a:cs typeface="微软雅黑"/>
              </a:rPr>
              <a:t>实</a:t>
            </a:r>
            <a:r>
              <a:rPr sz="1600" spc="150" dirty="0">
                <a:solidFill>
                  <a:srgbClr val="585858"/>
                </a:solidFill>
                <a:latin typeface="微软雅黑"/>
                <a:cs typeface="微软雅黑"/>
              </a:rPr>
              <a:t>际</a:t>
            </a:r>
            <a:r>
              <a:rPr sz="1600" spc="140" dirty="0">
                <a:solidFill>
                  <a:srgbClr val="585858"/>
                </a:solidFill>
                <a:latin typeface="微软雅黑"/>
                <a:cs typeface="微软雅黑"/>
              </a:rPr>
              <a:t>工</a:t>
            </a:r>
            <a:r>
              <a:rPr sz="1600" spc="180" dirty="0">
                <a:solidFill>
                  <a:srgbClr val="585858"/>
                </a:solidFill>
                <a:latin typeface="微软雅黑"/>
                <a:cs typeface="微软雅黑"/>
              </a:rPr>
              <a:t>作</a:t>
            </a:r>
            <a:r>
              <a:rPr sz="1600" spc="140" dirty="0">
                <a:solidFill>
                  <a:srgbClr val="FF0000"/>
                </a:solidFill>
                <a:latin typeface="微软雅黑"/>
                <a:cs typeface="微软雅黑"/>
              </a:rPr>
              <a:t>电</a:t>
            </a:r>
            <a:r>
              <a:rPr sz="1600" spc="150" dirty="0">
                <a:solidFill>
                  <a:srgbClr val="FF0000"/>
                </a:solidFill>
                <a:latin typeface="微软雅黑"/>
                <a:cs typeface="微软雅黑"/>
              </a:rPr>
              <a:t>流</a:t>
            </a:r>
            <a:r>
              <a:rPr sz="1600" spc="140" dirty="0">
                <a:solidFill>
                  <a:srgbClr val="585858"/>
                </a:solidFill>
                <a:latin typeface="微软雅黑"/>
                <a:cs typeface="微软雅黑"/>
              </a:rPr>
              <a:t>不</a:t>
            </a:r>
            <a:r>
              <a:rPr sz="1600" spc="150" dirty="0">
                <a:solidFill>
                  <a:srgbClr val="585858"/>
                </a:solidFill>
                <a:latin typeface="微软雅黑"/>
                <a:cs typeface="微软雅黑"/>
              </a:rPr>
              <a:t>允</a:t>
            </a:r>
            <a:r>
              <a:rPr sz="1600" spc="140" dirty="0">
                <a:solidFill>
                  <a:srgbClr val="585858"/>
                </a:solidFill>
                <a:latin typeface="微软雅黑"/>
                <a:cs typeface="微软雅黑"/>
              </a:rPr>
              <a:t>许</a:t>
            </a:r>
            <a:r>
              <a:rPr sz="1600" spc="150" dirty="0">
                <a:solidFill>
                  <a:srgbClr val="585858"/>
                </a:solidFill>
                <a:latin typeface="微软雅黑"/>
                <a:cs typeface="微软雅黑"/>
              </a:rPr>
              <a:t>超</a:t>
            </a:r>
            <a:r>
              <a:rPr sz="1600" spc="140" dirty="0">
                <a:solidFill>
                  <a:srgbClr val="585858"/>
                </a:solidFill>
                <a:latin typeface="微软雅黑"/>
                <a:cs typeface="微软雅黑"/>
              </a:rPr>
              <a:t>过</a:t>
            </a:r>
            <a:r>
              <a:rPr sz="1600" spc="150" dirty="0">
                <a:solidFill>
                  <a:srgbClr val="585858"/>
                </a:solidFill>
                <a:latin typeface="微软雅黑"/>
                <a:cs typeface="微软雅黑"/>
              </a:rPr>
              <a:t>额</a:t>
            </a:r>
            <a:r>
              <a:rPr sz="1600" spc="140" dirty="0">
                <a:solidFill>
                  <a:srgbClr val="585858"/>
                </a:solidFill>
                <a:latin typeface="微软雅黑"/>
                <a:cs typeface="微软雅黑"/>
              </a:rPr>
              <a:t>定</a:t>
            </a:r>
            <a:r>
              <a:rPr sz="1600" spc="150" dirty="0">
                <a:solidFill>
                  <a:srgbClr val="585858"/>
                </a:solidFill>
                <a:latin typeface="微软雅黑"/>
                <a:cs typeface="微软雅黑"/>
              </a:rPr>
              <a:t>电</a:t>
            </a:r>
            <a:r>
              <a:rPr sz="1600" spc="140" dirty="0">
                <a:solidFill>
                  <a:srgbClr val="585858"/>
                </a:solidFill>
                <a:latin typeface="微软雅黑"/>
                <a:cs typeface="微软雅黑"/>
              </a:rPr>
              <a:t>流</a:t>
            </a:r>
            <a:r>
              <a:rPr sz="1600" dirty="0">
                <a:solidFill>
                  <a:srgbClr val="585858"/>
                </a:solidFill>
                <a:latin typeface="微软雅黑"/>
                <a:cs typeface="微软雅黑"/>
              </a:rPr>
              <a:t>。</a:t>
            </a:r>
            <a:endParaRPr lang="en-US" sz="1600" dirty="0">
              <a:solidFill>
                <a:srgbClr val="585858"/>
              </a:solidFill>
              <a:latin typeface="微软雅黑"/>
              <a:cs typeface="微软雅黑"/>
            </a:endParaRPr>
          </a:p>
          <a:p>
            <a:pPr marL="469265" lvl="1" algn="just">
              <a:spcBef>
                <a:spcPts val="2075"/>
              </a:spcBef>
              <a:tabLst>
                <a:tab pos="241935" algn="l"/>
              </a:tabLst>
            </a:pPr>
            <a:r>
              <a:rPr lang="en-US" sz="1600" dirty="0">
                <a:solidFill>
                  <a:srgbClr val="585858"/>
                </a:solidFill>
                <a:latin typeface="Arial" panose="020B0604020202020204" pitchFamily="34" charset="0"/>
                <a:cs typeface="Arial" panose="020B0604020202020204" pitchFamily="34" charset="0"/>
              </a:rPr>
              <a:t>Check that all instrument readings are normal, and ensure that the motor’s actual operating current does not exceed the rated current.</a:t>
            </a:r>
            <a:endParaRPr lang="en-US" sz="1600" dirty="0">
              <a:latin typeface="Arial" panose="020B0604020202020204" pitchFamily="34" charset="0"/>
              <a:cs typeface="Arial" panose="020B0604020202020204" pitchFamily="34" charset="0"/>
            </a:endParaRPr>
          </a:p>
          <a:p>
            <a:pPr marL="12065" algn="just">
              <a:spcBef>
                <a:spcPts val="2090"/>
              </a:spcBef>
              <a:tabLst>
                <a:tab pos="241935" algn="l"/>
              </a:tabLst>
            </a:pPr>
            <a:r>
              <a:rPr sz="1600" spc="150" dirty="0">
                <a:solidFill>
                  <a:srgbClr val="585858"/>
                </a:solidFill>
                <a:latin typeface="Arial"/>
                <a:cs typeface="Arial"/>
              </a:rPr>
              <a:t>3</a:t>
            </a:r>
            <a:r>
              <a:rPr sz="1600" spc="150" dirty="0">
                <a:solidFill>
                  <a:srgbClr val="585858"/>
                </a:solidFill>
                <a:latin typeface="微软雅黑"/>
                <a:cs typeface="微软雅黑"/>
              </a:rPr>
              <a:t>）</a:t>
            </a:r>
            <a:r>
              <a:rPr sz="1600" spc="155" dirty="0">
                <a:solidFill>
                  <a:srgbClr val="585858"/>
                </a:solidFill>
                <a:latin typeface="微软雅黑"/>
                <a:cs typeface="微软雅黑"/>
              </a:rPr>
              <a:t>检查各</a:t>
            </a:r>
            <a:r>
              <a:rPr sz="1600" spc="150" dirty="0">
                <a:solidFill>
                  <a:srgbClr val="FF0000"/>
                </a:solidFill>
                <a:latin typeface="微软雅黑"/>
                <a:cs typeface="微软雅黑"/>
              </a:rPr>
              <a:t>静密</a:t>
            </a:r>
            <a:r>
              <a:rPr sz="1600" spc="140" dirty="0">
                <a:solidFill>
                  <a:srgbClr val="FF0000"/>
                </a:solidFill>
                <a:latin typeface="微软雅黑"/>
                <a:cs typeface="微软雅黑"/>
              </a:rPr>
              <a:t>封</a:t>
            </a:r>
            <a:r>
              <a:rPr sz="1600" spc="160" dirty="0">
                <a:solidFill>
                  <a:srgbClr val="FF0000"/>
                </a:solidFill>
                <a:latin typeface="微软雅黑"/>
                <a:cs typeface="微软雅黑"/>
              </a:rPr>
              <a:t>点</a:t>
            </a:r>
            <a:r>
              <a:rPr sz="1600" spc="140" dirty="0">
                <a:solidFill>
                  <a:srgbClr val="585858"/>
                </a:solidFill>
                <a:latin typeface="微软雅黑"/>
                <a:cs typeface="微软雅黑"/>
              </a:rPr>
              <a:t>不</a:t>
            </a:r>
            <a:r>
              <a:rPr sz="1600" spc="150" dirty="0">
                <a:solidFill>
                  <a:srgbClr val="585858"/>
                </a:solidFill>
                <a:latin typeface="微软雅黑"/>
                <a:cs typeface="微软雅黑"/>
              </a:rPr>
              <a:t>渗</a:t>
            </a:r>
            <a:r>
              <a:rPr sz="1600" spc="140" dirty="0">
                <a:solidFill>
                  <a:srgbClr val="585858"/>
                </a:solidFill>
                <a:latin typeface="微软雅黑"/>
                <a:cs typeface="微软雅黑"/>
              </a:rPr>
              <a:t>不</a:t>
            </a:r>
            <a:r>
              <a:rPr sz="1600" spc="150" dirty="0">
                <a:solidFill>
                  <a:srgbClr val="585858"/>
                </a:solidFill>
                <a:latin typeface="微软雅黑"/>
                <a:cs typeface="微软雅黑"/>
              </a:rPr>
              <a:t>漏</a:t>
            </a:r>
            <a:r>
              <a:rPr sz="1600" dirty="0">
                <a:solidFill>
                  <a:srgbClr val="585858"/>
                </a:solidFill>
                <a:latin typeface="微软雅黑"/>
                <a:cs typeface="微软雅黑"/>
              </a:rPr>
              <a:t>。</a:t>
            </a:r>
            <a:endParaRPr lang="en-US" sz="1600" dirty="0">
              <a:solidFill>
                <a:srgbClr val="585858"/>
              </a:solidFill>
              <a:latin typeface="微软雅黑"/>
              <a:cs typeface="微软雅黑"/>
            </a:endParaRPr>
          </a:p>
          <a:p>
            <a:pPr marL="469265" lvl="1" algn="just">
              <a:spcBef>
                <a:spcPts val="2090"/>
              </a:spcBef>
              <a:tabLst>
                <a:tab pos="241935" algn="l"/>
              </a:tabLst>
            </a:pPr>
            <a:r>
              <a:rPr lang="en-US" sz="1600" dirty="0">
                <a:solidFill>
                  <a:srgbClr val="585858"/>
                </a:solidFill>
                <a:latin typeface="Arial" panose="020B0604020202020204" pitchFamily="34" charset="0"/>
                <a:cs typeface="Arial" panose="020B0604020202020204" pitchFamily="34" charset="0"/>
              </a:rPr>
              <a:t>Check that there is no leakage at any static sealing points.</a:t>
            </a:r>
            <a:endParaRPr sz="1600" dirty="0">
              <a:latin typeface="Arial" panose="020B0604020202020204" pitchFamily="34" charset="0"/>
              <a:cs typeface="Arial" panose="020B0604020202020204" pitchFamily="34" charset="0"/>
            </a:endParaRPr>
          </a:p>
          <a:p>
            <a:pPr marL="12065" algn="just">
              <a:spcBef>
                <a:spcPts val="2075"/>
              </a:spcBef>
              <a:tabLst>
                <a:tab pos="241935" algn="l"/>
              </a:tabLst>
            </a:pPr>
            <a:r>
              <a:rPr sz="1600" spc="150" dirty="0">
                <a:solidFill>
                  <a:srgbClr val="585858"/>
                </a:solidFill>
                <a:latin typeface="Arial"/>
                <a:cs typeface="Arial"/>
              </a:rPr>
              <a:t>4</a:t>
            </a:r>
            <a:r>
              <a:rPr sz="1600" spc="150" dirty="0">
                <a:solidFill>
                  <a:srgbClr val="585858"/>
                </a:solidFill>
                <a:latin typeface="微软雅黑"/>
                <a:cs typeface="微软雅黑"/>
              </a:rPr>
              <a:t>）</a:t>
            </a:r>
            <a:r>
              <a:rPr sz="1600" spc="155" dirty="0">
                <a:solidFill>
                  <a:srgbClr val="585858"/>
                </a:solidFill>
                <a:latin typeface="微软雅黑"/>
                <a:cs typeface="微软雅黑"/>
              </a:rPr>
              <a:t>检查</a:t>
            </a:r>
            <a:r>
              <a:rPr sz="1600" spc="155" dirty="0">
                <a:solidFill>
                  <a:srgbClr val="FF0000"/>
                </a:solidFill>
                <a:latin typeface="微软雅黑"/>
                <a:cs typeface="微软雅黑"/>
              </a:rPr>
              <a:t>动密封</a:t>
            </a:r>
            <a:r>
              <a:rPr sz="1600" spc="140" dirty="0">
                <a:solidFill>
                  <a:srgbClr val="585858"/>
                </a:solidFill>
                <a:latin typeface="微软雅黑"/>
                <a:cs typeface="微软雅黑"/>
              </a:rPr>
              <a:t>泄</a:t>
            </a:r>
            <a:r>
              <a:rPr sz="1600" spc="150" dirty="0">
                <a:solidFill>
                  <a:srgbClr val="585858"/>
                </a:solidFill>
                <a:latin typeface="微软雅黑"/>
                <a:cs typeface="微软雅黑"/>
              </a:rPr>
              <a:t>漏</a:t>
            </a:r>
            <a:r>
              <a:rPr sz="1600" spc="140" dirty="0">
                <a:solidFill>
                  <a:srgbClr val="585858"/>
                </a:solidFill>
                <a:latin typeface="微软雅黑"/>
                <a:cs typeface="微软雅黑"/>
              </a:rPr>
              <a:t>量</a:t>
            </a:r>
            <a:r>
              <a:rPr sz="1600" spc="150" dirty="0">
                <a:solidFill>
                  <a:srgbClr val="585858"/>
                </a:solidFill>
                <a:latin typeface="微软雅黑"/>
                <a:cs typeface="微软雅黑"/>
              </a:rPr>
              <a:t>是</a:t>
            </a:r>
            <a:r>
              <a:rPr sz="1600" spc="140" dirty="0">
                <a:solidFill>
                  <a:srgbClr val="585858"/>
                </a:solidFill>
                <a:latin typeface="微软雅黑"/>
                <a:cs typeface="微软雅黑"/>
              </a:rPr>
              <a:t>否</a:t>
            </a:r>
            <a:r>
              <a:rPr sz="1600" spc="150" dirty="0">
                <a:solidFill>
                  <a:srgbClr val="585858"/>
                </a:solidFill>
                <a:latin typeface="微软雅黑"/>
                <a:cs typeface="微软雅黑"/>
              </a:rPr>
              <a:t>超</a:t>
            </a:r>
            <a:r>
              <a:rPr sz="1600" spc="140" dirty="0">
                <a:solidFill>
                  <a:srgbClr val="585858"/>
                </a:solidFill>
                <a:latin typeface="微软雅黑"/>
                <a:cs typeface="微软雅黑"/>
              </a:rPr>
              <a:t>标</a:t>
            </a:r>
            <a:r>
              <a:rPr sz="1600" dirty="0">
                <a:solidFill>
                  <a:srgbClr val="585858"/>
                </a:solidFill>
                <a:latin typeface="微软雅黑"/>
                <a:cs typeface="微软雅黑"/>
              </a:rPr>
              <a:t>。</a:t>
            </a:r>
            <a:endParaRPr lang="en-US" sz="1600" dirty="0">
              <a:solidFill>
                <a:srgbClr val="585858"/>
              </a:solidFill>
              <a:latin typeface="微软雅黑"/>
              <a:cs typeface="微软雅黑"/>
            </a:endParaRPr>
          </a:p>
          <a:p>
            <a:pPr marL="469265" lvl="1" algn="just">
              <a:spcBef>
                <a:spcPts val="2075"/>
              </a:spcBef>
              <a:tabLst>
                <a:tab pos="241935" algn="l"/>
              </a:tabLst>
            </a:pPr>
            <a:r>
              <a:rPr lang="en-US" sz="1600" dirty="0">
                <a:solidFill>
                  <a:srgbClr val="585858"/>
                </a:solidFill>
                <a:latin typeface="Arial" panose="020B0604020202020204" pitchFamily="34" charset="0"/>
                <a:cs typeface="Arial" panose="020B0604020202020204" pitchFamily="34" charset="0"/>
              </a:rPr>
              <a:t>Check if the dynamic seal leakage is within acceptable limits.</a:t>
            </a:r>
            <a:endParaRPr sz="1600" dirty="0">
              <a:latin typeface="Arial" panose="020B0604020202020204" pitchFamily="34" charset="0"/>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1E254-5B82-2E71-8E95-3F03CA2A83D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A21CA2B-C828-2936-3F2D-DD4AAE11D4C0}"/>
              </a:ext>
            </a:extLst>
          </p:cNvPr>
          <p:cNvSpPr txBox="1">
            <a:spLocks noGrp="1"/>
          </p:cNvSpPr>
          <p:nvPr>
            <p:ph type="title"/>
          </p:nvPr>
        </p:nvSpPr>
        <p:spPr>
          <a:xfrm>
            <a:off x="685901" y="657301"/>
            <a:ext cx="10667899" cy="566822"/>
          </a:xfrm>
          <a:prstGeom prst="rect">
            <a:avLst/>
          </a:prstGeom>
        </p:spPr>
        <p:txBody>
          <a:bodyPr vert="horz" wrap="square" lIns="0" tIns="12700" rIns="0" bIns="0" rtlCol="0">
            <a:spAutoFit/>
          </a:bodyPr>
          <a:lstStyle/>
          <a:p>
            <a:pPr marL="12700">
              <a:lnSpc>
                <a:spcPct val="100000"/>
              </a:lnSpc>
              <a:spcBef>
                <a:spcPts val="100"/>
              </a:spcBef>
            </a:pPr>
            <a:r>
              <a:rPr spc="295" dirty="0" err="1"/>
              <a:t>离心泵的启泵操作</a:t>
            </a:r>
            <a:r>
              <a:rPr lang="en-US" spc="295" dirty="0"/>
              <a:t> </a:t>
            </a:r>
            <a:r>
              <a:rPr lang="en-US" dirty="0">
                <a:latin typeface="Arial" panose="020B0604020202020204" pitchFamily="34" charset="0"/>
                <a:cs typeface="Arial" panose="020B0604020202020204" pitchFamily="34" charset="0"/>
              </a:rPr>
              <a:t>Centrifugal Pump Startup</a:t>
            </a:r>
            <a:endParaRPr dirty="0">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71F1E37F-908C-E6BE-0909-DDF26DA5F965}"/>
              </a:ext>
            </a:extLst>
          </p:cNvPr>
          <p:cNvSpPr txBox="1"/>
          <p:nvPr/>
        </p:nvSpPr>
        <p:spPr>
          <a:xfrm>
            <a:off x="685900" y="1524000"/>
            <a:ext cx="11277499" cy="4113947"/>
          </a:xfrm>
          <a:prstGeom prst="rect">
            <a:avLst/>
          </a:prstGeom>
        </p:spPr>
        <p:txBody>
          <a:bodyPr vert="horz" wrap="square" lIns="0" tIns="12700" rIns="0" bIns="0" numCol="1" rtlCol="0">
            <a:spAutoFit/>
          </a:bodyPr>
          <a:lstStyle/>
          <a:p>
            <a:pPr marL="12065" algn="just">
              <a:spcBef>
                <a:spcPts val="2080"/>
              </a:spcBef>
              <a:tabLst>
                <a:tab pos="241935" algn="l"/>
              </a:tabLst>
            </a:pPr>
            <a:r>
              <a:rPr sz="1600" spc="150" dirty="0">
                <a:solidFill>
                  <a:srgbClr val="585858"/>
                </a:solidFill>
                <a:latin typeface="Arial"/>
                <a:cs typeface="Arial"/>
              </a:rPr>
              <a:t>5</a:t>
            </a:r>
            <a:r>
              <a:rPr sz="1600" spc="150" dirty="0">
                <a:solidFill>
                  <a:srgbClr val="585858"/>
                </a:solidFill>
                <a:latin typeface="微软雅黑"/>
                <a:cs typeface="微软雅黑"/>
              </a:rPr>
              <a:t>）</a:t>
            </a:r>
            <a:r>
              <a:rPr sz="1600" spc="155" dirty="0">
                <a:solidFill>
                  <a:srgbClr val="585858"/>
                </a:solidFill>
                <a:latin typeface="微软雅黑"/>
                <a:cs typeface="微软雅黑"/>
              </a:rPr>
              <a:t>检查机泵无</a:t>
            </a:r>
            <a:r>
              <a:rPr sz="1600" spc="140" dirty="0">
                <a:solidFill>
                  <a:srgbClr val="FF0000"/>
                </a:solidFill>
                <a:latin typeface="微软雅黑"/>
                <a:cs typeface="微软雅黑"/>
              </a:rPr>
              <a:t>异</a:t>
            </a:r>
            <a:r>
              <a:rPr sz="1600" spc="155" dirty="0">
                <a:solidFill>
                  <a:srgbClr val="FF0000"/>
                </a:solidFill>
                <a:latin typeface="微软雅黑"/>
                <a:cs typeface="微软雅黑"/>
              </a:rPr>
              <a:t>常</a:t>
            </a:r>
            <a:r>
              <a:rPr sz="1600" spc="140" dirty="0">
                <a:solidFill>
                  <a:srgbClr val="585858"/>
                </a:solidFill>
                <a:latin typeface="微软雅黑"/>
                <a:cs typeface="微软雅黑"/>
              </a:rPr>
              <a:t>振</a:t>
            </a:r>
            <a:r>
              <a:rPr sz="1600" spc="150" dirty="0">
                <a:solidFill>
                  <a:srgbClr val="585858"/>
                </a:solidFill>
                <a:latin typeface="微软雅黑"/>
                <a:cs typeface="微软雅黑"/>
              </a:rPr>
              <a:t>动</a:t>
            </a:r>
            <a:r>
              <a:rPr sz="1600" spc="140" dirty="0">
                <a:solidFill>
                  <a:srgbClr val="585858"/>
                </a:solidFill>
                <a:latin typeface="微软雅黑"/>
                <a:cs typeface="微软雅黑"/>
              </a:rPr>
              <a:t>、</a:t>
            </a:r>
            <a:r>
              <a:rPr sz="1600" spc="150" dirty="0">
                <a:solidFill>
                  <a:srgbClr val="585858"/>
                </a:solidFill>
                <a:latin typeface="微软雅黑"/>
                <a:cs typeface="微软雅黑"/>
              </a:rPr>
              <a:t>噪</a:t>
            </a:r>
            <a:r>
              <a:rPr sz="1600" spc="140" dirty="0">
                <a:solidFill>
                  <a:srgbClr val="585858"/>
                </a:solidFill>
                <a:latin typeface="微软雅黑"/>
                <a:cs typeface="微软雅黑"/>
              </a:rPr>
              <a:t>音</a:t>
            </a:r>
            <a:r>
              <a:rPr sz="1600" spc="150" dirty="0">
                <a:solidFill>
                  <a:srgbClr val="585858"/>
                </a:solidFill>
                <a:latin typeface="微软雅黑"/>
                <a:cs typeface="微软雅黑"/>
              </a:rPr>
              <a:t>、</a:t>
            </a:r>
            <a:r>
              <a:rPr sz="1600" spc="140" dirty="0">
                <a:solidFill>
                  <a:srgbClr val="585858"/>
                </a:solidFill>
                <a:latin typeface="微软雅黑"/>
                <a:cs typeface="微软雅黑"/>
              </a:rPr>
              <a:t>气</a:t>
            </a:r>
            <a:r>
              <a:rPr sz="1600" spc="150" dirty="0">
                <a:solidFill>
                  <a:srgbClr val="585858"/>
                </a:solidFill>
                <a:latin typeface="微软雅黑"/>
                <a:cs typeface="微软雅黑"/>
              </a:rPr>
              <a:t>味</a:t>
            </a:r>
            <a:r>
              <a:rPr sz="1600" dirty="0">
                <a:solidFill>
                  <a:srgbClr val="585858"/>
                </a:solidFill>
                <a:latin typeface="微软雅黑"/>
                <a:cs typeface="微软雅黑"/>
              </a:rPr>
              <a:t>。</a:t>
            </a:r>
            <a:endParaRPr lang="en-US" sz="1600" dirty="0">
              <a:solidFill>
                <a:srgbClr val="585858"/>
              </a:solidFill>
              <a:latin typeface="微软雅黑"/>
              <a:cs typeface="微软雅黑"/>
            </a:endParaRPr>
          </a:p>
          <a:p>
            <a:pPr marL="469265" lvl="1" algn="just">
              <a:spcBef>
                <a:spcPts val="2080"/>
              </a:spcBef>
              <a:tabLst>
                <a:tab pos="241935" algn="l"/>
              </a:tabLst>
            </a:pPr>
            <a:r>
              <a:rPr lang="en-US" sz="1600" dirty="0">
                <a:solidFill>
                  <a:srgbClr val="585858"/>
                </a:solidFill>
                <a:latin typeface="Arial" panose="020B0604020202020204" pitchFamily="34" charset="0"/>
                <a:cs typeface="Arial" panose="020B0604020202020204" pitchFamily="34" charset="0"/>
              </a:rPr>
              <a:t>Ensure that the pump does not have abnormal vibrations, noise, or odors.</a:t>
            </a:r>
            <a:endParaRPr sz="1600" dirty="0">
              <a:latin typeface="Arial" panose="020B0604020202020204" pitchFamily="34" charset="0"/>
              <a:cs typeface="Arial" panose="020B0604020202020204" pitchFamily="34" charset="0"/>
            </a:endParaRPr>
          </a:p>
          <a:p>
            <a:pPr marL="12065" algn="just">
              <a:spcBef>
                <a:spcPts val="2090"/>
              </a:spcBef>
              <a:tabLst>
                <a:tab pos="241935" algn="l"/>
              </a:tabLst>
            </a:pPr>
            <a:r>
              <a:rPr sz="1600" spc="150" dirty="0">
                <a:solidFill>
                  <a:srgbClr val="585858"/>
                </a:solidFill>
                <a:latin typeface="Arial"/>
                <a:cs typeface="Arial"/>
              </a:rPr>
              <a:t>6</a:t>
            </a:r>
            <a:r>
              <a:rPr sz="1600" spc="150" dirty="0">
                <a:solidFill>
                  <a:srgbClr val="585858"/>
                </a:solidFill>
                <a:latin typeface="微软雅黑"/>
                <a:cs typeface="微软雅黑"/>
              </a:rPr>
              <a:t>）</a:t>
            </a:r>
            <a:r>
              <a:rPr sz="1600" spc="155" dirty="0">
                <a:solidFill>
                  <a:srgbClr val="585858"/>
                </a:solidFill>
                <a:latin typeface="微软雅黑"/>
                <a:cs typeface="微软雅黑"/>
              </a:rPr>
              <a:t>检查机泵</a:t>
            </a:r>
            <a:r>
              <a:rPr sz="1600" spc="155" dirty="0">
                <a:solidFill>
                  <a:srgbClr val="FF0000"/>
                </a:solidFill>
                <a:latin typeface="微软雅黑"/>
                <a:cs typeface="微软雅黑"/>
              </a:rPr>
              <a:t>轴</a:t>
            </a:r>
            <a:r>
              <a:rPr sz="1600" spc="140" dirty="0">
                <a:solidFill>
                  <a:srgbClr val="FF0000"/>
                </a:solidFill>
                <a:latin typeface="微软雅黑"/>
                <a:cs typeface="微软雅黑"/>
              </a:rPr>
              <a:t>承</a:t>
            </a:r>
            <a:r>
              <a:rPr sz="1600" spc="150" dirty="0">
                <a:solidFill>
                  <a:srgbClr val="585858"/>
                </a:solidFill>
                <a:latin typeface="微软雅黑"/>
                <a:cs typeface="微软雅黑"/>
              </a:rPr>
              <a:t>不</a:t>
            </a:r>
            <a:r>
              <a:rPr sz="1600" spc="140" dirty="0">
                <a:solidFill>
                  <a:srgbClr val="585858"/>
                </a:solidFill>
                <a:latin typeface="微软雅黑"/>
                <a:cs typeface="微软雅黑"/>
              </a:rPr>
              <a:t>超</a:t>
            </a:r>
            <a:r>
              <a:rPr sz="1600" spc="150" dirty="0">
                <a:solidFill>
                  <a:srgbClr val="585858"/>
                </a:solidFill>
                <a:latin typeface="微软雅黑"/>
                <a:cs typeface="微软雅黑"/>
              </a:rPr>
              <a:t>温</a:t>
            </a:r>
            <a:r>
              <a:rPr sz="1600" dirty="0">
                <a:solidFill>
                  <a:srgbClr val="585858"/>
                </a:solidFill>
                <a:latin typeface="微软雅黑"/>
                <a:cs typeface="微软雅黑"/>
              </a:rPr>
              <a:t>。</a:t>
            </a:r>
            <a:endParaRPr lang="en-US" sz="1600" dirty="0">
              <a:solidFill>
                <a:srgbClr val="585858"/>
              </a:solidFill>
              <a:latin typeface="微软雅黑"/>
              <a:cs typeface="微软雅黑"/>
            </a:endParaRPr>
          </a:p>
          <a:p>
            <a:pPr marL="469265" lvl="1" algn="just">
              <a:spcBef>
                <a:spcPts val="2090"/>
              </a:spcBef>
              <a:tabLst>
                <a:tab pos="241935" algn="l"/>
              </a:tabLst>
            </a:pPr>
            <a:r>
              <a:rPr lang="en-US" sz="1600" dirty="0">
                <a:solidFill>
                  <a:srgbClr val="585858"/>
                </a:solidFill>
                <a:latin typeface="Arial" panose="020B0604020202020204" pitchFamily="34" charset="0"/>
                <a:cs typeface="Arial" panose="020B0604020202020204" pitchFamily="34" charset="0"/>
              </a:rPr>
              <a:t>Check that the pump bearings are not overheating.</a:t>
            </a:r>
            <a:endParaRPr sz="1600" dirty="0">
              <a:latin typeface="Arial" panose="020B0604020202020204" pitchFamily="34" charset="0"/>
              <a:cs typeface="Arial" panose="020B0604020202020204" pitchFamily="34" charset="0"/>
            </a:endParaRPr>
          </a:p>
          <a:p>
            <a:pPr marL="12065" algn="just">
              <a:spcBef>
                <a:spcPts val="2075"/>
              </a:spcBef>
              <a:tabLst>
                <a:tab pos="241935" algn="l"/>
              </a:tabLst>
            </a:pPr>
            <a:r>
              <a:rPr sz="1600" spc="145" dirty="0">
                <a:solidFill>
                  <a:srgbClr val="585858"/>
                </a:solidFill>
                <a:latin typeface="Arial"/>
                <a:cs typeface="Arial"/>
              </a:rPr>
              <a:t>7</a:t>
            </a:r>
            <a:r>
              <a:rPr sz="1600" spc="145" dirty="0">
                <a:solidFill>
                  <a:srgbClr val="585858"/>
                </a:solidFill>
                <a:latin typeface="微软雅黑"/>
                <a:cs typeface="微软雅黑"/>
              </a:rPr>
              <a:t>）</a:t>
            </a:r>
            <a:r>
              <a:rPr sz="1600" spc="150" dirty="0">
                <a:solidFill>
                  <a:srgbClr val="585858"/>
                </a:solidFill>
                <a:latin typeface="微软雅黑"/>
                <a:cs typeface="微软雅黑"/>
              </a:rPr>
              <a:t>泵运行正常</a:t>
            </a:r>
            <a:r>
              <a:rPr sz="1600" spc="140" dirty="0">
                <a:solidFill>
                  <a:srgbClr val="585858"/>
                </a:solidFill>
                <a:latin typeface="微软雅黑"/>
                <a:cs typeface="微软雅黑"/>
              </a:rPr>
              <a:t>后</a:t>
            </a:r>
            <a:r>
              <a:rPr sz="1600" spc="150" dirty="0">
                <a:solidFill>
                  <a:srgbClr val="585858"/>
                </a:solidFill>
                <a:latin typeface="微软雅黑"/>
                <a:cs typeface="微软雅黑"/>
              </a:rPr>
              <a:t>，</a:t>
            </a:r>
            <a:r>
              <a:rPr sz="1600" spc="140" dirty="0">
                <a:solidFill>
                  <a:srgbClr val="585858"/>
                </a:solidFill>
                <a:latin typeface="微软雅黑"/>
                <a:cs typeface="微软雅黑"/>
              </a:rPr>
              <a:t>与</a:t>
            </a:r>
            <a:r>
              <a:rPr sz="1600" spc="150" dirty="0">
                <a:solidFill>
                  <a:srgbClr val="585858"/>
                </a:solidFill>
                <a:latin typeface="微软雅黑"/>
                <a:cs typeface="微软雅黑"/>
              </a:rPr>
              <a:t>相</a:t>
            </a:r>
            <a:r>
              <a:rPr sz="1600" spc="140" dirty="0">
                <a:solidFill>
                  <a:srgbClr val="585858"/>
                </a:solidFill>
                <a:latin typeface="微软雅黑"/>
                <a:cs typeface="微软雅黑"/>
              </a:rPr>
              <a:t>关</a:t>
            </a:r>
            <a:r>
              <a:rPr sz="1600" spc="150" dirty="0">
                <a:solidFill>
                  <a:srgbClr val="585858"/>
                </a:solidFill>
                <a:latin typeface="微软雅黑"/>
                <a:cs typeface="微软雅黑"/>
              </a:rPr>
              <a:t>岗</a:t>
            </a:r>
            <a:r>
              <a:rPr sz="1600" spc="140" dirty="0">
                <a:solidFill>
                  <a:srgbClr val="585858"/>
                </a:solidFill>
                <a:latin typeface="微软雅黑"/>
                <a:cs typeface="微软雅黑"/>
              </a:rPr>
              <a:t>位</a:t>
            </a:r>
            <a:r>
              <a:rPr sz="1600" spc="150" dirty="0">
                <a:solidFill>
                  <a:srgbClr val="585858"/>
                </a:solidFill>
                <a:latin typeface="微软雅黑"/>
                <a:cs typeface="微软雅黑"/>
              </a:rPr>
              <a:t>联</a:t>
            </a:r>
            <a:r>
              <a:rPr sz="1600" spc="140" dirty="0">
                <a:solidFill>
                  <a:srgbClr val="585858"/>
                </a:solidFill>
                <a:latin typeface="微软雅黑"/>
                <a:cs typeface="微软雅黑"/>
              </a:rPr>
              <a:t>系</a:t>
            </a:r>
            <a:r>
              <a:rPr sz="1600" spc="150" dirty="0">
                <a:solidFill>
                  <a:srgbClr val="585858"/>
                </a:solidFill>
                <a:latin typeface="微软雅黑"/>
                <a:cs typeface="微软雅黑"/>
              </a:rPr>
              <a:t>，</a:t>
            </a:r>
            <a:r>
              <a:rPr sz="1600" spc="140" dirty="0">
                <a:solidFill>
                  <a:srgbClr val="585858"/>
                </a:solidFill>
                <a:latin typeface="微软雅黑"/>
                <a:cs typeface="微软雅黑"/>
              </a:rPr>
              <a:t>随</a:t>
            </a:r>
            <a:r>
              <a:rPr sz="1600" spc="150" dirty="0">
                <a:solidFill>
                  <a:srgbClr val="585858"/>
                </a:solidFill>
                <a:latin typeface="微软雅黑"/>
                <a:cs typeface="微软雅黑"/>
              </a:rPr>
              <a:t>时</a:t>
            </a:r>
            <a:r>
              <a:rPr sz="1600" spc="140" dirty="0">
                <a:solidFill>
                  <a:srgbClr val="585858"/>
                </a:solidFill>
                <a:latin typeface="微软雅黑"/>
                <a:cs typeface="微软雅黑"/>
              </a:rPr>
              <a:t>注</a:t>
            </a:r>
            <a:r>
              <a:rPr sz="1600" spc="150" dirty="0">
                <a:solidFill>
                  <a:srgbClr val="585858"/>
                </a:solidFill>
                <a:latin typeface="微软雅黑"/>
                <a:cs typeface="微软雅黑"/>
              </a:rPr>
              <a:t>意</a:t>
            </a:r>
            <a:r>
              <a:rPr sz="1600" spc="180" dirty="0">
                <a:solidFill>
                  <a:srgbClr val="585858"/>
                </a:solidFill>
                <a:latin typeface="微软雅黑"/>
                <a:cs typeface="微软雅黑"/>
              </a:rPr>
              <a:t>罐</a:t>
            </a:r>
            <a:r>
              <a:rPr sz="1600" spc="150" dirty="0">
                <a:solidFill>
                  <a:srgbClr val="FF0000"/>
                </a:solidFill>
                <a:latin typeface="微软雅黑"/>
                <a:cs typeface="微软雅黑"/>
              </a:rPr>
              <a:t>液</a:t>
            </a:r>
            <a:r>
              <a:rPr sz="1600" spc="140" dirty="0">
                <a:solidFill>
                  <a:srgbClr val="FF0000"/>
                </a:solidFill>
                <a:latin typeface="微软雅黑"/>
                <a:cs typeface="微软雅黑"/>
              </a:rPr>
              <a:t>位</a:t>
            </a:r>
            <a:r>
              <a:rPr sz="1600" spc="150" dirty="0">
                <a:solidFill>
                  <a:srgbClr val="585858"/>
                </a:solidFill>
                <a:latin typeface="微软雅黑"/>
                <a:cs typeface="微软雅黑"/>
              </a:rPr>
              <a:t>变</a:t>
            </a:r>
            <a:r>
              <a:rPr sz="1600" spc="140" dirty="0">
                <a:solidFill>
                  <a:srgbClr val="585858"/>
                </a:solidFill>
                <a:latin typeface="微软雅黑"/>
                <a:cs typeface="微软雅黑"/>
              </a:rPr>
              <a:t>化</a:t>
            </a:r>
            <a:r>
              <a:rPr sz="1600" spc="150" dirty="0">
                <a:solidFill>
                  <a:srgbClr val="585858"/>
                </a:solidFill>
                <a:latin typeface="微软雅黑"/>
                <a:cs typeface="微软雅黑"/>
              </a:rPr>
              <a:t>，</a:t>
            </a:r>
            <a:r>
              <a:rPr sz="1600" spc="140" dirty="0">
                <a:solidFill>
                  <a:srgbClr val="585858"/>
                </a:solidFill>
                <a:latin typeface="微软雅黑"/>
                <a:cs typeface="微软雅黑"/>
              </a:rPr>
              <a:t>防</a:t>
            </a:r>
            <a:r>
              <a:rPr sz="1600" spc="150" dirty="0">
                <a:solidFill>
                  <a:srgbClr val="585858"/>
                </a:solidFill>
                <a:latin typeface="微软雅黑"/>
                <a:cs typeface="微软雅黑"/>
              </a:rPr>
              <a:t>止</a:t>
            </a:r>
            <a:r>
              <a:rPr sz="1600" spc="140" dirty="0">
                <a:solidFill>
                  <a:srgbClr val="585858"/>
                </a:solidFill>
                <a:latin typeface="微软雅黑"/>
                <a:cs typeface="微软雅黑"/>
              </a:rPr>
              <a:t>泵</a:t>
            </a:r>
            <a:r>
              <a:rPr sz="1600" spc="150" dirty="0">
                <a:solidFill>
                  <a:srgbClr val="585858"/>
                </a:solidFill>
                <a:latin typeface="微软雅黑"/>
                <a:cs typeface="微软雅黑"/>
              </a:rPr>
              <a:t>抽</a:t>
            </a:r>
            <a:r>
              <a:rPr sz="1600" spc="140" dirty="0">
                <a:solidFill>
                  <a:srgbClr val="585858"/>
                </a:solidFill>
                <a:latin typeface="微软雅黑"/>
                <a:cs typeface="微软雅黑"/>
              </a:rPr>
              <a:t>空</a:t>
            </a:r>
            <a:r>
              <a:rPr sz="1600" spc="150" dirty="0">
                <a:solidFill>
                  <a:srgbClr val="585858"/>
                </a:solidFill>
                <a:latin typeface="微软雅黑"/>
                <a:cs typeface="微软雅黑"/>
              </a:rPr>
              <a:t>、</a:t>
            </a:r>
            <a:r>
              <a:rPr sz="1600" spc="140" dirty="0">
                <a:solidFill>
                  <a:srgbClr val="585858"/>
                </a:solidFill>
                <a:latin typeface="微软雅黑"/>
                <a:cs typeface="微软雅黑"/>
              </a:rPr>
              <a:t>罐</a:t>
            </a:r>
            <a:r>
              <a:rPr sz="1600" spc="150" dirty="0">
                <a:solidFill>
                  <a:srgbClr val="585858"/>
                </a:solidFill>
                <a:latin typeface="微软雅黑"/>
                <a:cs typeface="微软雅黑"/>
              </a:rPr>
              <a:t>溢</a:t>
            </a:r>
            <a:r>
              <a:rPr sz="1600" spc="140" dirty="0">
                <a:solidFill>
                  <a:srgbClr val="585858"/>
                </a:solidFill>
                <a:latin typeface="微软雅黑"/>
                <a:cs typeface="微软雅黑"/>
              </a:rPr>
              <a:t>流</a:t>
            </a:r>
            <a:r>
              <a:rPr sz="1600" dirty="0">
                <a:solidFill>
                  <a:srgbClr val="585858"/>
                </a:solidFill>
                <a:latin typeface="微软雅黑"/>
                <a:cs typeface="微软雅黑"/>
              </a:rPr>
              <a:t>。</a:t>
            </a:r>
            <a:endParaRPr lang="en-US" sz="1600" dirty="0">
              <a:solidFill>
                <a:srgbClr val="585858"/>
              </a:solidFill>
              <a:latin typeface="微软雅黑"/>
              <a:cs typeface="微软雅黑"/>
            </a:endParaRPr>
          </a:p>
          <a:p>
            <a:pPr marL="469265" lvl="1" algn="just">
              <a:spcBef>
                <a:spcPts val="2075"/>
              </a:spcBef>
              <a:tabLst>
                <a:tab pos="241935" algn="l"/>
              </a:tabLst>
            </a:pPr>
            <a:r>
              <a:rPr lang="en-US" sz="1600" dirty="0">
                <a:solidFill>
                  <a:srgbClr val="585858"/>
                </a:solidFill>
                <a:latin typeface="Arial" panose="020B0604020202020204" pitchFamily="34" charset="0"/>
                <a:ea typeface="微软雅黑" panose="020B0503020204020204" pitchFamily="34" charset="-122"/>
                <a:cs typeface="Arial" panose="020B0604020202020204" pitchFamily="34" charset="0"/>
              </a:rPr>
              <a:t>Once the pump is running normally, communicate with relevant personnel and monitor the tank liquid level to prevent the pump from running dry or the tank from overflowing.</a:t>
            </a:r>
            <a:endParaRPr sz="1600" dirty="0">
              <a:latin typeface="Arial" panose="020B0604020202020204" pitchFamily="34" charset="0"/>
              <a:ea typeface="微软雅黑" panose="020B0503020204020204" pitchFamily="34" charset="-122"/>
              <a:cs typeface="Arial" panose="020B0604020202020204" pitchFamily="34" charset="0"/>
            </a:endParaRPr>
          </a:p>
          <a:p>
            <a:pPr marL="12065" algn="just">
              <a:spcBef>
                <a:spcPts val="2075"/>
              </a:spcBef>
              <a:tabLst>
                <a:tab pos="241935" algn="l"/>
              </a:tabLst>
            </a:pPr>
            <a:r>
              <a:rPr sz="1600" spc="145" dirty="0">
                <a:solidFill>
                  <a:srgbClr val="585858"/>
                </a:solidFill>
                <a:latin typeface="Arial"/>
                <a:cs typeface="Arial"/>
              </a:rPr>
              <a:t>8</a:t>
            </a:r>
            <a:r>
              <a:rPr sz="1600" dirty="0">
                <a:solidFill>
                  <a:srgbClr val="585858"/>
                </a:solidFill>
                <a:latin typeface="微软雅黑"/>
                <a:cs typeface="微软雅黑"/>
              </a:rPr>
              <a:t>）</a:t>
            </a:r>
            <a:r>
              <a:rPr sz="1600" spc="-380" dirty="0">
                <a:solidFill>
                  <a:srgbClr val="585858"/>
                </a:solidFill>
                <a:latin typeface="微软雅黑"/>
                <a:cs typeface="微软雅黑"/>
              </a:rPr>
              <a:t> </a:t>
            </a:r>
            <a:r>
              <a:rPr sz="1600" spc="150" dirty="0" err="1">
                <a:solidFill>
                  <a:srgbClr val="585858"/>
                </a:solidFill>
                <a:latin typeface="微软雅黑"/>
                <a:cs typeface="微软雅黑"/>
              </a:rPr>
              <a:t>记录相关生</a:t>
            </a:r>
            <a:r>
              <a:rPr sz="1600" spc="140" dirty="0" err="1">
                <a:solidFill>
                  <a:srgbClr val="585858"/>
                </a:solidFill>
                <a:latin typeface="微软雅黑"/>
                <a:cs typeface="微软雅黑"/>
              </a:rPr>
              <a:t>产</a:t>
            </a:r>
            <a:r>
              <a:rPr sz="1600" spc="150" dirty="0" err="1">
                <a:solidFill>
                  <a:srgbClr val="585858"/>
                </a:solidFill>
                <a:latin typeface="微软雅黑"/>
                <a:cs typeface="微软雅黑"/>
              </a:rPr>
              <a:t>数</a:t>
            </a:r>
            <a:r>
              <a:rPr sz="1600" spc="140" dirty="0" err="1">
                <a:solidFill>
                  <a:srgbClr val="585858"/>
                </a:solidFill>
                <a:latin typeface="微软雅黑"/>
                <a:cs typeface="微软雅黑"/>
              </a:rPr>
              <a:t>据</a:t>
            </a:r>
            <a:r>
              <a:rPr sz="1600" dirty="0" err="1">
                <a:solidFill>
                  <a:srgbClr val="585858"/>
                </a:solidFill>
                <a:latin typeface="微软雅黑"/>
                <a:cs typeface="微软雅黑"/>
              </a:rPr>
              <a:t>，</a:t>
            </a:r>
            <a:r>
              <a:rPr sz="1600" spc="140" dirty="0" err="1">
                <a:solidFill>
                  <a:srgbClr val="585858"/>
                </a:solidFill>
                <a:latin typeface="微软雅黑"/>
                <a:cs typeface="微软雅黑"/>
              </a:rPr>
              <a:t>并</a:t>
            </a:r>
            <a:r>
              <a:rPr sz="1600" spc="150" dirty="0" err="1">
                <a:solidFill>
                  <a:srgbClr val="585858"/>
                </a:solidFill>
                <a:latin typeface="微软雅黑"/>
                <a:cs typeface="微软雅黑"/>
              </a:rPr>
              <a:t>做</a:t>
            </a:r>
            <a:r>
              <a:rPr sz="1600" spc="140" dirty="0" err="1">
                <a:solidFill>
                  <a:srgbClr val="585858"/>
                </a:solidFill>
                <a:latin typeface="微软雅黑"/>
                <a:cs typeface="微软雅黑"/>
              </a:rPr>
              <a:t>好</a:t>
            </a:r>
            <a:r>
              <a:rPr sz="1600" spc="150" dirty="0" err="1">
                <a:solidFill>
                  <a:srgbClr val="585858"/>
                </a:solidFill>
                <a:latin typeface="微软雅黑"/>
                <a:cs typeface="微软雅黑"/>
              </a:rPr>
              <a:t>全</a:t>
            </a:r>
            <a:r>
              <a:rPr sz="1600" spc="165" dirty="0" err="1">
                <a:solidFill>
                  <a:srgbClr val="585858"/>
                </a:solidFill>
                <a:latin typeface="微软雅黑"/>
                <a:cs typeface="微软雅黑"/>
              </a:rPr>
              <a:t>部</a:t>
            </a:r>
            <a:r>
              <a:rPr sz="1600" spc="155" dirty="0" err="1">
                <a:solidFill>
                  <a:srgbClr val="FF0000"/>
                </a:solidFill>
                <a:latin typeface="微软雅黑"/>
                <a:cs typeface="微软雅黑"/>
              </a:rPr>
              <a:t>记</a:t>
            </a:r>
            <a:r>
              <a:rPr sz="1600" spc="140" dirty="0" err="1">
                <a:solidFill>
                  <a:srgbClr val="FF0000"/>
                </a:solidFill>
                <a:latin typeface="微软雅黑"/>
                <a:cs typeface="微软雅黑"/>
              </a:rPr>
              <a:t>录</a:t>
            </a:r>
            <a:r>
              <a:rPr sz="1600" dirty="0">
                <a:solidFill>
                  <a:srgbClr val="585858"/>
                </a:solidFill>
                <a:latin typeface="微软雅黑"/>
                <a:cs typeface="微软雅黑"/>
              </a:rPr>
              <a:t>。</a:t>
            </a:r>
            <a:endParaRPr lang="en-US" sz="1600" dirty="0">
              <a:solidFill>
                <a:srgbClr val="585858"/>
              </a:solidFill>
              <a:latin typeface="微软雅黑"/>
              <a:cs typeface="微软雅黑"/>
            </a:endParaRPr>
          </a:p>
          <a:p>
            <a:pPr marL="469265" lvl="1" algn="just">
              <a:spcBef>
                <a:spcPts val="2075"/>
              </a:spcBef>
              <a:tabLst>
                <a:tab pos="241935" algn="l"/>
              </a:tabLst>
            </a:pPr>
            <a:r>
              <a:rPr lang="en-US" sz="1600" dirty="0">
                <a:solidFill>
                  <a:srgbClr val="585858"/>
                </a:solidFill>
                <a:latin typeface="Arial" panose="020B0604020202020204" pitchFamily="34" charset="0"/>
                <a:cs typeface="Arial" panose="020B0604020202020204" pitchFamily="34" charset="0"/>
              </a:rPr>
              <a:t>Record the relevant production data and maintain all necessary records.</a:t>
            </a:r>
            <a:endParaRP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0973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10515499" cy="566822"/>
          </a:xfrm>
          <a:prstGeom prst="rect">
            <a:avLst/>
          </a:prstGeom>
        </p:spPr>
        <p:txBody>
          <a:bodyPr vert="horz" wrap="square" lIns="0" tIns="12700" rIns="0" bIns="0" rtlCol="0">
            <a:spAutoFit/>
          </a:bodyPr>
          <a:lstStyle/>
          <a:p>
            <a:pPr marL="12700">
              <a:lnSpc>
                <a:spcPct val="100000"/>
              </a:lnSpc>
              <a:spcBef>
                <a:spcPts val="100"/>
              </a:spcBef>
            </a:pPr>
            <a:r>
              <a:rPr spc="295" dirty="0" err="1"/>
              <a:t>离心泵停泵操作</a:t>
            </a:r>
            <a:r>
              <a:rPr lang="en-US" spc="295" dirty="0"/>
              <a:t> </a:t>
            </a:r>
            <a:r>
              <a:rPr lang="en-US" dirty="0">
                <a:latin typeface="Arial" panose="020B0604020202020204" pitchFamily="34" charset="0"/>
                <a:cs typeface="Arial" panose="020B0604020202020204" pitchFamily="34" charset="0"/>
              </a:rPr>
              <a:t>Centrifugal Pump Shutdown</a:t>
            </a:r>
            <a:endParaRPr dirty="0">
              <a:latin typeface="Arial" panose="020B0604020202020204" pitchFamily="34" charset="0"/>
              <a:cs typeface="Arial" panose="020B0604020202020204" pitchFamily="34" charset="0"/>
            </a:endParaRPr>
          </a:p>
        </p:txBody>
      </p:sp>
      <p:sp>
        <p:nvSpPr>
          <p:cNvPr id="3" name="object 3"/>
          <p:cNvSpPr txBox="1"/>
          <p:nvPr/>
        </p:nvSpPr>
        <p:spPr>
          <a:xfrm>
            <a:off x="685900" y="1564640"/>
            <a:ext cx="10820300" cy="3967753"/>
          </a:xfrm>
          <a:prstGeom prst="rect">
            <a:avLst/>
          </a:prstGeom>
        </p:spPr>
        <p:txBody>
          <a:bodyPr vert="horz" wrap="square" lIns="0" tIns="12700" rIns="0" bIns="0" rtlCol="0">
            <a:spAutoFit/>
          </a:bodyPr>
          <a:lstStyle/>
          <a:p>
            <a:pPr marL="12700" algn="just">
              <a:lnSpc>
                <a:spcPct val="100000"/>
              </a:lnSpc>
              <a:spcBef>
                <a:spcPts val="1639"/>
              </a:spcBef>
              <a:tabLst>
                <a:tab pos="241300" algn="l"/>
              </a:tabLst>
            </a:pPr>
            <a:r>
              <a:rPr sz="1800" spc="145" dirty="0">
                <a:solidFill>
                  <a:srgbClr val="585858"/>
                </a:solidFill>
                <a:latin typeface="Arial"/>
                <a:cs typeface="Arial"/>
              </a:rPr>
              <a:t>1</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pc="150" dirty="0" err="1">
                <a:solidFill>
                  <a:srgbClr val="585858"/>
                </a:solidFill>
                <a:latin typeface="微软雅黑"/>
              </a:rPr>
              <a:t>接到通知后做好停泵前的准备工作</a:t>
            </a:r>
            <a:r>
              <a:rPr spc="150" dirty="0">
                <a:solidFill>
                  <a:srgbClr val="585858"/>
                </a:solidFill>
                <a:latin typeface="微软雅黑"/>
              </a:rPr>
              <a:t>。</a:t>
            </a:r>
            <a:endParaRPr lang="en-US" spc="150" dirty="0">
              <a:solidFill>
                <a:srgbClr val="585858"/>
              </a:solidFill>
              <a:latin typeface="微软雅黑"/>
            </a:endParaRPr>
          </a:p>
          <a:p>
            <a:pPr marL="469900" lvl="1" algn="just">
              <a:spcBef>
                <a:spcPts val="1639"/>
              </a:spcBef>
              <a:tabLst>
                <a:tab pos="241300" algn="l"/>
              </a:tabLst>
            </a:pPr>
            <a:r>
              <a:rPr lang="en-US" dirty="0">
                <a:solidFill>
                  <a:srgbClr val="585858"/>
                </a:solidFill>
                <a:latin typeface="Arial" panose="020B0604020202020204" pitchFamily="34" charset="0"/>
                <a:cs typeface="Arial" panose="020B0604020202020204" pitchFamily="34" charset="0"/>
              </a:rPr>
              <a:t>After receiving confirmation, prepare for the pump shutdown.</a:t>
            </a:r>
            <a:endParaRPr dirty="0">
              <a:solidFill>
                <a:srgbClr val="585858"/>
              </a:solidFill>
              <a:latin typeface="Arial" panose="020B0604020202020204" pitchFamily="34" charset="0"/>
              <a:cs typeface="Arial" panose="020B0604020202020204" pitchFamily="34" charset="0"/>
            </a:endParaRPr>
          </a:p>
          <a:p>
            <a:pPr marL="12700" algn="just">
              <a:lnSpc>
                <a:spcPct val="100000"/>
              </a:lnSpc>
              <a:spcBef>
                <a:spcPts val="1639"/>
              </a:spcBef>
              <a:tabLst>
                <a:tab pos="241300" algn="l"/>
              </a:tabLst>
            </a:pPr>
            <a:r>
              <a:rPr sz="1800" spc="145" dirty="0">
                <a:solidFill>
                  <a:srgbClr val="585858"/>
                </a:solidFill>
                <a:latin typeface="Arial"/>
                <a:cs typeface="Arial"/>
              </a:rPr>
              <a:t>2</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50" dirty="0" err="1">
                <a:solidFill>
                  <a:srgbClr val="585858"/>
                </a:solidFill>
                <a:latin typeface="微软雅黑"/>
                <a:cs typeface="微软雅黑"/>
              </a:rPr>
              <a:t>关小泵出口</a:t>
            </a:r>
            <a:r>
              <a:rPr sz="1800" spc="140" dirty="0" err="1">
                <a:solidFill>
                  <a:srgbClr val="585858"/>
                </a:solidFill>
                <a:latin typeface="微软雅黑"/>
                <a:cs typeface="微软雅黑"/>
              </a:rPr>
              <a:t>阀</a:t>
            </a:r>
            <a:r>
              <a:rPr sz="1800" spc="150" dirty="0" err="1">
                <a:solidFill>
                  <a:srgbClr val="585858"/>
                </a:solidFill>
                <a:latin typeface="微软雅黑"/>
                <a:cs typeface="微软雅黑"/>
              </a:rPr>
              <a:t>门</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当</a:t>
            </a:r>
            <a:r>
              <a:rPr sz="1800" spc="140" dirty="0" err="1">
                <a:solidFill>
                  <a:srgbClr val="585858"/>
                </a:solidFill>
                <a:latin typeface="微软雅黑"/>
                <a:cs typeface="微软雅黑"/>
              </a:rPr>
              <a:t>电</a:t>
            </a:r>
            <a:r>
              <a:rPr sz="1800" spc="150" dirty="0" err="1">
                <a:solidFill>
                  <a:srgbClr val="585858"/>
                </a:solidFill>
                <a:latin typeface="微软雅黑"/>
                <a:cs typeface="微软雅黑"/>
              </a:rPr>
              <a:t>流</a:t>
            </a:r>
            <a:r>
              <a:rPr sz="1800" spc="140" dirty="0" err="1">
                <a:solidFill>
                  <a:srgbClr val="585858"/>
                </a:solidFill>
                <a:latin typeface="微软雅黑"/>
                <a:cs typeface="微软雅黑"/>
              </a:rPr>
              <a:t>下</a:t>
            </a:r>
            <a:r>
              <a:rPr sz="1800" spc="150" dirty="0" err="1">
                <a:solidFill>
                  <a:srgbClr val="585858"/>
                </a:solidFill>
                <a:latin typeface="微软雅黑"/>
                <a:cs typeface="微软雅黑"/>
              </a:rPr>
              <a:t>降</a:t>
            </a:r>
            <a:r>
              <a:rPr sz="1800" spc="140" dirty="0" err="1">
                <a:solidFill>
                  <a:srgbClr val="585858"/>
                </a:solidFill>
                <a:latin typeface="微软雅黑"/>
                <a:cs typeface="微软雅黑"/>
              </a:rPr>
              <a:t>接</a:t>
            </a:r>
            <a:r>
              <a:rPr sz="1800" spc="150" dirty="0" err="1">
                <a:solidFill>
                  <a:srgbClr val="585858"/>
                </a:solidFill>
                <a:latin typeface="微软雅黑"/>
                <a:cs typeface="微软雅黑"/>
              </a:rPr>
              <a:t>近</a:t>
            </a:r>
            <a:r>
              <a:rPr sz="1800" spc="140" dirty="0" err="1">
                <a:solidFill>
                  <a:srgbClr val="585858"/>
                </a:solidFill>
                <a:latin typeface="微软雅黑"/>
                <a:cs typeface="微软雅黑"/>
              </a:rPr>
              <a:t>最</a:t>
            </a:r>
            <a:r>
              <a:rPr sz="1800" spc="150" dirty="0" err="1">
                <a:solidFill>
                  <a:srgbClr val="585858"/>
                </a:solidFill>
                <a:latin typeface="微软雅黑"/>
                <a:cs typeface="微软雅黑"/>
              </a:rPr>
              <a:t>低</a:t>
            </a:r>
            <a:r>
              <a:rPr sz="1800" spc="140" dirty="0" err="1">
                <a:solidFill>
                  <a:srgbClr val="585858"/>
                </a:solidFill>
                <a:latin typeface="微软雅黑"/>
                <a:cs typeface="微软雅黑"/>
              </a:rPr>
              <a:t>值</a:t>
            </a:r>
            <a:r>
              <a:rPr sz="1800" spc="150" dirty="0" err="1">
                <a:solidFill>
                  <a:srgbClr val="585858"/>
                </a:solidFill>
                <a:latin typeface="微软雅黑"/>
                <a:cs typeface="微软雅黑"/>
              </a:rPr>
              <a:t>时</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按</a:t>
            </a:r>
            <a:r>
              <a:rPr sz="1800" spc="140" dirty="0" err="1">
                <a:solidFill>
                  <a:srgbClr val="585858"/>
                </a:solidFill>
                <a:latin typeface="微软雅黑"/>
                <a:cs typeface="微软雅黑"/>
              </a:rPr>
              <a:t>停</a:t>
            </a:r>
            <a:r>
              <a:rPr sz="1800" spc="150" dirty="0" err="1">
                <a:solidFill>
                  <a:srgbClr val="585858"/>
                </a:solidFill>
                <a:latin typeface="微软雅黑"/>
                <a:cs typeface="微软雅黑"/>
              </a:rPr>
              <a:t>止</a:t>
            </a:r>
            <a:r>
              <a:rPr sz="1800" spc="140" dirty="0" err="1">
                <a:solidFill>
                  <a:srgbClr val="585858"/>
                </a:solidFill>
                <a:latin typeface="微软雅黑"/>
                <a:cs typeface="微软雅黑"/>
              </a:rPr>
              <a:t>按</a:t>
            </a:r>
            <a:r>
              <a:rPr sz="1800" spc="150" dirty="0" err="1">
                <a:solidFill>
                  <a:srgbClr val="585858"/>
                </a:solidFill>
                <a:latin typeface="微软雅黑"/>
                <a:cs typeface="微软雅黑"/>
              </a:rPr>
              <a:t>钮</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然</a:t>
            </a:r>
            <a:r>
              <a:rPr sz="1800" spc="140" dirty="0" err="1">
                <a:solidFill>
                  <a:srgbClr val="585858"/>
                </a:solidFill>
                <a:latin typeface="微软雅黑"/>
                <a:cs typeface="微软雅黑"/>
              </a:rPr>
              <a:t>后</a:t>
            </a:r>
            <a:r>
              <a:rPr sz="1800" spc="150" dirty="0" err="1">
                <a:solidFill>
                  <a:srgbClr val="585858"/>
                </a:solidFill>
                <a:latin typeface="微软雅黑"/>
                <a:cs typeface="微软雅黑"/>
              </a:rPr>
              <a:t>迅</a:t>
            </a:r>
            <a:r>
              <a:rPr sz="1800" spc="140" dirty="0" err="1">
                <a:solidFill>
                  <a:srgbClr val="585858"/>
                </a:solidFill>
                <a:latin typeface="微软雅黑"/>
                <a:cs typeface="微软雅黑"/>
              </a:rPr>
              <a:t>速</a:t>
            </a:r>
            <a:r>
              <a:rPr sz="1800" spc="150" dirty="0" err="1">
                <a:solidFill>
                  <a:srgbClr val="585858"/>
                </a:solidFill>
                <a:latin typeface="微软雅黑"/>
                <a:cs typeface="微软雅黑"/>
              </a:rPr>
              <a:t>关</a:t>
            </a:r>
            <a:r>
              <a:rPr sz="1800" spc="140" dirty="0" err="1">
                <a:solidFill>
                  <a:srgbClr val="585858"/>
                </a:solidFill>
                <a:latin typeface="微软雅黑"/>
                <a:cs typeface="微软雅黑"/>
              </a:rPr>
              <a:t>闭</a:t>
            </a:r>
            <a:r>
              <a:rPr sz="1800" spc="150" dirty="0" err="1">
                <a:solidFill>
                  <a:srgbClr val="585858"/>
                </a:solidFill>
                <a:latin typeface="微软雅黑"/>
                <a:cs typeface="微软雅黑"/>
              </a:rPr>
              <a:t>出</a:t>
            </a:r>
            <a:r>
              <a:rPr sz="1800" spc="140" dirty="0" err="1">
                <a:solidFill>
                  <a:srgbClr val="585858"/>
                </a:solidFill>
                <a:latin typeface="微软雅黑"/>
                <a:cs typeface="微软雅黑"/>
              </a:rPr>
              <a:t>口</a:t>
            </a:r>
            <a:r>
              <a:rPr sz="1800" spc="150" dirty="0" err="1">
                <a:solidFill>
                  <a:srgbClr val="585858"/>
                </a:solidFill>
                <a:latin typeface="微软雅黑"/>
                <a:cs typeface="微软雅黑"/>
              </a:rPr>
              <a:t>阀</a:t>
            </a:r>
            <a:r>
              <a:rPr sz="1800" spc="140" dirty="0" err="1">
                <a:solidFill>
                  <a:srgbClr val="585858"/>
                </a:solidFill>
                <a:latin typeface="微软雅黑"/>
                <a:cs typeface="微软雅黑"/>
              </a:rPr>
              <a:t>门</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469900" lvl="1" algn="just">
              <a:spcBef>
                <a:spcPts val="1639"/>
              </a:spcBef>
              <a:tabLst>
                <a:tab pos="241300" algn="l"/>
              </a:tabLst>
            </a:pPr>
            <a:r>
              <a:rPr lang="en-US" dirty="0">
                <a:solidFill>
                  <a:srgbClr val="585858"/>
                </a:solidFill>
                <a:latin typeface="Arial" panose="020B0604020202020204" pitchFamily="34" charset="0"/>
                <a:cs typeface="Arial" panose="020B0604020202020204" pitchFamily="34" charset="0"/>
              </a:rPr>
              <a:t>Close the pump outlet valve, and when the current decreases to near the minimum value, press ‘Stop’ button, then quickly close the outlet valve.</a:t>
            </a:r>
            <a:endParaRPr dirty="0">
              <a:solidFill>
                <a:srgbClr val="585858"/>
              </a:solidFill>
              <a:latin typeface="Arial" panose="020B0604020202020204" pitchFamily="34" charset="0"/>
              <a:cs typeface="Arial" panose="020B0604020202020204" pitchFamily="34" charset="0"/>
            </a:endParaRPr>
          </a:p>
          <a:p>
            <a:pPr marL="12700" algn="just">
              <a:lnSpc>
                <a:spcPct val="100000"/>
              </a:lnSpc>
              <a:spcBef>
                <a:spcPts val="1645"/>
              </a:spcBef>
              <a:tabLst>
                <a:tab pos="241300" algn="l"/>
              </a:tabLst>
            </a:pPr>
            <a:r>
              <a:rPr sz="1800" spc="145" dirty="0">
                <a:solidFill>
                  <a:srgbClr val="585858"/>
                </a:solidFill>
                <a:latin typeface="Arial"/>
                <a:cs typeface="Arial"/>
              </a:rPr>
              <a:t>3</a:t>
            </a:r>
            <a:r>
              <a:rPr sz="1800" spc="145" dirty="0">
                <a:solidFill>
                  <a:srgbClr val="585858"/>
                </a:solidFill>
                <a:latin typeface="微软雅黑"/>
                <a:cs typeface="微软雅黑"/>
              </a:rPr>
              <a:t>）</a:t>
            </a:r>
            <a:r>
              <a:rPr sz="1800" spc="150" dirty="0">
                <a:solidFill>
                  <a:srgbClr val="585858"/>
                </a:solidFill>
                <a:latin typeface="微软雅黑"/>
                <a:cs typeface="微软雅黑"/>
              </a:rPr>
              <a:t>泵停稳后盘</a:t>
            </a:r>
            <a:r>
              <a:rPr sz="1800" spc="140" dirty="0">
                <a:solidFill>
                  <a:srgbClr val="585858"/>
                </a:solidFill>
                <a:latin typeface="微软雅黑"/>
                <a:cs typeface="微软雅黑"/>
              </a:rPr>
              <a:t>车</a:t>
            </a:r>
            <a:r>
              <a:rPr sz="1800" spc="150" dirty="0">
                <a:solidFill>
                  <a:srgbClr val="585858"/>
                </a:solidFill>
                <a:latin typeface="微软雅黑"/>
                <a:cs typeface="微软雅黑"/>
              </a:rPr>
              <a:t>转</a:t>
            </a:r>
            <a:r>
              <a:rPr sz="1800" spc="140" dirty="0">
                <a:solidFill>
                  <a:srgbClr val="585858"/>
                </a:solidFill>
                <a:latin typeface="微软雅黑"/>
                <a:cs typeface="微软雅黑"/>
              </a:rPr>
              <a:t>动</a:t>
            </a:r>
            <a:r>
              <a:rPr sz="1800" spc="150" dirty="0">
                <a:solidFill>
                  <a:srgbClr val="585858"/>
                </a:solidFill>
                <a:latin typeface="微软雅黑"/>
                <a:cs typeface="微软雅黑"/>
              </a:rPr>
              <a:t>灵</a:t>
            </a:r>
            <a:r>
              <a:rPr sz="1800" spc="140" dirty="0">
                <a:solidFill>
                  <a:srgbClr val="585858"/>
                </a:solidFill>
                <a:latin typeface="微软雅黑"/>
                <a:cs typeface="微软雅黑"/>
              </a:rPr>
              <a:t>活</a:t>
            </a:r>
            <a:r>
              <a:rPr sz="1800" spc="150" dirty="0">
                <a:solidFill>
                  <a:srgbClr val="585858"/>
                </a:solidFill>
                <a:latin typeface="微软雅黑"/>
                <a:cs typeface="微软雅黑"/>
              </a:rPr>
              <a:t>，</a:t>
            </a:r>
            <a:r>
              <a:rPr sz="1800" spc="140" dirty="0">
                <a:solidFill>
                  <a:srgbClr val="585858"/>
                </a:solidFill>
                <a:latin typeface="微软雅黑"/>
                <a:cs typeface="微软雅黑"/>
              </a:rPr>
              <a:t>关</a:t>
            </a:r>
            <a:r>
              <a:rPr sz="1800" spc="150" dirty="0">
                <a:solidFill>
                  <a:srgbClr val="585858"/>
                </a:solidFill>
                <a:latin typeface="微软雅黑"/>
                <a:cs typeface="微软雅黑"/>
              </a:rPr>
              <a:t>闭</a:t>
            </a:r>
            <a:r>
              <a:rPr sz="1800" spc="140" dirty="0">
                <a:solidFill>
                  <a:srgbClr val="585858"/>
                </a:solidFill>
                <a:latin typeface="微软雅黑"/>
                <a:cs typeface="微软雅黑"/>
              </a:rPr>
              <a:t>进</a:t>
            </a:r>
            <a:r>
              <a:rPr sz="1800" spc="150" dirty="0">
                <a:solidFill>
                  <a:srgbClr val="585858"/>
                </a:solidFill>
                <a:latin typeface="微软雅黑"/>
                <a:cs typeface="微软雅黑"/>
              </a:rPr>
              <a:t>口</a:t>
            </a:r>
            <a:r>
              <a:rPr sz="1800" spc="140" dirty="0">
                <a:solidFill>
                  <a:srgbClr val="585858"/>
                </a:solidFill>
                <a:latin typeface="微软雅黑"/>
                <a:cs typeface="微软雅黑"/>
              </a:rPr>
              <a:t>阀</a:t>
            </a:r>
            <a:r>
              <a:rPr sz="1800" spc="150" dirty="0">
                <a:solidFill>
                  <a:srgbClr val="585858"/>
                </a:solidFill>
                <a:latin typeface="微软雅黑"/>
                <a:cs typeface="微软雅黑"/>
              </a:rPr>
              <a:t>门</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469900" lvl="1" algn="just">
              <a:spcBef>
                <a:spcPts val="1645"/>
              </a:spcBef>
              <a:tabLst>
                <a:tab pos="241300" algn="l"/>
              </a:tabLst>
            </a:pPr>
            <a:r>
              <a:rPr lang="en-US" dirty="0">
                <a:solidFill>
                  <a:srgbClr val="585858"/>
                </a:solidFill>
                <a:latin typeface="Arial" panose="020B0604020202020204" pitchFamily="34" charset="0"/>
                <a:cs typeface="Arial" panose="020B0604020202020204" pitchFamily="34" charset="0"/>
              </a:rPr>
              <a:t>After the pump shutdown stabilizes, ensure the shaft rotates smoothly, and then close the inlet valve.</a:t>
            </a:r>
            <a:endParaRPr dirty="0">
              <a:latin typeface="Arial" panose="020B0604020202020204" pitchFamily="34" charset="0"/>
              <a:cs typeface="Arial" panose="020B0604020202020204" pitchFamily="34" charset="0"/>
            </a:endParaRPr>
          </a:p>
          <a:p>
            <a:pPr marL="12700" algn="just">
              <a:lnSpc>
                <a:spcPct val="100000"/>
              </a:lnSpc>
              <a:spcBef>
                <a:spcPts val="1660"/>
              </a:spcBef>
              <a:tabLst>
                <a:tab pos="241300" algn="l"/>
              </a:tabLst>
            </a:pPr>
            <a:r>
              <a:rPr sz="1800" spc="145" dirty="0">
                <a:solidFill>
                  <a:srgbClr val="585858"/>
                </a:solidFill>
                <a:latin typeface="Arial"/>
                <a:cs typeface="Arial"/>
              </a:rPr>
              <a:t>4</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50" dirty="0">
                <a:solidFill>
                  <a:srgbClr val="585858"/>
                </a:solidFill>
                <a:latin typeface="微软雅黑"/>
                <a:cs typeface="微软雅黑"/>
              </a:rPr>
              <a:t>做好停泵记</a:t>
            </a:r>
            <a:r>
              <a:rPr sz="1800" spc="140" dirty="0">
                <a:solidFill>
                  <a:srgbClr val="585858"/>
                </a:solidFill>
                <a:latin typeface="微软雅黑"/>
                <a:cs typeface="微软雅黑"/>
              </a:rPr>
              <a:t>录</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40" dirty="0" err="1">
                <a:solidFill>
                  <a:srgbClr val="585858"/>
                </a:solidFill>
                <a:latin typeface="微软雅黑"/>
                <a:cs typeface="微软雅黑"/>
              </a:rPr>
              <a:t>通</a:t>
            </a:r>
            <a:r>
              <a:rPr sz="1800" spc="150" dirty="0" err="1">
                <a:solidFill>
                  <a:srgbClr val="585858"/>
                </a:solidFill>
                <a:latin typeface="微软雅黑"/>
                <a:cs typeface="微软雅黑"/>
              </a:rPr>
              <a:t>知</a:t>
            </a:r>
            <a:r>
              <a:rPr sz="1800" spc="140" dirty="0" err="1">
                <a:solidFill>
                  <a:srgbClr val="585858"/>
                </a:solidFill>
                <a:latin typeface="微软雅黑"/>
                <a:cs typeface="微软雅黑"/>
              </a:rPr>
              <a:t>相</a:t>
            </a:r>
            <a:r>
              <a:rPr sz="1800" spc="150" dirty="0" err="1">
                <a:solidFill>
                  <a:srgbClr val="585858"/>
                </a:solidFill>
                <a:latin typeface="微软雅黑"/>
                <a:cs typeface="微软雅黑"/>
              </a:rPr>
              <a:t>关</a:t>
            </a:r>
            <a:r>
              <a:rPr sz="1800" spc="140" dirty="0" err="1">
                <a:solidFill>
                  <a:srgbClr val="585858"/>
                </a:solidFill>
                <a:latin typeface="微软雅黑"/>
                <a:cs typeface="微软雅黑"/>
              </a:rPr>
              <a:t>岗</a:t>
            </a:r>
            <a:r>
              <a:rPr sz="1800" spc="150" dirty="0" err="1">
                <a:solidFill>
                  <a:srgbClr val="585858"/>
                </a:solidFill>
                <a:latin typeface="微软雅黑"/>
                <a:cs typeface="微软雅黑"/>
              </a:rPr>
              <a:t>位</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469900" lvl="1" algn="just">
              <a:spcBef>
                <a:spcPts val="1660"/>
              </a:spcBef>
              <a:tabLst>
                <a:tab pos="241300" algn="l"/>
              </a:tabLst>
            </a:pPr>
            <a:r>
              <a:rPr lang="en-US" dirty="0">
                <a:solidFill>
                  <a:srgbClr val="585858"/>
                </a:solidFill>
                <a:latin typeface="Arial" panose="020B0604020202020204" pitchFamily="34" charset="0"/>
                <a:cs typeface="Arial" panose="020B0604020202020204" pitchFamily="34" charset="0"/>
              </a:rPr>
              <a:t>Record the shutdown details and notify relevant personnel.</a:t>
            </a:r>
            <a:endParaRPr dirty="0">
              <a:latin typeface="Arial" panose="020B0604020202020204" pitchFamily="34" charset="0"/>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152400"/>
            <a:ext cx="9524899" cy="505267"/>
          </a:xfrm>
          <a:prstGeom prst="rect">
            <a:avLst/>
          </a:prstGeom>
        </p:spPr>
        <p:txBody>
          <a:bodyPr vert="horz" wrap="square" lIns="0" tIns="12700" rIns="0" bIns="0" rtlCol="0">
            <a:spAutoFit/>
          </a:bodyPr>
          <a:lstStyle/>
          <a:p>
            <a:pPr marL="12700">
              <a:lnSpc>
                <a:spcPct val="100000"/>
              </a:lnSpc>
              <a:spcBef>
                <a:spcPts val="100"/>
              </a:spcBef>
            </a:pPr>
            <a:r>
              <a:rPr sz="3200" spc="295" dirty="0" err="1"/>
              <a:t>泵的启动（二）</a:t>
            </a:r>
            <a:r>
              <a:rPr lang="en-US" sz="3200" dirty="0" err="1">
                <a:latin typeface="Arial" panose="020B0604020202020204" pitchFamily="34" charset="0"/>
                <a:cs typeface="Arial" panose="020B0604020202020204" pitchFamily="34" charset="0"/>
              </a:rPr>
              <a:t>Pump</a:t>
            </a:r>
            <a:r>
              <a:rPr lang="en-US" sz="3200" dirty="0">
                <a:latin typeface="Arial" panose="020B0604020202020204" pitchFamily="34" charset="0"/>
                <a:cs typeface="Arial" panose="020B0604020202020204" pitchFamily="34" charset="0"/>
              </a:rPr>
              <a:t> startup (2)</a:t>
            </a:r>
            <a:endParaRPr sz="3200" dirty="0">
              <a:latin typeface="Arial" panose="020B0604020202020204" pitchFamily="34" charset="0"/>
              <a:cs typeface="Arial" panose="020B0604020202020204" pitchFamily="34" charset="0"/>
            </a:endParaRPr>
          </a:p>
        </p:txBody>
      </p:sp>
      <p:sp>
        <p:nvSpPr>
          <p:cNvPr id="3" name="object 3"/>
          <p:cNvSpPr txBox="1"/>
          <p:nvPr/>
        </p:nvSpPr>
        <p:spPr>
          <a:xfrm>
            <a:off x="391886" y="769154"/>
            <a:ext cx="11430000" cy="6088846"/>
          </a:xfrm>
          <a:prstGeom prst="rect">
            <a:avLst/>
          </a:prstGeom>
        </p:spPr>
        <p:txBody>
          <a:bodyPr vert="horz" wrap="square" lIns="0" tIns="12700" rIns="0" bIns="0" numCol="1" spcCol="457200" rtlCol="0">
            <a:spAutoFit/>
          </a:bodyPr>
          <a:lstStyle/>
          <a:p>
            <a:pPr marL="12700" algn="just">
              <a:spcBef>
                <a:spcPts val="100"/>
              </a:spcBef>
              <a:tabLst>
                <a:tab pos="241300" algn="l"/>
              </a:tabLst>
            </a:pPr>
            <a:r>
              <a:rPr sz="1400" spc="145" dirty="0">
                <a:solidFill>
                  <a:srgbClr val="585858"/>
                </a:solidFill>
                <a:latin typeface="Arial"/>
                <a:cs typeface="Arial"/>
              </a:rPr>
              <a:t>1</a:t>
            </a:r>
            <a:r>
              <a:rPr sz="1400" spc="150" dirty="0">
                <a:solidFill>
                  <a:srgbClr val="585858"/>
                </a:solidFill>
                <a:latin typeface="微软雅黑"/>
                <a:cs typeface="微软雅黑"/>
              </a:rPr>
              <a:t>、</a:t>
            </a:r>
            <a:r>
              <a:rPr sz="1600" spc="150" dirty="0">
                <a:solidFill>
                  <a:srgbClr val="585858"/>
                </a:solidFill>
                <a:latin typeface="微软雅黑"/>
                <a:cs typeface="微软雅黑"/>
              </a:rPr>
              <a:t>确认吸入阀</a:t>
            </a:r>
            <a:r>
              <a:rPr sz="1600" spc="140" dirty="0">
                <a:solidFill>
                  <a:srgbClr val="585858"/>
                </a:solidFill>
                <a:latin typeface="微软雅黑"/>
                <a:cs typeface="微软雅黑"/>
              </a:rPr>
              <a:t>全</a:t>
            </a:r>
            <a:r>
              <a:rPr sz="1600" spc="150" dirty="0">
                <a:solidFill>
                  <a:srgbClr val="585858"/>
                </a:solidFill>
                <a:latin typeface="微软雅黑"/>
                <a:cs typeface="微软雅黑"/>
              </a:rPr>
              <a:t>开</a:t>
            </a:r>
            <a:r>
              <a:rPr sz="1600" spc="140" dirty="0">
                <a:solidFill>
                  <a:srgbClr val="585858"/>
                </a:solidFill>
                <a:latin typeface="微软雅黑"/>
                <a:cs typeface="微软雅黑"/>
              </a:rPr>
              <a:t>，</a:t>
            </a:r>
            <a:r>
              <a:rPr sz="1600" spc="150" dirty="0">
                <a:solidFill>
                  <a:srgbClr val="585858"/>
                </a:solidFill>
                <a:latin typeface="微软雅黑"/>
                <a:cs typeface="微软雅黑"/>
              </a:rPr>
              <a:t>排</a:t>
            </a:r>
            <a:r>
              <a:rPr sz="1600" spc="140" dirty="0">
                <a:solidFill>
                  <a:srgbClr val="585858"/>
                </a:solidFill>
                <a:latin typeface="微软雅黑"/>
                <a:cs typeface="微软雅黑"/>
              </a:rPr>
              <a:t>出</a:t>
            </a:r>
            <a:r>
              <a:rPr sz="1600" spc="150" dirty="0">
                <a:solidFill>
                  <a:srgbClr val="585858"/>
                </a:solidFill>
                <a:latin typeface="微软雅黑"/>
                <a:cs typeface="微软雅黑"/>
              </a:rPr>
              <a:t>阀</a:t>
            </a:r>
            <a:r>
              <a:rPr sz="1600" spc="140" dirty="0">
                <a:solidFill>
                  <a:srgbClr val="585858"/>
                </a:solidFill>
                <a:latin typeface="微软雅黑"/>
                <a:cs typeface="微软雅黑"/>
              </a:rPr>
              <a:t>关</a:t>
            </a:r>
            <a:r>
              <a:rPr sz="1600" spc="150" dirty="0">
                <a:solidFill>
                  <a:srgbClr val="585858"/>
                </a:solidFill>
                <a:latin typeface="微软雅黑"/>
                <a:cs typeface="微软雅黑"/>
              </a:rPr>
              <a:t>闭</a:t>
            </a:r>
            <a:r>
              <a:rPr sz="1600" spc="140" dirty="0">
                <a:solidFill>
                  <a:srgbClr val="585858"/>
                </a:solidFill>
                <a:latin typeface="微软雅黑"/>
                <a:cs typeface="微软雅黑"/>
              </a:rPr>
              <a:t>或</a:t>
            </a:r>
            <a:r>
              <a:rPr sz="1600" spc="150" dirty="0">
                <a:solidFill>
                  <a:srgbClr val="585858"/>
                </a:solidFill>
                <a:latin typeface="微软雅黑"/>
                <a:cs typeface="微软雅黑"/>
              </a:rPr>
              <a:t>微</a:t>
            </a:r>
            <a:r>
              <a:rPr sz="1600" spc="140" dirty="0">
                <a:solidFill>
                  <a:srgbClr val="585858"/>
                </a:solidFill>
                <a:latin typeface="微软雅黑"/>
                <a:cs typeface="微软雅黑"/>
              </a:rPr>
              <a:t>开</a:t>
            </a:r>
            <a:r>
              <a:rPr sz="1600" dirty="0">
                <a:solidFill>
                  <a:srgbClr val="585858"/>
                </a:solidFill>
                <a:latin typeface="微软雅黑"/>
                <a:cs typeface="微软雅黑"/>
              </a:rPr>
              <a:t>；</a:t>
            </a:r>
            <a:r>
              <a:rPr sz="1600" spc="-380" dirty="0">
                <a:solidFill>
                  <a:srgbClr val="585858"/>
                </a:solidFill>
                <a:latin typeface="微软雅黑"/>
                <a:cs typeface="微软雅黑"/>
              </a:rPr>
              <a:t> </a:t>
            </a:r>
            <a:r>
              <a:rPr sz="1600" spc="140" dirty="0" err="1">
                <a:solidFill>
                  <a:srgbClr val="585858"/>
                </a:solidFill>
                <a:latin typeface="微软雅黑"/>
                <a:cs typeface="微软雅黑"/>
              </a:rPr>
              <a:t>有</a:t>
            </a:r>
            <a:r>
              <a:rPr sz="1600" spc="150" dirty="0" err="1">
                <a:solidFill>
                  <a:srgbClr val="585858"/>
                </a:solidFill>
                <a:latin typeface="微软雅黑"/>
                <a:cs typeface="微软雅黑"/>
              </a:rPr>
              <a:t>最</a:t>
            </a:r>
            <a:r>
              <a:rPr sz="1600" spc="140" dirty="0" err="1">
                <a:solidFill>
                  <a:srgbClr val="585858"/>
                </a:solidFill>
                <a:latin typeface="微软雅黑"/>
                <a:cs typeface="微软雅黑"/>
              </a:rPr>
              <a:t>小</a:t>
            </a:r>
            <a:r>
              <a:rPr sz="1600" spc="150" dirty="0" err="1">
                <a:solidFill>
                  <a:srgbClr val="585858"/>
                </a:solidFill>
                <a:latin typeface="微软雅黑"/>
                <a:cs typeface="微软雅黑"/>
              </a:rPr>
              <a:t>流</a:t>
            </a:r>
            <a:r>
              <a:rPr sz="1600" spc="140" dirty="0" err="1">
                <a:solidFill>
                  <a:srgbClr val="585858"/>
                </a:solidFill>
                <a:latin typeface="微软雅黑"/>
                <a:cs typeface="微软雅黑"/>
              </a:rPr>
              <a:t>量</a:t>
            </a:r>
            <a:r>
              <a:rPr sz="1600" spc="150" dirty="0" err="1">
                <a:solidFill>
                  <a:srgbClr val="585858"/>
                </a:solidFill>
                <a:latin typeface="微软雅黑"/>
                <a:cs typeface="微软雅黑"/>
              </a:rPr>
              <a:t>管</a:t>
            </a:r>
            <a:r>
              <a:rPr sz="1600" spc="140" dirty="0" err="1">
                <a:solidFill>
                  <a:srgbClr val="585858"/>
                </a:solidFill>
                <a:latin typeface="微软雅黑"/>
                <a:cs typeface="微软雅黑"/>
              </a:rPr>
              <a:t>路</a:t>
            </a:r>
            <a:r>
              <a:rPr sz="1600" spc="150" dirty="0" err="1">
                <a:solidFill>
                  <a:srgbClr val="585858"/>
                </a:solidFill>
                <a:latin typeface="微软雅黑"/>
                <a:cs typeface="微软雅黑"/>
              </a:rPr>
              <a:t>时</a:t>
            </a:r>
            <a:r>
              <a:rPr sz="1600" spc="140" dirty="0" err="1">
                <a:solidFill>
                  <a:srgbClr val="585858"/>
                </a:solidFill>
                <a:latin typeface="微软雅黑"/>
                <a:cs typeface="微软雅黑"/>
              </a:rPr>
              <a:t>，</a:t>
            </a:r>
            <a:r>
              <a:rPr sz="1600" spc="150" dirty="0" err="1">
                <a:solidFill>
                  <a:srgbClr val="585858"/>
                </a:solidFill>
                <a:latin typeface="微软雅黑"/>
                <a:cs typeface="微软雅黑"/>
              </a:rPr>
              <a:t>排</a:t>
            </a:r>
            <a:r>
              <a:rPr sz="1600" spc="140" dirty="0" err="1">
                <a:solidFill>
                  <a:srgbClr val="585858"/>
                </a:solidFill>
                <a:latin typeface="微软雅黑"/>
                <a:cs typeface="微软雅黑"/>
              </a:rPr>
              <a:t>出</a:t>
            </a:r>
            <a:r>
              <a:rPr sz="1600" spc="150" dirty="0" err="1">
                <a:solidFill>
                  <a:srgbClr val="585858"/>
                </a:solidFill>
                <a:latin typeface="微软雅黑"/>
                <a:cs typeface="微软雅黑"/>
              </a:rPr>
              <a:t>阀</a:t>
            </a:r>
            <a:r>
              <a:rPr sz="1600" spc="140" dirty="0" err="1">
                <a:solidFill>
                  <a:srgbClr val="585858"/>
                </a:solidFill>
                <a:latin typeface="微软雅黑"/>
                <a:cs typeface="微软雅黑"/>
              </a:rPr>
              <a:t>全</a:t>
            </a:r>
            <a:r>
              <a:rPr sz="1600" spc="150" dirty="0" err="1">
                <a:solidFill>
                  <a:srgbClr val="585858"/>
                </a:solidFill>
                <a:latin typeface="微软雅黑"/>
                <a:cs typeface="微软雅黑"/>
              </a:rPr>
              <a:t>关</a:t>
            </a:r>
            <a:r>
              <a:rPr sz="1600" spc="140" dirty="0" err="1">
                <a:solidFill>
                  <a:srgbClr val="585858"/>
                </a:solidFill>
                <a:latin typeface="微软雅黑"/>
                <a:cs typeface="微软雅黑"/>
              </a:rPr>
              <a:t>，</a:t>
            </a:r>
            <a:r>
              <a:rPr sz="1600" spc="150" dirty="0" err="1">
                <a:solidFill>
                  <a:srgbClr val="585858"/>
                </a:solidFill>
                <a:latin typeface="微软雅黑"/>
                <a:cs typeface="微软雅黑"/>
              </a:rPr>
              <a:t>全</a:t>
            </a:r>
            <a:r>
              <a:rPr sz="1600" spc="140" dirty="0" err="1">
                <a:solidFill>
                  <a:srgbClr val="585858"/>
                </a:solidFill>
                <a:latin typeface="微软雅黑"/>
                <a:cs typeface="微软雅黑"/>
              </a:rPr>
              <a:t>开</a:t>
            </a:r>
            <a:r>
              <a:rPr sz="1600" spc="150" dirty="0" err="1">
                <a:solidFill>
                  <a:srgbClr val="585858"/>
                </a:solidFill>
                <a:latin typeface="微软雅黑"/>
                <a:cs typeface="微软雅黑"/>
              </a:rPr>
              <a:t>最</a:t>
            </a:r>
            <a:r>
              <a:rPr sz="1600" spc="140" dirty="0" err="1">
                <a:solidFill>
                  <a:srgbClr val="585858"/>
                </a:solidFill>
                <a:latin typeface="微软雅黑"/>
                <a:cs typeface="微软雅黑"/>
              </a:rPr>
              <a:t>小</a:t>
            </a:r>
            <a:r>
              <a:rPr sz="1600" spc="150" dirty="0" err="1">
                <a:solidFill>
                  <a:srgbClr val="585858"/>
                </a:solidFill>
                <a:latin typeface="微软雅黑"/>
                <a:cs typeface="微软雅黑"/>
              </a:rPr>
              <a:t>流</a:t>
            </a:r>
            <a:r>
              <a:rPr sz="1600" spc="140" dirty="0" err="1">
                <a:solidFill>
                  <a:srgbClr val="585858"/>
                </a:solidFill>
                <a:latin typeface="微软雅黑"/>
                <a:cs typeface="微软雅黑"/>
              </a:rPr>
              <a:t>量</a:t>
            </a:r>
            <a:r>
              <a:rPr sz="1600" spc="150" dirty="0" err="1">
                <a:solidFill>
                  <a:srgbClr val="585858"/>
                </a:solidFill>
                <a:latin typeface="微软雅黑"/>
                <a:cs typeface="微软雅黑"/>
              </a:rPr>
              <a:t>阀</a:t>
            </a:r>
            <a:r>
              <a:rPr sz="1600" dirty="0">
                <a:solidFill>
                  <a:srgbClr val="585858"/>
                </a:solidFill>
                <a:latin typeface="微软雅黑"/>
                <a:cs typeface="微软雅黑"/>
              </a:rPr>
              <a:t>。</a:t>
            </a:r>
            <a:endParaRPr lang="en-US" sz="1600" dirty="0">
              <a:solidFill>
                <a:srgbClr val="585858"/>
              </a:solidFill>
              <a:latin typeface="微软雅黑"/>
              <a:cs typeface="微软雅黑"/>
            </a:endParaRPr>
          </a:p>
          <a:p>
            <a:pPr marL="12700" algn="just">
              <a:spcBef>
                <a:spcPts val="100"/>
              </a:spcBef>
              <a:tabLst>
                <a:tab pos="241300" algn="l"/>
              </a:tabLst>
            </a:pPr>
            <a:r>
              <a:rPr lang="en-US" sz="1600" dirty="0">
                <a:solidFill>
                  <a:srgbClr val="585858"/>
                </a:solidFill>
                <a:latin typeface="Arial" panose="020B0604020202020204" pitchFamily="34" charset="0"/>
                <a:cs typeface="Arial" panose="020B0604020202020204" pitchFamily="34" charset="0"/>
              </a:rPr>
              <a:t>Confirm that the suction valve is fully open, and the discharge valve is either closed or slightly open. If there is a minimum flow line, close the discharge valve fully and open the minimum flow valve fully.</a:t>
            </a:r>
          </a:p>
          <a:p>
            <a:pPr marL="469900" lvl="1" algn="just">
              <a:spcBef>
                <a:spcPts val="100"/>
              </a:spcBef>
              <a:tabLst>
                <a:tab pos="241300" algn="l"/>
              </a:tabLst>
            </a:pPr>
            <a:endParaRPr sz="1600" dirty="0">
              <a:solidFill>
                <a:srgbClr val="585858"/>
              </a:solidFill>
              <a:latin typeface="Arial" panose="020B0604020202020204" pitchFamily="34" charset="0"/>
              <a:cs typeface="Arial" panose="020B0604020202020204" pitchFamily="34" charset="0"/>
            </a:endParaRPr>
          </a:p>
          <a:p>
            <a:pPr marL="12700" algn="just">
              <a:spcBef>
                <a:spcPts val="100"/>
              </a:spcBef>
              <a:tabLst>
                <a:tab pos="241300" algn="l"/>
              </a:tabLst>
            </a:pPr>
            <a:r>
              <a:rPr sz="1600" spc="145" dirty="0">
                <a:solidFill>
                  <a:srgbClr val="585858"/>
                </a:solidFill>
                <a:latin typeface="Arial"/>
                <a:cs typeface="Arial"/>
              </a:rPr>
              <a:t>2</a:t>
            </a:r>
            <a:r>
              <a:rPr sz="1600" spc="150" dirty="0">
                <a:solidFill>
                  <a:srgbClr val="585858"/>
                </a:solidFill>
                <a:latin typeface="微软雅黑"/>
                <a:cs typeface="微软雅黑"/>
              </a:rPr>
              <a:t>、</a:t>
            </a:r>
            <a:r>
              <a:rPr sz="1600" spc="150" dirty="0">
                <a:solidFill>
                  <a:srgbClr val="585858"/>
                </a:solidFill>
                <a:latin typeface="微软雅黑"/>
              </a:rPr>
              <a:t>关闭出口管路截止阀（必须保证最小流量）；</a:t>
            </a:r>
            <a:endParaRPr lang="en-US" sz="1600" spc="150" dirty="0">
              <a:solidFill>
                <a:srgbClr val="585858"/>
              </a:solidFill>
              <a:latin typeface="微软雅黑"/>
            </a:endParaRPr>
          </a:p>
          <a:p>
            <a:pPr marL="12700" algn="just">
              <a:spcBef>
                <a:spcPts val="100"/>
              </a:spcBef>
              <a:tabLst>
                <a:tab pos="241300" algn="l"/>
              </a:tabLst>
            </a:pPr>
            <a:r>
              <a:rPr lang="en-US" sz="1600" dirty="0">
                <a:solidFill>
                  <a:srgbClr val="585858"/>
                </a:solidFill>
                <a:latin typeface="Arial" panose="020B0604020202020204" pitchFamily="34" charset="0"/>
                <a:cs typeface="Arial" panose="020B0604020202020204" pitchFamily="34" charset="0"/>
              </a:rPr>
              <a:t>Close the discharge pipeline shut-off valve (ensure the minimum flow is maintained).</a:t>
            </a:r>
          </a:p>
          <a:p>
            <a:pPr marL="469900" lvl="1" algn="just">
              <a:spcBef>
                <a:spcPts val="100"/>
              </a:spcBef>
              <a:tabLst>
                <a:tab pos="241300" algn="l"/>
              </a:tabLst>
            </a:pPr>
            <a:endParaRPr sz="1600" dirty="0">
              <a:solidFill>
                <a:srgbClr val="585858"/>
              </a:solidFill>
              <a:latin typeface="Arial" panose="020B0604020202020204" pitchFamily="34" charset="0"/>
              <a:cs typeface="Arial" panose="020B0604020202020204" pitchFamily="34" charset="0"/>
            </a:endParaRPr>
          </a:p>
          <a:p>
            <a:pPr marL="12700" algn="just">
              <a:spcBef>
                <a:spcPts val="100"/>
              </a:spcBef>
              <a:tabLst>
                <a:tab pos="241300" algn="l"/>
              </a:tabLst>
            </a:pPr>
            <a:r>
              <a:rPr sz="1600" spc="150" dirty="0">
                <a:solidFill>
                  <a:srgbClr val="585858"/>
                </a:solidFill>
                <a:latin typeface="微软雅黑"/>
              </a:rPr>
              <a:t>3、启动电机，使泵转子达到运转速度；</a:t>
            </a:r>
            <a:endParaRPr lang="en-US" sz="1600" spc="150" dirty="0">
              <a:solidFill>
                <a:srgbClr val="585858"/>
              </a:solidFill>
              <a:latin typeface="微软雅黑"/>
            </a:endParaRPr>
          </a:p>
          <a:p>
            <a:pPr marL="12700" algn="just">
              <a:spcBef>
                <a:spcPts val="100"/>
              </a:spcBef>
              <a:tabLst>
                <a:tab pos="241300" algn="l"/>
              </a:tabLst>
            </a:pPr>
            <a:r>
              <a:rPr lang="en-US" sz="1600" dirty="0">
                <a:solidFill>
                  <a:srgbClr val="585858"/>
                </a:solidFill>
                <a:latin typeface="Arial" panose="020B0604020202020204" pitchFamily="34" charset="0"/>
                <a:ea typeface="微软雅黑" panose="020B0503020204020204" pitchFamily="34" charset="-122"/>
                <a:cs typeface="Arial" panose="020B0604020202020204" pitchFamily="34" charset="0"/>
              </a:rPr>
              <a:t>Start the motor to bring the pump rotor up to operating speed.</a:t>
            </a:r>
          </a:p>
          <a:p>
            <a:pPr marL="469900" lvl="1" algn="just">
              <a:spcBef>
                <a:spcPts val="100"/>
              </a:spcBef>
              <a:tabLst>
                <a:tab pos="241300" algn="l"/>
              </a:tabLst>
            </a:pPr>
            <a:endParaRPr sz="1600" dirty="0">
              <a:solidFill>
                <a:srgbClr val="585858"/>
              </a:solidFill>
              <a:latin typeface="Arial" panose="020B0604020202020204" pitchFamily="34" charset="0"/>
              <a:ea typeface="微软雅黑" panose="020B0503020204020204" pitchFamily="34" charset="-122"/>
              <a:cs typeface="Arial" panose="020B0604020202020204" pitchFamily="34" charset="0"/>
            </a:endParaRPr>
          </a:p>
          <a:p>
            <a:pPr marL="12065" marR="5080" algn="just">
              <a:spcBef>
                <a:spcPts val="100"/>
              </a:spcBef>
              <a:tabLst>
                <a:tab pos="241300" algn="l"/>
              </a:tabLst>
            </a:pPr>
            <a:r>
              <a:rPr sz="1600" spc="150" dirty="0">
                <a:solidFill>
                  <a:srgbClr val="585858"/>
                </a:solidFill>
                <a:latin typeface="微软雅黑"/>
              </a:rPr>
              <a:t>4、缓慢打开出口阀使泵的出口压力、流量达到规定数值。开出口阀同时应检查电机电流变化，避 免电机过载。在流量增加时，还应注意泵的密封有无异常泄漏、泵的振动情况是否正常、泵体和电机等有无异常声音、出口压力的变化等，如泵有异常的泄漏、异常的振动、异常的噪音或出口压力低于设计值</a:t>
            </a:r>
            <a:r>
              <a:rPr lang="en-US" sz="1600" spc="150" dirty="0">
                <a:solidFill>
                  <a:srgbClr val="585858"/>
                </a:solidFill>
                <a:latin typeface="微软雅黑"/>
              </a:rPr>
              <a:t>，</a:t>
            </a:r>
            <a:r>
              <a:rPr sz="1600" spc="150" dirty="0">
                <a:solidFill>
                  <a:srgbClr val="585858"/>
                </a:solidFill>
                <a:latin typeface="微软雅黑"/>
              </a:rPr>
              <a:t>应查明原因并进行处理。</a:t>
            </a:r>
            <a:endParaRPr lang="en-US" sz="1600" spc="150" dirty="0">
              <a:solidFill>
                <a:srgbClr val="585858"/>
              </a:solidFill>
              <a:latin typeface="微软雅黑"/>
            </a:endParaRPr>
          </a:p>
          <a:p>
            <a:pPr marL="12065" marR="5080" algn="just">
              <a:spcBef>
                <a:spcPts val="100"/>
              </a:spcBef>
              <a:tabLst>
                <a:tab pos="241300" algn="l"/>
              </a:tabLst>
            </a:pPr>
            <a:r>
              <a:rPr lang="en-US" sz="1600" dirty="0">
                <a:solidFill>
                  <a:srgbClr val="585858"/>
                </a:solidFill>
                <a:latin typeface="Arial" panose="020B0604020202020204" pitchFamily="34" charset="0"/>
                <a:cs typeface="Arial" panose="020B0604020202020204" pitchFamily="34" charset="0"/>
              </a:rPr>
              <a:t>Slowly open the discharge valve to bring the pump's discharge pressure and flow rate to the specified values. While opening the discharge valve, monitor the motor current to avoid overload. As the flow rate increases, also check for abnormal seal leakage, pump vibrations, unusual sounds from the pump body and motor, and any changes in discharge pressure. If there are abnormal leaks, vibrations, noises, or if the discharge pressure is lower than the design value, investigate and address the issue.</a:t>
            </a:r>
          </a:p>
          <a:p>
            <a:pPr marL="469900" marR="5080" lvl="1" algn="just">
              <a:spcBef>
                <a:spcPts val="100"/>
              </a:spcBef>
              <a:tabLst>
                <a:tab pos="241300" algn="l"/>
              </a:tabLst>
            </a:pPr>
            <a:endParaRPr sz="1600" dirty="0">
              <a:solidFill>
                <a:srgbClr val="585858"/>
              </a:solidFill>
              <a:latin typeface="Arial" panose="020B0604020202020204" pitchFamily="34" charset="0"/>
              <a:cs typeface="Arial" panose="020B0604020202020204" pitchFamily="34" charset="0"/>
            </a:endParaRPr>
          </a:p>
          <a:p>
            <a:pPr marL="12065" marR="5080" algn="just">
              <a:spcBef>
                <a:spcPts val="100"/>
              </a:spcBef>
              <a:tabLst>
                <a:tab pos="241300" algn="l"/>
              </a:tabLst>
            </a:pPr>
            <a:r>
              <a:rPr sz="1600" spc="150" dirty="0">
                <a:solidFill>
                  <a:srgbClr val="585858"/>
                </a:solidFill>
                <a:latin typeface="微软雅黑"/>
              </a:rPr>
              <a:t>5、当泵正常运转后，检查泵的出口压力、出口流量、电机电流、轴承和密封处的温度、润滑油的 油位、泵的振动、噪音以及密封处泄漏情况；（</a:t>
            </a:r>
            <a:r>
              <a:rPr sz="1600" spc="150" dirty="0" err="1">
                <a:solidFill>
                  <a:srgbClr val="585858"/>
                </a:solidFill>
                <a:latin typeface="微软雅黑"/>
              </a:rPr>
              <a:t>根据工艺需要）关闭最小流量旁路的阀门。做好相关设备运行记录</a:t>
            </a:r>
            <a:r>
              <a:rPr sz="1600" spc="150" dirty="0">
                <a:solidFill>
                  <a:srgbClr val="585858"/>
                </a:solidFill>
                <a:latin typeface="微软雅黑"/>
              </a:rPr>
              <a:t>。</a:t>
            </a:r>
            <a:endParaRPr lang="en-US" sz="1600" spc="150" dirty="0">
              <a:solidFill>
                <a:srgbClr val="585858"/>
              </a:solidFill>
              <a:latin typeface="微软雅黑"/>
            </a:endParaRPr>
          </a:p>
          <a:p>
            <a:pPr marL="12065" marR="5080" algn="just">
              <a:spcBef>
                <a:spcPts val="100"/>
              </a:spcBef>
              <a:tabLst>
                <a:tab pos="241300" algn="l"/>
              </a:tabLst>
            </a:pPr>
            <a:r>
              <a:rPr lang="en-US" sz="1600" dirty="0">
                <a:solidFill>
                  <a:srgbClr val="585858"/>
                </a:solidFill>
                <a:latin typeface="Arial" panose="020B0604020202020204" pitchFamily="34" charset="0"/>
                <a:cs typeface="Arial" panose="020B0604020202020204" pitchFamily="34" charset="0"/>
              </a:rPr>
              <a:t>After the pump is running normally, check the discharge pressure, flow rate, motor current, temperature of bearings and seals, oil level of lubrication, pump vibrations, noise, and any leakage at the sealing points. (As per process requirements) close the bypass valve for minimum flow. Record relevant equipment operational data.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657301"/>
            <a:ext cx="2007235" cy="574675"/>
          </a:xfrm>
          <a:prstGeom prst="rect">
            <a:avLst/>
          </a:prstGeom>
        </p:spPr>
        <p:txBody>
          <a:bodyPr vert="horz" wrap="square" lIns="0" tIns="12700" rIns="0" bIns="0" rtlCol="0">
            <a:spAutoFit/>
          </a:bodyPr>
          <a:lstStyle/>
          <a:p>
            <a:pPr marL="12700">
              <a:lnSpc>
                <a:spcPct val="100000"/>
              </a:lnSpc>
              <a:spcBef>
                <a:spcPts val="100"/>
              </a:spcBef>
            </a:pPr>
            <a:r>
              <a:rPr spc="295" dirty="0"/>
              <a:t>机泵分类</a:t>
            </a:r>
          </a:p>
        </p:txBody>
      </p:sp>
      <p:pic>
        <p:nvPicPr>
          <p:cNvPr id="3" name="object 3"/>
          <p:cNvPicPr/>
          <p:nvPr/>
        </p:nvPicPr>
        <p:blipFill>
          <a:blip r:embed="rId2" cstate="print"/>
          <a:stretch>
            <a:fillRect/>
          </a:stretch>
        </p:blipFill>
        <p:spPr>
          <a:xfrm>
            <a:off x="3017520" y="900682"/>
            <a:ext cx="6062472" cy="585520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0133" y="304800"/>
            <a:ext cx="8610499" cy="505267"/>
          </a:xfrm>
          <a:prstGeom prst="rect">
            <a:avLst/>
          </a:prstGeom>
        </p:spPr>
        <p:txBody>
          <a:bodyPr vert="horz" wrap="square" lIns="0" tIns="12700" rIns="0" bIns="0" rtlCol="0">
            <a:spAutoFit/>
          </a:bodyPr>
          <a:lstStyle/>
          <a:p>
            <a:pPr marL="12700">
              <a:lnSpc>
                <a:spcPct val="100000"/>
              </a:lnSpc>
              <a:spcBef>
                <a:spcPts val="100"/>
              </a:spcBef>
            </a:pPr>
            <a:r>
              <a:rPr sz="3200" spc="295" dirty="0" err="1"/>
              <a:t>停泵（二）</a:t>
            </a:r>
            <a:r>
              <a:rPr lang="en-US" sz="3200" dirty="0" err="1">
                <a:latin typeface="Arial" panose="020B0604020202020204" pitchFamily="34" charset="0"/>
                <a:cs typeface="Arial" panose="020B0604020202020204" pitchFamily="34" charset="0"/>
              </a:rPr>
              <a:t>Shutdown</a:t>
            </a:r>
            <a:r>
              <a:rPr lang="en-US" sz="3200" dirty="0">
                <a:latin typeface="Arial" panose="020B0604020202020204" pitchFamily="34" charset="0"/>
                <a:cs typeface="Arial" panose="020B0604020202020204" pitchFamily="34" charset="0"/>
              </a:rPr>
              <a:t> Pump (2)</a:t>
            </a:r>
            <a:endParaRPr sz="3200" dirty="0">
              <a:latin typeface="Arial" panose="020B0604020202020204" pitchFamily="34" charset="0"/>
              <a:cs typeface="Arial" panose="020B0604020202020204" pitchFamily="34" charset="0"/>
            </a:endParaRPr>
          </a:p>
        </p:txBody>
      </p:sp>
      <p:sp>
        <p:nvSpPr>
          <p:cNvPr id="3" name="object 3"/>
          <p:cNvSpPr txBox="1">
            <a:spLocks noGrp="1"/>
          </p:cNvSpPr>
          <p:nvPr>
            <p:ph type="body" idx="1"/>
          </p:nvPr>
        </p:nvSpPr>
        <p:spPr>
          <a:xfrm>
            <a:off x="457200" y="1066800"/>
            <a:ext cx="11353800" cy="5311069"/>
          </a:xfrm>
          <a:prstGeom prst="rect">
            <a:avLst/>
          </a:prstGeom>
        </p:spPr>
        <p:txBody>
          <a:bodyPr vert="horz" wrap="square" lIns="0" tIns="12065" rIns="0" bIns="0" rtlCol="0">
            <a:spAutoFit/>
          </a:bodyPr>
          <a:lstStyle/>
          <a:p>
            <a:pPr marL="88265" algn="just">
              <a:spcBef>
                <a:spcPts val="95"/>
              </a:spcBef>
              <a:tabLst>
                <a:tab pos="316865" algn="l"/>
              </a:tabLst>
            </a:pPr>
            <a:r>
              <a:rPr spc="-5" dirty="0">
                <a:latin typeface="微软雅黑" panose="020B0503020204020204" pitchFamily="34" charset="-122"/>
                <a:ea typeface="微软雅黑" panose="020B0503020204020204" pitchFamily="34" charset="-122"/>
                <a:cs typeface="Arial"/>
              </a:rPr>
              <a:t>1</a:t>
            </a:r>
            <a:r>
              <a:rPr spc="-300" dirty="0">
                <a:latin typeface="微软雅黑" panose="020B0503020204020204" pitchFamily="34" charset="-122"/>
                <a:ea typeface="微软雅黑" panose="020B0503020204020204" pitchFamily="34" charset="-122"/>
                <a:cs typeface="Arial"/>
              </a:rPr>
              <a:t> </a:t>
            </a:r>
            <a:r>
              <a:rPr spc="135" dirty="0">
                <a:latin typeface="微软雅黑" panose="020B0503020204020204" pitchFamily="34" charset="-122"/>
                <a:ea typeface="微软雅黑" panose="020B0503020204020204" pitchFamily="34" charset="-122"/>
              </a:rPr>
              <a:t>、慢慢关小</a:t>
            </a:r>
            <a:r>
              <a:rPr spc="145" dirty="0">
                <a:latin typeface="微软雅黑" panose="020B0503020204020204" pitchFamily="34" charset="-122"/>
                <a:ea typeface="微软雅黑" panose="020B0503020204020204" pitchFamily="34" charset="-122"/>
              </a:rPr>
              <a:t>排出阀</a:t>
            </a:r>
            <a:r>
              <a:rPr spc="-5" dirty="0">
                <a:latin typeface="微软雅黑" panose="020B0503020204020204" pitchFamily="34" charset="-122"/>
                <a:ea typeface="微软雅黑" panose="020B0503020204020204" pitchFamily="34" charset="-122"/>
              </a:rPr>
              <a:t>，</a:t>
            </a:r>
            <a:r>
              <a:rPr spc="-320" dirty="0">
                <a:latin typeface="微软雅黑" panose="020B0503020204020204" pitchFamily="34" charset="-122"/>
                <a:ea typeface="微软雅黑" panose="020B0503020204020204" pitchFamily="34" charset="-122"/>
              </a:rPr>
              <a:t> </a:t>
            </a:r>
            <a:r>
              <a:rPr spc="145" dirty="0" err="1">
                <a:latin typeface="微软雅黑" panose="020B0503020204020204" pitchFamily="34" charset="-122"/>
                <a:ea typeface="微软雅黑" panose="020B0503020204020204" pitchFamily="34" charset="-122"/>
              </a:rPr>
              <a:t>直</a:t>
            </a:r>
            <a:r>
              <a:rPr spc="135" dirty="0" err="1">
                <a:latin typeface="微软雅黑" panose="020B0503020204020204" pitchFamily="34" charset="-122"/>
                <a:ea typeface="微软雅黑" panose="020B0503020204020204" pitchFamily="34" charset="-122"/>
              </a:rPr>
              <a:t>到</a:t>
            </a:r>
            <a:r>
              <a:rPr spc="145" dirty="0" err="1">
                <a:latin typeface="微软雅黑" panose="020B0503020204020204" pitchFamily="34" charset="-122"/>
                <a:ea typeface="微软雅黑" panose="020B0503020204020204" pitchFamily="34" charset="-122"/>
              </a:rPr>
              <a:t>流量达到最</a:t>
            </a:r>
            <a:r>
              <a:rPr spc="135" dirty="0" err="1">
                <a:latin typeface="微软雅黑" panose="020B0503020204020204" pitchFamily="34" charset="-122"/>
                <a:ea typeface="微软雅黑" panose="020B0503020204020204" pitchFamily="34" charset="-122"/>
              </a:rPr>
              <a:t>小</a:t>
            </a:r>
            <a:r>
              <a:rPr spc="145" dirty="0" err="1">
                <a:latin typeface="微软雅黑" panose="020B0503020204020204" pitchFamily="34" charset="-122"/>
                <a:ea typeface="微软雅黑" panose="020B0503020204020204" pitchFamily="34" charset="-122"/>
              </a:rPr>
              <a:t>流量为止</a:t>
            </a:r>
            <a:r>
              <a:rPr spc="-5" dirty="0">
                <a:latin typeface="微软雅黑" panose="020B0503020204020204" pitchFamily="34" charset="-122"/>
                <a:ea typeface="微软雅黑" panose="020B0503020204020204" pitchFamily="34" charset="-122"/>
              </a:rPr>
              <a:t>。</a:t>
            </a:r>
            <a:endParaRPr lang="en-US" spc="-5" dirty="0">
              <a:latin typeface="微软雅黑" panose="020B0503020204020204" pitchFamily="34" charset="-122"/>
              <a:ea typeface="微软雅黑" panose="020B0503020204020204" pitchFamily="34" charset="-122"/>
            </a:endParaRPr>
          </a:p>
          <a:p>
            <a:pPr marL="88265" algn="just">
              <a:spcBef>
                <a:spcPts val="95"/>
              </a:spcBef>
              <a:tabLst>
                <a:tab pos="316865" algn="l"/>
              </a:tabLst>
            </a:pPr>
            <a:r>
              <a:rPr lang="en-US" dirty="0">
                <a:latin typeface="Arial" panose="020B0604020202020204" pitchFamily="34" charset="0"/>
                <a:cs typeface="Arial" panose="020B0604020202020204" pitchFamily="34" charset="0"/>
              </a:rPr>
              <a:t>Slowly close the discharge valve until the flow rate reaches the minimum flow rate.</a:t>
            </a:r>
          </a:p>
          <a:p>
            <a:pPr marL="88265" algn="just">
              <a:spcBef>
                <a:spcPts val="95"/>
              </a:spcBef>
              <a:tabLst>
                <a:tab pos="316865" algn="l"/>
              </a:tabLst>
            </a:pPr>
            <a:endParaRPr spc="-5" dirty="0">
              <a:latin typeface="Arial" panose="020B0604020202020204" pitchFamily="34" charset="0"/>
              <a:ea typeface="微软雅黑" panose="020B0503020204020204" pitchFamily="34" charset="-122"/>
              <a:cs typeface="Arial" panose="020B0604020202020204" pitchFamily="34" charset="0"/>
            </a:endParaRPr>
          </a:p>
          <a:p>
            <a:pPr marL="88265" algn="just">
              <a:spcBef>
                <a:spcPts val="95"/>
              </a:spcBef>
              <a:tabLst>
                <a:tab pos="316865" algn="l"/>
              </a:tabLst>
            </a:pPr>
            <a:r>
              <a:rPr spc="-5" dirty="0">
                <a:latin typeface="微软雅黑" panose="020B0503020204020204" pitchFamily="34" charset="-122"/>
                <a:ea typeface="微软雅黑" panose="020B0503020204020204" pitchFamily="34" charset="-122"/>
                <a:cs typeface="Arial"/>
              </a:rPr>
              <a:t>2、切断电源， 停泵， </a:t>
            </a:r>
            <a:r>
              <a:rPr spc="-5" dirty="0" err="1">
                <a:latin typeface="微软雅黑" panose="020B0503020204020204" pitchFamily="34" charset="-122"/>
                <a:ea typeface="微软雅黑" panose="020B0503020204020204" pitchFamily="34" charset="-122"/>
                <a:cs typeface="Arial"/>
              </a:rPr>
              <a:t>关闭出口阀</a:t>
            </a:r>
            <a:r>
              <a:rPr spc="-5" dirty="0">
                <a:latin typeface="微软雅黑" panose="020B0503020204020204" pitchFamily="34" charset="-122"/>
                <a:ea typeface="微软雅黑" panose="020B0503020204020204" pitchFamily="34" charset="-122"/>
                <a:cs typeface="Arial"/>
              </a:rPr>
              <a:t>。</a:t>
            </a:r>
            <a:endParaRPr lang="en-US" spc="-5" dirty="0">
              <a:latin typeface="微软雅黑" panose="020B0503020204020204" pitchFamily="34" charset="-122"/>
              <a:ea typeface="微软雅黑" panose="020B0503020204020204" pitchFamily="34" charset="-122"/>
              <a:cs typeface="Arial"/>
            </a:endParaRPr>
          </a:p>
          <a:p>
            <a:pPr marL="88265" algn="just">
              <a:spcBef>
                <a:spcPts val="95"/>
              </a:spcBef>
              <a:tabLst>
                <a:tab pos="316865" algn="l"/>
              </a:tabLst>
            </a:pPr>
            <a:r>
              <a:rPr lang="en-US" spc="-5" dirty="0">
                <a:latin typeface="Arial" panose="020B0604020202020204" pitchFamily="34" charset="0"/>
                <a:ea typeface="微软雅黑" panose="020B0503020204020204" pitchFamily="34" charset="-122"/>
                <a:cs typeface="Arial" panose="020B0604020202020204" pitchFamily="34" charset="0"/>
              </a:rPr>
              <a:t>Cut off the power, stop the pump, and close the discharge valve.</a:t>
            </a:r>
          </a:p>
          <a:p>
            <a:pPr marL="88265" algn="just">
              <a:spcBef>
                <a:spcPts val="95"/>
              </a:spcBef>
              <a:tabLst>
                <a:tab pos="316865" algn="l"/>
              </a:tabLst>
            </a:pPr>
            <a:endParaRPr spc="-5" dirty="0">
              <a:latin typeface="Arial" panose="020B0604020202020204" pitchFamily="34" charset="0"/>
              <a:ea typeface="微软雅黑" panose="020B0503020204020204" pitchFamily="34" charset="-122"/>
              <a:cs typeface="Arial" panose="020B0604020202020204" pitchFamily="34" charset="0"/>
            </a:endParaRPr>
          </a:p>
          <a:p>
            <a:pPr marL="88265" algn="just">
              <a:spcBef>
                <a:spcPts val="95"/>
              </a:spcBef>
              <a:tabLst>
                <a:tab pos="316865" algn="l"/>
              </a:tabLst>
            </a:pPr>
            <a:r>
              <a:rPr lang="en-US" altLang="zh-CN" spc="-5" dirty="0">
                <a:latin typeface="微软雅黑" panose="020B0503020204020204" pitchFamily="34" charset="-122"/>
                <a:ea typeface="微软雅黑" panose="020B0503020204020204" pitchFamily="34" charset="-122"/>
                <a:cs typeface="Arial"/>
              </a:rPr>
              <a:t>3</a:t>
            </a:r>
            <a:r>
              <a:rPr lang="zh-CN" altLang="en-US" spc="-5" dirty="0">
                <a:latin typeface="微软雅黑" panose="020B0503020204020204" pitchFamily="34" charset="-122"/>
                <a:ea typeface="微软雅黑" panose="020B0503020204020204" pitchFamily="34" charset="-122"/>
                <a:cs typeface="Arial"/>
              </a:rPr>
              <a:t> 、设有最小流量旁通管路时， 在旁通阀全开的情况下关闭排出阀， 然后切断电源停泵。高温泵要在降温到</a:t>
            </a:r>
            <a:r>
              <a:rPr lang="en-US" altLang="zh-CN" spc="-5" dirty="0">
                <a:latin typeface="微软雅黑" panose="020B0503020204020204" pitchFamily="34" charset="-122"/>
                <a:ea typeface="微软雅黑" panose="020B0503020204020204" pitchFamily="34" charset="-122"/>
                <a:cs typeface="Arial"/>
              </a:rPr>
              <a:t>80</a:t>
            </a:r>
            <a:r>
              <a:rPr lang="zh-CN" altLang="en-US" spc="-5" dirty="0">
                <a:latin typeface="微软雅黑" panose="020B0503020204020204" pitchFamily="34" charset="-122"/>
                <a:ea typeface="微软雅黑" panose="020B0503020204020204" pitchFamily="34" charset="-122"/>
                <a:cs typeface="Arial"/>
              </a:rPr>
              <a:t>℃以下时才可停止循环水； 密封系统（ 冲洗液、密封气） 要在停泵</a:t>
            </a:r>
            <a:r>
              <a:rPr lang="en-US" altLang="zh-CN" spc="-5" dirty="0">
                <a:latin typeface="微软雅黑" panose="020B0503020204020204" pitchFamily="34" charset="-122"/>
                <a:ea typeface="微软雅黑" panose="020B0503020204020204" pitchFamily="34" charset="-122"/>
                <a:cs typeface="Arial"/>
              </a:rPr>
              <a:t>20</a:t>
            </a:r>
            <a:r>
              <a:rPr lang="zh-CN" altLang="en-US" spc="-5" dirty="0">
                <a:latin typeface="微软雅黑" panose="020B0503020204020204" pitchFamily="34" charset="-122"/>
                <a:ea typeface="微软雅黑" panose="020B0503020204020204" pitchFamily="34" charset="-122"/>
                <a:cs typeface="Arial"/>
              </a:rPr>
              <a:t> 分钟以后视情况停止。</a:t>
            </a:r>
            <a:endParaRPr lang="en-US" altLang="zh-CN" spc="-5" dirty="0">
              <a:latin typeface="微软雅黑" panose="020B0503020204020204" pitchFamily="34" charset="-122"/>
              <a:ea typeface="微软雅黑" panose="020B0503020204020204" pitchFamily="34" charset="-122"/>
              <a:cs typeface="Arial"/>
            </a:endParaRPr>
          </a:p>
          <a:p>
            <a:pPr marL="88265" algn="just">
              <a:spcBef>
                <a:spcPts val="95"/>
              </a:spcBef>
              <a:tabLst>
                <a:tab pos="316865" algn="l"/>
              </a:tabLst>
            </a:pPr>
            <a:r>
              <a:rPr lang="en-US" spc="-5" dirty="0">
                <a:latin typeface="Arial" panose="020B0604020202020204" pitchFamily="34" charset="0"/>
                <a:ea typeface="微软雅黑" panose="020B0503020204020204" pitchFamily="34" charset="-122"/>
                <a:cs typeface="Arial" panose="020B0604020202020204" pitchFamily="34" charset="0"/>
              </a:rPr>
              <a:t>If a minimum flow bypass line is present, first open the bypass valve fully, then close the discharge valve, and finally cut off the power to stop the pump. For high-temperature pumps, the circulating water must be stopped only after the temperature drops to below 80°C. The sealing system (such as flushing liquid or sealing gas) should be stopped 20 minutes after the pump is stopped, depending on the situation.</a:t>
            </a:r>
          </a:p>
          <a:p>
            <a:pPr marL="88265" algn="just">
              <a:spcBef>
                <a:spcPts val="95"/>
              </a:spcBef>
              <a:tabLst>
                <a:tab pos="316865" algn="l"/>
              </a:tabLst>
            </a:pPr>
            <a:endParaRPr lang="zh-CN" altLang="en-US" spc="-5" dirty="0">
              <a:latin typeface="Arial" panose="020B0604020202020204" pitchFamily="34" charset="0"/>
              <a:ea typeface="微软雅黑" panose="020B0503020204020204" pitchFamily="34" charset="-122"/>
              <a:cs typeface="Arial" panose="020B0604020202020204" pitchFamily="34" charset="0"/>
            </a:endParaRPr>
          </a:p>
          <a:p>
            <a:pPr marL="88265" marR="234950" algn="just">
              <a:spcBef>
                <a:spcPts val="95"/>
              </a:spcBef>
              <a:tabLst>
                <a:tab pos="316865" algn="l"/>
              </a:tabLst>
            </a:pPr>
            <a:r>
              <a:rPr spc="-5" dirty="0">
                <a:latin typeface="微软雅黑" panose="020B0503020204020204" pitchFamily="34" charset="-122"/>
                <a:ea typeface="微软雅黑" panose="020B0503020204020204" pitchFamily="34" charset="-122"/>
                <a:cs typeface="Arial"/>
              </a:rPr>
              <a:t>4 、备用泵： 吸入阀全开， 排出阀全关（ 设有最小流量旁通管路时， 旁通阀全开， 排出阀全闭）， 从而使泵 内处于满液的吸入压力状态。备用泵的冷却水要继续投用， 保持润滑油液位不低于规定油位。冬季要特别注 意检查， 保持伴热线、冷却水畅通， </a:t>
            </a:r>
            <a:r>
              <a:rPr spc="-5" dirty="0" err="1">
                <a:latin typeface="微软雅黑" panose="020B0503020204020204" pitchFamily="34" charset="-122"/>
                <a:ea typeface="微软雅黑" panose="020B0503020204020204" pitchFamily="34" charset="-122"/>
                <a:cs typeface="Arial"/>
              </a:rPr>
              <a:t>避免冻凝</a:t>
            </a:r>
            <a:r>
              <a:rPr spc="-5" dirty="0">
                <a:latin typeface="微软雅黑" panose="020B0503020204020204" pitchFamily="34" charset="-122"/>
                <a:ea typeface="微软雅黑" panose="020B0503020204020204" pitchFamily="34" charset="-122"/>
                <a:cs typeface="Arial"/>
              </a:rPr>
              <a:t>。</a:t>
            </a:r>
            <a:endParaRPr lang="en-US" spc="-5" dirty="0">
              <a:latin typeface="微软雅黑" panose="020B0503020204020204" pitchFamily="34" charset="-122"/>
              <a:ea typeface="微软雅黑" panose="020B0503020204020204" pitchFamily="34" charset="-122"/>
              <a:cs typeface="Arial"/>
            </a:endParaRPr>
          </a:p>
          <a:p>
            <a:pPr marL="88265" marR="234950" algn="just">
              <a:spcBef>
                <a:spcPts val="95"/>
              </a:spcBef>
              <a:tabLst>
                <a:tab pos="316865" algn="l"/>
              </a:tabLst>
            </a:pPr>
            <a:r>
              <a:rPr lang="en-US" spc="-5" dirty="0">
                <a:latin typeface="Arial" panose="020B0604020202020204" pitchFamily="34" charset="0"/>
                <a:ea typeface="微软雅黑" panose="020B0503020204020204" pitchFamily="34" charset="-122"/>
                <a:cs typeface="Arial" panose="020B0604020202020204" pitchFamily="34" charset="0"/>
              </a:rPr>
              <a:t>Standby pump: Keep the suction valve fully open and the discharge valve fully closed (if a minimum flow bypass line is present, open the bypass valve fully and keep the discharge valve closed), ensuring that the pump is in a fully flooded suction pressure state. The cooling water for the standby pump should continue to run, and the oil level should be maintained above the specified level. In winter, special attention should be given to checking the heat tracing and ensuring that the cooling water lines remain clear to avoid freezing.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F3D2A-EC65-428C-32E3-9A9549D80CA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BBEF3BB-A345-FFD5-EA19-4DBA739368A9}"/>
              </a:ext>
            </a:extLst>
          </p:cNvPr>
          <p:cNvSpPr txBox="1">
            <a:spLocks noGrp="1"/>
          </p:cNvSpPr>
          <p:nvPr>
            <p:ph type="title"/>
          </p:nvPr>
        </p:nvSpPr>
        <p:spPr>
          <a:xfrm>
            <a:off x="610133" y="304800"/>
            <a:ext cx="8610499" cy="505267"/>
          </a:xfrm>
          <a:prstGeom prst="rect">
            <a:avLst/>
          </a:prstGeom>
        </p:spPr>
        <p:txBody>
          <a:bodyPr vert="horz" wrap="square" lIns="0" tIns="12700" rIns="0" bIns="0" rtlCol="0">
            <a:spAutoFit/>
          </a:bodyPr>
          <a:lstStyle/>
          <a:p>
            <a:pPr marL="12700">
              <a:lnSpc>
                <a:spcPct val="100000"/>
              </a:lnSpc>
              <a:spcBef>
                <a:spcPts val="100"/>
              </a:spcBef>
            </a:pPr>
            <a:r>
              <a:rPr sz="3200" spc="295" dirty="0" err="1"/>
              <a:t>停泵（二）</a:t>
            </a:r>
            <a:r>
              <a:rPr lang="en-US" sz="3200" dirty="0" err="1">
                <a:latin typeface="Arial" panose="020B0604020202020204" pitchFamily="34" charset="0"/>
                <a:cs typeface="Arial" panose="020B0604020202020204" pitchFamily="34" charset="0"/>
              </a:rPr>
              <a:t>Shutdown</a:t>
            </a:r>
            <a:r>
              <a:rPr lang="en-US" sz="3200" dirty="0">
                <a:latin typeface="Arial" panose="020B0604020202020204" pitchFamily="34" charset="0"/>
                <a:cs typeface="Arial" panose="020B0604020202020204" pitchFamily="34" charset="0"/>
              </a:rPr>
              <a:t> Pump (2)</a:t>
            </a:r>
            <a:endParaRPr sz="3200" dirty="0">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57FFB818-47C5-92C0-2CE9-B7435949FE03}"/>
              </a:ext>
            </a:extLst>
          </p:cNvPr>
          <p:cNvSpPr txBox="1">
            <a:spLocks noGrp="1"/>
          </p:cNvSpPr>
          <p:nvPr>
            <p:ph type="body" idx="1"/>
          </p:nvPr>
        </p:nvSpPr>
        <p:spPr>
          <a:xfrm>
            <a:off x="457200" y="1066800"/>
            <a:ext cx="11125200" cy="3056606"/>
          </a:xfrm>
          <a:prstGeom prst="rect">
            <a:avLst/>
          </a:prstGeom>
        </p:spPr>
        <p:txBody>
          <a:bodyPr vert="horz" wrap="square" lIns="0" tIns="12065" rIns="0" bIns="0" rtlCol="0">
            <a:spAutoFit/>
          </a:bodyPr>
          <a:lstStyle/>
          <a:p>
            <a:pPr marL="88265" marR="234950" algn="just">
              <a:spcBef>
                <a:spcPts val="95"/>
              </a:spcBef>
              <a:tabLst>
                <a:tab pos="316865" algn="l"/>
              </a:tabLst>
            </a:pPr>
            <a:endParaRPr spc="-5" dirty="0">
              <a:latin typeface="Arial" panose="020B0604020202020204" pitchFamily="34" charset="0"/>
              <a:ea typeface="微软雅黑" panose="020B0503020204020204" pitchFamily="34" charset="-122"/>
              <a:cs typeface="Arial" panose="020B0604020202020204" pitchFamily="34" charset="0"/>
            </a:endParaRPr>
          </a:p>
          <a:p>
            <a:pPr marL="88265" algn="just">
              <a:spcBef>
                <a:spcPts val="95"/>
              </a:spcBef>
              <a:tabLst>
                <a:tab pos="316865" algn="l"/>
              </a:tabLst>
            </a:pPr>
            <a:r>
              <a:rPr spc="-5" dirty="0">
                <a:latin typeface="微软雅黑" panose="020B0503020204020204" pitchFamily="34" charset="-122"/>
                <a:ea typeface="微软雅黑" panose="020B0503020204020204" pitchFamily="34" charset="-122"/>
                <a:cs typeface="Arial"/>
              </a:rPr>
              <a:t>5 、</a:t>
            </a:r>
            <a:r>
              <a:rPr spc="-5" dirty="0" err="1">
                <a:latin typeface="微软雅黑" panose="020B0503020204020204" pitchFamily="34" charset="-122"/>
                <a:ea typeface="微软雅黑" panose="020B0503020204020204" pitchFamily="34" charset="-122"/>
                <a:cs typeface="Arial"/>
              </a:rPr>
              <a:t>备用泵要按规定盘车</a:t>
            </a:r>
            <a:r>
              <a:rPr spc="-5" dirty="0">
                <a:latin typeface="微软雅黑" panose="020B0503020204020204" pitchFamily="34" charset="-122"/>
                <a:ea typeface="微软雅黑" panose="020B0503020204020204" pitchFamily="34" charset="-122"/>
                <a:cs typeface="Arial"/>
              </a:rPr>
              <a:t>。</a:t>
            </a:r>
            <a:endParaRPr lang="en-US" spc="-5" dirty="0">
              <a:latin typeface="微软雅黑" panose="020B0503020204020204" pitchFamily="34" charset="-122"/>
              <a:ea typeface="微软雅黑" panose="020B0503020204020204" pitchFamily="34" charset="-122"/>
              <a:cs typeface="Arial"/>
            </a:endParaRPr>
          </a:p>
          <a:p>
            <a:pPr marL="88265" algn="just">
              <a:spcBef>
                <a:spcPts val="95"/>
              </a:spcBef>
              <a:tabLst>
                <a:tab pos="316865" algn="l"/>
              </a:tabLst>
            </a:pPr>
            <a:r>
              <a:rPr lang="en-US" spc="-5" dirty="0">
                <a:latin typeface="Arial" panose="020B0604020202020204" pitchFamily="34" charset="0"/>
                <a:ea typeface="微软雅黑" panose="020B0503020204020204" pitchFamily="34" charset="-122"/>
                <a:cs typeface="Arial" panose="020B0604020202020204" pitchFamily="34" charset="0"/>
              </a:rPr>
              <a:t>The standby pump should be rotated periodically as required.</a:t>
            </a:r>
          </a:p>
          <a:p>
            <a:pPr marL="88265" algn="just">
              <a:spcBef>
                <a:spcPts val="95"/>
              </a:spcBef>
              <a:tabLst>
                <a:tab pos="316865" algn="l"/>
              </a:tabLst>
            </a:pPr>
            <a:endParaRPr spc="-5" dirty="0">
              <a:latin typeface="Arial" panose="020B0604020202020204" pitchFamily="34" charset="0"/>
              <a:ea typeface="微软雅黑" panose="020B0503020204020204" pitchFamily="34" charset="-122"/>
              <a:cs typeface="Arial" panose="020B0604020202020204" pitchFamily="34" charset="0"/>
            </a:endParaRPr>
          </a:p>
          <a:p>
            <a:pPr marL="88265" algn="just">
              <a:spcBef>
                <a:spcPts val="95"/>
              </a:spcBef>
              <a:tabLst>
                <a:tab pos="316865" algn="l"/>
              </a:tabLst>
            </a:pPr>
            <a:r>
              <a:rPr spc="-5" dirty="0">
                <a:latin typeface="微软雅黑" panose="020B0503020204020204" pitchFamily="34" charset="-122"/>
                <a:ea typeface="微软雅黑" panose="020B0503020204020204" pitchFamily="34" charset="-122"/>
                <a:cs typeface="Arial"/>
              </a:rPr>
              <a:t>6 、  ( 停车后) 需要检修的泵， 停泵（ 降温） 后先关闭干气密封系统氮气入口阀， 将密封腔泄压， 再完全排出</a:t>
            </a:r>
          </a:p>
          <a:p>
            <a:pPr marL="88265" algn="just">
              <a:spcBef>
                <a:spcPts val="95"/>
              </a:spcBef>
              <a:tabLst>
                <a:tab pos="316865" algn="l"/>
              </a:tabLst>
            </a:pPr>
            <a:r>
              <a:rPr spc="-5" dirty="0">
                <a:latin typeface="微软雅黑" panose="020B0503020204020204" pitchFamily="34" charset="-122"/>
                <a:ea typeface="微软雅黑" panose="020B0503020204020204" pitchFamily="34" charset="-122"/>
                <a:cs typeface="Arial"/>
              </a:rPr>
              <a:t>泵内液体和冷却系统中的冷却水， 使泵体内的压力下降为零， 泵内残存的物料吹扫干净， 所有阀门全部关闭，</a:t>
            </a:r>
          </a:p>
          <a:p>
            <a:pPr marL="88265" algn="just">
              <a:spcBef>
                <a:spcPts val="95"/>
              </a:spcBef>
              <a:tabLst>
                <a:tab pos="316865" algn="l"/>
              </a:tabLst>
            </a:pPr>
            <a:r>
              <a:rPr spc="-5" dirty="0" err="1">
                <a:latin typeface="微软雅黑" panose="020B0503020204020204" pitchFamily="34" charset="-122"/>
                <a:ea typeface="微软雅黑" panose="020B0503020204020204" pitchFamily="34" charset="-122"/>
                <a:cs typeface="Arial"/>
              </a:rPr>
              <a:t>并且与变电所联系断电。现场处理要满足HSE要求</a:t>
            </a:r>
            <a:r>
              <a:rPr spc="-5" dirty="0">
                <a:latin typeface="微软雅黑" panose="020B0503020204020204" pitchFamily="34" charset="-122"/>
                <a:ea typeface="微软雅黑" panose="020B0503020204020204" pitchFamily="34" charset="-122"/>
                <a:cs typeface="Arial"/>
              </a:rPr>
              <a:t>。</a:t>
            </a:r>
            <a:endParaRPr lang="en-US" spc="-5" dirty="0">
              <a:latin typeface="微软雅黑" panose="020B0503020204020204" pitchFamily="34" charset="-122"/>
              <a:ea typeface="微软雅黑" panose="020B0503020204020204" pitchFamily="34" charset="-122"/>
              <a:cs typeface="Arial"/>
            </a:endParaRPr>
          </a:p>
          <a:p>
            <a:pPr marL="88265" algn="just">
              <a:spcBef>
                <a:spcPts val="95"/>
              </a:spcBef>
              <a:tabLst>
                <a:tab pos="316865" algn="l"/>
              </a:tabLst>
            </a:pPr>
            <a:r>
              <a:rPr lang="en-US" spc="-5" dirty="0">
                <a:latin typeface="Arial" panose="020B0604020202020204" pitchFamily="34" charset="0"/>
                <a:ea typeface="微软雅黑" panose="020B0503020204020204" pitchFamily="34" charset="-122"/>
                <a:cs typeface="Arial" panose="020B0604020202020204" pitchFamily="34" charset="0"/>
              </a:rPr>
              <a:t>(For pumps needing maintenance after shutdown) After stopping the pump (cooling down), first close the nitrogen inlet valve of the dry gas seal system, depressurize the seal chamber, then completely drain the liquid inside the pump and the cooling water from the cooling system. This will reduce the pressure inside the pump to zero and clear any residual materials. All valves should be closed, and the power should be cut off by contacting the substation. On-site handling must meet HSE requirements.</a:t>
            </a:r>
            <a:endParaRPr spc="-5" dirty="0">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41381142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3244" y="533400"/>
            <a:ext cx="8839099" cy="505267"/>
          </a:xfrm>
          <a:prstGeom prst="rect">
            <a:avLst/>
          </a:prstGeom>
        </p:spPr>
        <p:txBody>
          <a:bodyPr vert="horz" wrap="square" lIns="0" tIns="12700" rIns="0" bIns="0" rtlCol="0">
            <a:spAutoFit/>
          </a:bodyPr>
          <a:lstStyle/>
          <a:p>
            <a:pPr marL="12700">
              <a:lnSpc>
                <a:spcPct val="100000"/>
              </a:lnSpc>
              <a:spcBef>
                <a:spcPts val="100"/>
              </a:spcBef>
            </a:pPr>
            <a:r>
              <a:rPr sz="3200" spc="295" dirty="0" err="1"/>
              <a:t>泵的切换</a:t>
            </a:r>
            <a:r>
              <a:rPr lang="en-US" sz="3200" spc="295" dirty="0"/>
              <a:t> </a:t>
            </a:r>
            <a:r>
              <a:rPr lang="en-US" sz="3200" dirty="0">
                <a:latin typeface="Arial" panose="020B0604020202020204" pitchFamily="34" charset="0"/>
                <a:cs typeface="Arial" panose="020B0604020202020204" pitchFamily="34" charset="0"/>
              </a:rPr>
              <a:t>Pump switching</a:t>
            </a:r>
            <a:endParaRPr sz="3200" dirty="0">
              <a:latin typeface="Arial" panose="020B0604020202020204" pitchFamily="34" charset="0"/>
              <a:cs typeface="Arial" panose="020B0604020202020204" pitchFamily="34" charset="0"/>
            </a:endParaRPr>
          </a:p>
        </p:txBody>
      </p:sp>
      <p:sp>
        <p:nvSpPr>
          <p:cNvPr id="4" name="object 4"/>
          <p:cNvSpPr txBox="1"/>
          <p:nvPr/>
        </p:nvSpPr>
        <p:spPr>
          <a:xfrm>
            <a:off x="653244" y="1219200"/>
            <a:ext cx="10666095" cy="5454698"/>
          </a:xfrm>
          <a:prstGeom prst="rect">
            <a:avLst/>
          </a:prstGeom>
        </p:spPr>
        <p:txBody>
          <a:bodyPr vert="horz" wrap="square" lIns="0" tIns="12065" rIns="0" bIns="0" rtlCol="0">
            <a:spAutoFit/>
          </a:bodyPr>
          <a:lstStyle/>
          <a:p>
            <a:pPr marL="241300" indent="-228600" algn="just">
              <a:spcBef>
                <a:spcPts val="95"/>
              </a:spcBef>
              <a:buFont typeface="Arial"/>
              <a:buChar char="●"/>
              <a:tabLst>
                <a:tab pos="241300" algn="l"/>
              </a:tabLst>
            </a:pPr>
            <a:r>
              <a:rPr sz="1600" spc="135" dirty="0">
                <a:solidFill>
                  <a:srgbClr val="585858"/>
                </a:solidFill>
                <a:latin typeface="微软雅黑"/>
                <a:cs typeface="微软雅黑"/>
              </a:rPr>
              <a:t>切换泵时应</a:t>
            </a:r>
            <a:r>
              <a:rPr sz="1600" spc="145" dirty="0">
                <a:solidFill>
                  <a:srgbClr val="585858"/>
                </a:solidFill>
                <a:latin typeface="微软雅黑"/>
                <a:cs typeface="微软雅黑"/>
              </a:rPr>
              <a:t>严格保</a:t>
            </a:r>
            <a:r>
              <a:rPr sz="1600" spc="135" dirty="0">
                <a:solidFill>
                  <a:srgbClr val="585858"/>
                </a:solidFill>
                <a:latin typeface="微软雅黑"/>
                <a:cs typeface="微软雅黑"/>
              </a:rPr>
              <a:t>证</a:t>
            </a:r>
            <a:r>
              <a:rPr sz="1600" spc="145" dirty="0">
                <a:solidFill>
                  <a:srgbClr val="585858"/>
                </a:solidFill>
                <a:latin typeface="微软雅黑"/>
                <a:cs typeface="微软雅黑"/>
              </a:rPr>
              <a:t>系统流量、</a:t>
            </a:r>
            <a:r>
              <a:rPr sz="1600" spc="135" dirty="0">
                <a:solidFill>
                  <a:srgbClr val="585858"/>
                </a:solidFill>
                <a:latin typeface="微软雅黑"/>
                <a:cs typeface="微软雅黑"/>
              </a:rPr>
              <a:t>压</a:t>
            </a:r>
            <a:r>
              <a:rPr sz="1600" spc="145" dirty="0">
                <a:solidFill>
                  <a:srgbClr val="585858"/>
                </a:solidFill>
                <a:latin typeface="微软雅黑"/>
                <a:cs typeface="微软雅黑"/>
              </a:rPr>
              <a:t>力不变原则</a:t>
            </a:r>
            <a:r>
              <a:rPr sz="1600" spc="-5" dirty="0">
                <a:solidFill>
                  <a:srgbClr val="585858"/>
                </a:solidFill>
                <a:latin typeface="微软雅黑"/>
                <a:cs typeface="微软雅黑"/>
              </a:rPr>
              <a:t>，</a:t>
            </a:r>
            <a:r>
              <a:rPr sz="1600" spc="-335" dirty="0">
                <a:solidFill>
                  <a:srgbClr val="585858"/>
                </a:solidFill>
                <a:latin typeface="微软雅黑"/>
                <a:cs typeface="微软雅黑"/>
              </a:rPr>
              <a:t> </a:t>
            </a:r>
            <a:r>
              <a:rPr sz="1600" spc="145" dirty="0" err="1">
                <a:solidFill>
                  <a:srgbClr val="585858"/>
                </a:solidFill>
                <a:latin typeface="微软雅黑"/>
                <a:cs typeface="微软雅黑"/>
              </a:rPr>
              <a:t>严禁抽空、</a:t>
            </a:r>
            <a:r>
              <a:rPr sz="1600" spc="135" dirty="0" err="1">
                <a:solidFill>
                  <a:srgbClr val="585858"/>
                </a:solidFill>
                <a:latin typeface="微软雅黑"/>
                <a:cs typeface="微软雅黑"/>
              </a:rPr>
              <a:t>抢</a:t>
            </a:r>
            <a:r>
              <a:rPr sz="1600" spc="145" dirty="0" err="1">
                <a:solidFill>
                  <a:srgbClr val="585858"/>
                </a:solidFill>
                <a:latin typeface="微软雅黑"/>
                <a:cs typeface="微软雅黑"/>
              </a:rPr>
              <a:t>量等情况发</a:t>
            </a:r>
            <a:r>
              <a:rPr sz="1600" spc="135" dirty="0" err="1">
                <a:solidFill>
                  <a:srgbClr val="585858"/>
                </a:solidFill>
                <a:latin typeface="微软雅黑"/>
                <a:cs typeface="微软雅黑"/>
              </a:rPr>
              <a:t>生</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marR="5080" algn="just">
              <a:spcBef>
                <a:spcPts val="994"/>
              </a:spcBef>
              <a:tabLst>
                <a:tab pos="241300" algn="l"/>
              </a:tabLst>
            </a:pPr>
            <a:r>
              <a:rPr lang="en-US" sz="1600" dirty="0">
                <a:solidFill>
                  <a:srgbClr val="585858"/>
                </a:solidFill>
                <a:latin typeface="Arial" panose="020B0604020202020204" pitchFamily="34" charset="0"/>
                <a:cs typeface="Arial" panose="020B0604020202020204" pitchFamily="34" charset="0"/>
              </a:rPr>
              <a:t>When switching pumps, the system flow and pressure must be strictly maintained, and situations such as cavitation or overloading must be avoided.</a:t>
            </a:r>
            <a:endParaRPr sz="1600" dirty="0">
              <a:solidFill>
                <a:srgbClr val="585858"/>
              </a:solidFill>
              <a:latin typeface="Arial" panose="020B0604020202020204" pitchFamily="34" charset="0"/>
              <a:cs typeface="Arial" panose="020B0604020202020204" pitchFamily="34" charset="0"/>
            </a:endParaRPr>
          </a:p>
          <a:p>
            <a:pPr marL="241300" indent="-228600" algn="just">
              <a:spcBef>
                <a:spcPts val="1570"/>
              </a:spcBef>
              <a:buFont typeface="Arial"/>
              <a:buChar char="●"/>
              <a:tabLst>
                <a:tab pos="241300" algn="l"/>
              </a:tabLst>
            </a:pPr>
            <a:r>
              <a:rPr sz="1600" spc="135" dirty="0" err="1">
                <a:solidFill>
                  <a:srgbClr val="585858"/>
                </a:solidFill>
                <a:latin typeface="微软雅黑"/>
                <a:cs typeface="微软雅黑"/>
              </a:rPr>
              <a:t>正常情况下</a:t>
            </a:r>
            <a:r>
              <a:rPr sz="1600" spc="145" dirty="0" err="1">
                <a:solidFill>
                  <a:srgbClr val="585858"/>
                </a:solidFill>
                <a:latin typeface="微软雅黑"/>
                <a:cs typeface="微软雅黑"/>
              </a:rPr>
              <a:t>的切换</a:t>
            </a:r>
            <a:r>
              <a:rPr lang="en-US" sz="1600" spc="145"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Normal switching</a:t>
            </a:r>
            <a:r>
              <a:rPr sz="1600" spc="-5" dirty="0">
                <a:solidFill>
                  <a:srgbClr val="585858"/>
                </a:solidFill>
                <a:latin typeface="微软雅黑"/>
                <a:cs typeface="微软雅黑"/>
              </a:rPr>
              <a:t>：</a:t>
            </a:r>
            <a:endParaRPr sz="1600" dirty="0">
              <a:latin typeface="微软雅黑"/>
              <a:cs typeface="微软雅黑"/>
            </a:endParaRPr>
          </a:p>
          <a:p>
            <a:pPr marL="12700" algn="just">
              <a:spcBef>
                <a:spcPts val="1585"/>
              </a:spcBef>
              <a:tabLst>
                <a:tab pos="241300" algn="l"/>
              </a:tabLst>
            </a:pPr>
            <a:r>
              <a:rPr sz="1600" spc="-5" dirty="0">
                <a:solidFill>
                  <a:srgbClr val="585858"/>
                </a:solidFill>
                <a:latin typeface="Arial"/>
                <a:cs typeface="Arial"/>
              </a:rPr>
              <a:t>1</a:t>
            </a:r>
            <a:r>
              <a:rPr sz="1600" spc="270" dirty="0">
                <a:solidFill>
                  <a:srgbClr val="585858"/>
                </a:solidFill>
                <a:latin typeface="Arial"/>
                <a:cs typeface="Arial"/>
              </a:rPr>
              <a:t> </a:t>
            </a:r>
            <a:r>
              <a:rPr sz="1600" spc="135" dirty="0">
                <a:solidFill>
                  <a:srgbClr val="585858"/>
                </a:solidFill>
                <a:latin typeface="微软雅黑"/>
                <a:cs typeface="微软雅黑"/>
              </a:rPr>
              <a:t>、</a:t>
            </a:r>
            <a:r>
              <a:rPr sz="1600" spc="135" dirty="0" err="1">
                <a:solidFill>
                  <a:srgbClr val="585858"/>
                </a:solidFill>
                <a:latin typeface="微软雅黑"/>
                <a:cs typeface="微软雅黑"/>
              </a:rPr>
              <a:t>备用泵应</a:t>
            </a:r>
            <a:r>
              <a:rPr sz="1600" spc="145" dirty="0" err="1">
                <a:solidFill>
                  <a:srgbClr val="585858"/>
                </a:solidFill>
                <a:latin typeface="微软雅黑"/>
                <a:cs typeface="微软雅黑"/>
              </a:rPr>
              <a:t>作好一切启</a:t>
            </a:r>
            <a:r>
              <a:rPr sz="1600" spc="135" dirty="0" err="1">
                <a:solidFill>
                  <a:srgbClr val="585858"/>
                </a:solidFill>
                <a:latin typeface="微软雅黑"/>
                <a:cs typeface="微软雅黑"/>
              </a:rPr>
              <a:t>动</a:t>
            </a:r>
            <a:r>
              <a:rPr sz="1600" spc="145" dirty="0" err="1">
                <a:solidFill>
                  <a:srgbClr val="585858"/>
                </a:solidFill>
                <a:latin typeface="微软雅黑"/>
                <a:cs typeface="微软雅黑"/>
              </a:rPr>
              <a:t>准备工作</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marR="5080" algn="just">
              <a:spcBef>
                <a:spcPts val="994"/>
              </a:spcBef>
              <a:tabLst>
                <a:tab pos="241300" algn="l"/>
              </a:tabLst>
            </a:pPr>
            <a:r>
              <a:rPr lang="en-US" sz="1600" dirty="0">
                <a:solidFill>
                  <a:srgbClr val="585858"/>
                </a:solidFill>
                <a:latin typeface="Arial" panose="020B0604020202020204" pitchFamily="34" charset="0"/>
                <a:cs typeface="Arial" panose="020B0604020202020204" pitchFamily="34" charset="0"/>
              </a:rPr>
              <a:t>The standby pump should be fully prepared for startup.</a:t>
            </a:r>
            <a:endParaRPr sz="1600" dirty="0">
              <a:solidFill>
                <a:srgbClr val="585858"/>
              </a:solidFill>
              <a:latin typeface="Arial" panose="020B0604020202020204" pitchFamily="34" charset="0"/>
              <a:cs typeface="Arial" panose="020B0604020202020204" pitchFamily="34" charset="0"/>
            </a:endParaRPr>
          </a:p>
          <a:p>
            <a:pPr marL="12700" algn="just">
              <a:spcBef>
                <a:spcPts val="1575"/>
              </a:spcBef>
              <a:tabLst>
                <a:tab pos="241300" algn="l"/>
              </a:tabLst>
            </a:pPr>
            <a:r>
              <a:rPr sz="1600" spc="-5" dirty="0">
                <a:solidFill>
                  <a:srgbClr val="585858"/>
                </a:solidFill>
                <a:latin typeface="Arial"/>
                <a:cs typeface="Arial"/>
              </a:rPr>
              <a:t>2</a:t>
            </a:r>
            <a:r>
              <a:rPr sz="1600" spc="-300" dirty="0">
                <a:solidFill>
                  <a:srgbClr val="585858"/>
                </a:solidFill>
                <a:latin typeface="Arial"/>
                <a:cs typeface="Arial"/>
              </a:rPr>
              <a:t> </a:t>
            </a:r>
            <a:r>
              <a:rPr sz="1600" spc="135" dirty="0">
                <a:solidFill>
                  <a:srgbClr val="585858"/>
                </a:solidFill>
                <a:latin typeface="微软雅黑"/>
                <a:cs typeface="微软雅黑"/>
              </a:rPr>
              <a:t>、打开备用</a:t>
            </a:r>
            <a:r>
              <a:rPr sz="1600" spc="145" dirty="0">
                <a:solidFill>
                  <a:srgbClr val="585858"/>
                </a:solidFill>
                <a:latin typeface="微软雅黑"/>
                <a:cs typeface="微软雅黑"/>
              </a:rPr>
              <a:t>泵的吸入阀</a:t>
            </a:r>
            <a:r>
              <a:rPr sz="1600" spc="-5" dirty="0">
                <a:solidFill>
                  <a:srgbClr val="585858"/>
                </a:solidFill>
                <a:latin typeface="微软雅黑"/>
                <a:cs typeface="微软雅黑"/>
              </a:rPr>
              <a:t>（</a:t>
            </a:r>
            <a:r>
              <a:rPr sz="1600" dirty="0">
                <a:solidFill>
                  <a:srgbClr val="585858"/>
                </a:solidFill>
                <a:latin typeface="微软雅黑"/>
                <a:cs typeface="微软雅黑"/>
              </a:rPr>
              <a:t> </a:t>
            </a:r>
            <a:r>
              <a:rPr sz="1600" spc="-125" dirty="0">
                <a:solidFill>
                  <a:srgbClr val="585858"/>
                </a:solidFill>
                <a:latin typeface="微软雅黑"/>
                <a:cs typeface="微软雅黑"/>
              </a:rPr>
              <a:t> </a:t>
            </a:r>
            <a:r>
              <a:rPr sz="1600" spc="135" dirty="0">
                <a:solidFill>
                  <a:srgbClr val="585858"/>
                </a:solidFill>
                <a:latin typeface="微软雅黑"/>
                <a:cs typeface="微软雅黑"/>
              </a:rPr>
              <a:t>灌泵充液、排</a:t>
            </a:r>
            <a:r>
              <a:rPr sz="1600" spc="145" dirty="0">
                <a:solidFill>
                  <a:srgbClr val="585858"/>
                </a:solidFill>
                <a:latin typeface="微软雅黑"/>
                <a:cs typeface="微软雅黑"/>
              </a:rPr>
              <a:t>气）</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按正</a:t>
            </a:r>
            <a:r>
              <a:rPr sz="1600" spc="135" dirty="0" err="1">
                <a:solidFill>
                  <a:srgbClr val="585858"/>
                </a:solidFill>
                <a:latin typeface="微软雅黑"/>
                <a:cs typeface="微软雅黑"/>
              </a:rPr>
              <a:t>常</a:t>
            </a:r>
            <a:r>
              <a:rPr sz="1600" spc="145" dirty="0" err="1">
                <a:solidFill>
                  <a:srgbClr val="585858"/>
                </a:solidFill>
                <a:latin typeface="微软雅黑"/>
                <a:cs typeface="微软雅黑"/>
              </a:rPr>
              <a:t>程序启动备</a:t>
            </a:r>
            <a:r>
              <a:rPr sz="1600" spc="135" dirty="0" err="1">
                <a:solidFill>
                  <a:srgbClr val="585858"/>
                </a:solidFill>
                <a:latin typeface="微软雅黑"/>
                <a:cs typeface="微软雅黑"/>
              </a:rPr>
              <a:t>用</a:t>
            </a:r>
            <a:r>
              <a:rPr sz="1600" spc="145" dirty="0" err="1">
                <a:solidFill>
                  <a:srgbClr val="585858"/>
                </a:solidFill>
                <a:latin typeface="微软雅黑"/>
                <a:cs typeface="微软雅黑"/>
              </a:rPr>
              <a:t>泵</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marR="5080" algn="just">
              <a:spcBef>
                <a:spcPts val="994"/>
              </a:spcBef>
              <a:tabLst>
                <a:tab pos="241300" algn="l"/>
              </a:tabLst>
            </a:pPr>
            <a:r>
              <a:rPr lang="en-US" sz="1600" dirty="0">
                <a:solidFill>
                  <a:srgbClr val="585858"/>
                </a:solidFill>
                <a:latin typeface="Arial" panose="020B0604020202020204" pitchFamily="34" charset="0"/>
                <a:cs typeface="Arial" panose="020B0604020202020204" pitchFamily="34" charset="0"/>
              </a:rPr>
              <a:t>Open the suction valve of the standby pump (fill the pump with liquid and vent it), and start the standby pump following normal procedures.</a:t>
            </a:r>
            <a:endParaRPr sz="1600" dirty="0">
              <a:solidFill>
                <a:srgbClr val="585858"/>
              </a:solidFill>
              <a:latin typeface="Arial" panose="020B0604020202020204" pitchFamily="34" charset="0"/>
              <a:cs typeface="Arial" panose="020B0604020202020204" pitchFamily="34" charset="0"/>
            </a:endParaRPr>
          </a:p>
          <a:p>
            <a:pPr marL="12065" marR="5080" algn="just">
              <a:spcBef>
                <a:spcPts val="994"/>
              </a:spcBef>
              <a:tabLst>
                <a:tab pos="241300" algn="l"/>
              </a:tabLst>
            </a:pPr>
            <a:r>
              <a:rPr sz="1600" spc="-5" dirty="0">
                <a:solidFill>
                  <a:srgbClr val="585858"/>
                </a:solidFill>
                <a:latin typeface="Arial"/>
                <a:cs typeface="Arial"/>
              </a:rPr>
              <a:t>3</a:t>
            </a:r>
            <a:r>
              <a:rPr sz="1600" dirty="0">
                <a:solidFill>
                  <a:srgbClr val="585858"/>
                </a:solidFill>
                <a:latin typeface="Arial"/>
                <a:cs typeface="Arial"/>
              </a:rPr>
              <a:t> </a:t>
            </a:r>
            <a:r>
              <a:rPr sz="1600" spc="135" dirty="0">
                <a:solidFill>
                  <a:srgbClr val="585858"/>
                </a:solidFill>
                <a:latin typeface="微软雅黑"/>
                <a:cs typeface="微软雅黑"/>
              </a:rPr>
              <a:t>、检查备用</a:t>
            </a:r>
            <a:r>
              <a:rPr sz="1600" spc="145" dirty="0">
                <a:solidFill>
                  <a:srgbClr val="585858"/>
                </a:solidFill>
                <a:latin typeface="微软雅黑"/>
                <a:cs typeface="微软雅黑"/>
              </a:rPr>
              <a:t>泵的出口压</a:t>
            </a:r>
            <a:r>
              <a:rPr sz="1600" spc="135" dirty="0">
                <a:solidFill>
                  <a:srgbClr val="585858"/>
                </a:solidFill>
                <a:latin typeface="微软雅黑"/>
                <a:cs typeface="微软雅黑"/>
              </a:rPr>
              <a:t>力</a:t>
            </a:r>
            <a:r>
              <a:rPr sz="1600" spc="145" dirty="0">
                <a:solidFill>
                  <a:srgbClr val="585858"/>
                </a:solidFill>
                <a:latin typeface="微软雅黑"/>
                <a:cs typeface="微软雅黑"/>
              </a:rPr>
              <a:t>、电流、振</a:t>
            </a:r>
            <a:r>
              <a:rPr sz="1600" spc="135" dirty="0">
                <a:solidFill>
                  <a:srgbClr val="585858"/>
                </a:solidFill>
                <a:latin typeface="微软雅黑"/>
                <a:cs typeface="微软雅黑"/>
              </a:rPr>
              <a:t>动</a:t>
            </a:r>
            <a:r>
              <a:rPr sz="1600" spc="145" dirty="0">
                <a:solidFill>
                  <a:srgbClr val="585858"/>
                </a:solidFill>
                <a:latin typeface="微软雅黑"/>
                <a:cs typeface="微软雅黑"/>
              </a:rPr>
              <a:t>、泄漏、温</a:t>
            </a:r>
            <a:r>
              <a:rPr sz="1600" spc="135" dirty="0">
                <a:solidFill>
                  <a:srgbClr val="585858"/>
                </a:solidFill>
                <a:latin typeface="微软雅黑"/>
                <a:cs typeface="微软雅黑"/>
              </a:rPr>
              <a:t>度</a:t>
            </a:r>
            <a:r>
              <a:rPr sz="1600" spc="145" dirty="0">
                <a:solidFill>
                  <a:srgbClr val="585858"/>
                </a:solidFill>
                <a:latin typeface="微软雅黑"/>
                <a:cs typeface="微软雅黑"/>
              </a:rPr>
              <a:t>等</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如都正</a:t>
            </a:r>
            <a:r>
              <a:rPr sz="1600" spc="135" dirty="0">
                <a:solidFill>
                  <a:srgbClr val="585858"/>
                </a:solidFill>
                <a:latin typeface="微软雅黑"/>
                <a:cs typeface="微软雅黑"/>
              </a:rPr>
              <a:t>常</a:t>
            </a:r>
            <a:r>
              <a:rPr sz="1600" spc="145" dirty="0">
                <a:solidFill>
                  <a:srgbClr val="585858"/>
                </a:solidFill>
                <a:latin typeface="微软雅黑"/>
                <a:cs typeface="微软雅黑"/>
              </a:rPr>
              <a:t>时</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可逐渐</a:t>
            </a:r>
            <a:r>
              <a:rPr sz="1600" spc="135" dirty="0">
                <a:solidFill>
                  <a:srgbClr val="585858"/>
                </a:solidFill>
                <a:latin typeface="微软雅黑"/>
                <a:cs typeface="微软雅黑"/>
              </a:rPr>
              <a:t>开</a:t>
            </a:r>
            <a:r>
              <a:rPr sz="1600" spc="145" dirty="0">
                <a:solidFill>
                  <a:srgbClr val="585858"/>
                </a:solidFill>
                <a:latin typeface="微软雅黑"/>
                <a:cs typeface="微软雅黑"/>
              </a:rPr>
              <a:t>大排出阀的</a:t>
            </a:r>
            <a:r>
              <a:rPr sz="1600" spc="135" dirty="0">
                <a:solidFill>
                  <a:srgbClr val="585858"/>
                </a:solidFill>
                <a:latin typeface="微软雅黑"/>
                <a:cs typeface="微软雅黑"/>
              </a:rPr>
              <a:t>开</a:t>
            </a:r>
            <a:r>
              <a:rPr sz="1600" spc="145" dirty="0">
                <a:solidFill>
                  <a:srgbClr val="585858"/>
                </a:solidFill>
                <a:latin typeface="微软雅黑"/>
                <a:cs typeface="微软雅黑"/>
              </a:rPr>
              <a:t>度</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同时</a:t>
            </a:r>
            <a:r>
              <a:rPr sz="1600" spc="-5" dirty="0">
                <a:solidFill>
                  <a:srgbClr val="585858"/>
                </a:solidFill>
                <a:latin typeface="微软雅黑"/>
                <a:cs typeface="微软雅黑"/>
              </a:rPr>
              <a:t>逐 </a:t>
            </a:r>
            <a:r>
              <a:rPr sz="1600" spc="135" dirty="0">
                <a:solidFill>
                  <a:srgbClr val="585858"/>
                </a:solidFill>
                <a:latin typeface="微软雅黑"/>
                <a:cs typeface="微软雅黑"/>
              </a:rPr>
              <a:t>渐关小原运</a:t>
            </a:r>
            <a:r>
              <a:rPr sz="1600" spc="145" dirty="0">
                <a:solidFill>
                  <a:srgbClr val="585858"/>
                </a:solidFill>
                <a:latin typeface="微软雅黑"/>
                <a:cs typeface="微软雅黑"/>
              </a:rPr>
              <a:t>转泵的</a:t>
            </a:r>
            <a:r>
              <a:rPr sz="1600" spc="135" dirty="0">
                <a:solidFill>
                  <a:srgbClr val="585858"/>
                </a:solidFill>
                <a:latin typeface="微软雅黑"/>
                <a:cs typeface="微软雅黑"/>
              </a:rPr>
              <a:t>排</a:t>
            </a:r>
            <a:r>
              <a:rPr sz="1600" spc="145" dirty="0">
                <a:solidFill>
                  <a:srgbClr val="585858"/>
                </a:solidFill>
                <a:latin typeface="微软雅黑"/>
                <a:cs typeface="微软雅黑"/>
              </a:rPr>
              <a:t>出阀开度</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35" dirty="0">
                <a:solidFill>
                  <a:srgbClr val="585858"/>
                </a:solidFill>
                <a:latin typeface="微软雅黑"/>
                <a:cs typeface="微软雅黑"/>
              </a:rPr>
              <a:t>尽</a:t>
            </a:r>
            <a:r>
              <a:rPr sz="1600" spc="145" dirty="0">
                <a:solidFill>
                  <a:srgbClr val="585858"/>
                </a:solidFill>
                <a:latin typeface="微软雅黑"/>
                <a:cs typeface="微软雅黑"/>
              </a:rPr>
              <a:t>量保持系统</a:t>
            </a:r>
            <a:r>
              <a:rPr sz="1600" spc="135" dirty="0">
                <a:solidFill>
                  <a:srgbClr val="585858"/>
                </a:solidFill>
                <a:latin typeface="微软雅黑"/>
                <a:cs typeface="微软雅黑"/>
              </a:rPr>
              <a:t>流</a:t>
            </a:r>
            <a:r>
              <a:rPr sz="1600" spc="145" dirty="0">
                <a:solidFill>
                  <a:srgbClr val="585858"/>
                </a:solidFill>
                <a:latin typeface="微软雅黑"/>
                <a:cs typeface="微软雅黑"/>
              </a:rPr>
              <a:t>量</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压力不</a:t>
            </a:r>
            <a:r>
              <a:rPr sz="1600" spc="135" dirty="0">
                <a:solidFill>
                  <a:srgbClr val="585858"/>
                </a:solidFill>
                <a:latin typeface="微软雅黑"/>
                <a:cs typeface="微软雅黑"/>
              </a:rPr>
              <a:t>变</a:t>
            </a:r>
            <a:r>
              <a:rPr sz="1600" spc="145" dirty="0">
                <a:solidFill>
                  <a:srgbClr val="585858"/>
                </a:solidFill>
                <a:latin typeface="微软雅黑"/>
                <a:cs typeface="微软雅黑"/>
              </a:rPr>
              <a:t>。当备用泵</a:t>
            </a:r>
            <a:r>
              <a:rPr sz="1600" spc="135" dirty="0">
                <a:solidFill>
                  <a:srgbClr val="585858"/>
                </a:solidFill>
                <a:latin typeface="微软雅黑"/>
                <a:cs typeface="微软雅黑"/>
              </a:rPr>
              <a:t>出</a:t>
            </a:r>
            <a:r>
              <a:rPr sz="1600" spc="145" dirty="0">
                <a:solidFill>
                  <a:srgbClr val="585858"/>
                </a:solidFill>
                <a:latin typeface="微软雅黑"/>
                <a:cs typeface="微软雅黑"/>
              </a:rPr>
              <a:t>口压力和流</a:t>
            </a:r>
            <a:r>
              <a:rPr sz="1600" spc="135" dirty="0">
                <a:solidFill>
                  <a:srgbClr val="585858"/>
                </a:solidFill>
                <a:latin typeface="微软雅黑"/>
                <a:cs typeface="微软雅黑"/>
              </a:rPr>
              <a:t>量</a:t>
            </a:r>
            <a:r>
              <a:rPr sz="1600" spc="145" dirty="0">
                <a:solidFill>
                  <a:srgbClr val="585858"/>
                </a:solidFill>
                <a:latin typeface="微软雅黑"/>
                <a:cs typeface="微软雅黑"/>
              </a:rPr>
              <a:t>正常后</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a:solidFill>
                  <a:srgbClr val="585858"/>
                </a:solidFill>
                <a:latin typeface="微软雅黑"/>
                <a:cs typeface="微软雅黑"/>
              </a:rPr>
              <a:t>关</a:t>
            </a:r>
            <a:r>
              <a:rPr sz="1600" spc="135" dirty="0">
                <a:solidFill>
                  <a:srgbClr val="585858"/>
                </a:solidFill>
                <a:latin typeface="微软雅黑"/>
                <a:cs typeface="微软雅黑"/>
              </a:rPr>
              <a:t>闭</a:t>
            </a:r>
            <a:r>
              <a:rPr sz="1600" spc="145" dirty="0">
                <a:solidFill>
                  <a:srgbClr val="585858"/>
                </a:solidFill>
                <a:latin typeface="微软雅黑"/>
                <a:cs typeface="微软雅黑"/>
              </a:rPr>
              <a:t>原</a:t>
            </a:r>
            <a:r>
              <a:rPr sz="1600" spc="-5" dirty="0">
                <a:solidFill>
                  <a:srgbClr val="585858"/>
                </a:solidFill>
                <a:latin typeface="微软雅黑"/>
                <a:cs typeface="微软雅黑"/>
              </a:rPr>
              <a:t>运 </a:t>
            </a:r>
            <a:r>
              <a:rPr sz="1600" spc="135" dirty="0">
                <a:solidFill>
                  <a:srgbClr val="585858"/>
                </a:solidFill>
                <a:latin typeface="微软雅黑"/>
                <a:cs typeface="微软雅黑"/>
              </a:rPr>
              <a:t>转泵的排出</a:t>
            </a:r>
            <a:r>
              <a:rPr sz="1600" spc="145" dirty="0">
                <a:solidFill>
                  <a:srgbClr val="585858"/>
                </a:solidFill>
                <a:latin typeface="微软雅黑"/>
                <a:cs typeface="微软雅黑"/>
              </a:rPr>
              <a:t>阀并切</a:t>
            </a:r>
            <a:r>
              <a:rPr sz="1600" spc="135" dirty="0">
                <a:solidFill>
                  <a:srgbClr val="585858"/>
                </a:solidFill>
                <a:latin typeface="微软雅黑"/>
                <a:cs typeface="微软雅黑"/>
              </a:rPr>
              <a:t>断</a:t>
            </a:r>
            <a:r>
              <a:rPr sz="1600" spc="145" dirty="0">
                <a:solidFill>
                  <a:srgbClr val="585858"/>
                </a:solidFill>
                <a:latin typeface="微软雅黑"/>
                <a:cs typeface="微软雅黑"/>
              </a:rPr>
              <a:t>电源</a:t>
            </a:r>
            <a:r>
              <a:rPr sz="1600" spc="-5" dirty="0">
                <a:solidFill>
                  <a:srgbClr val="585858"/>
                </a:solidFill>
                <a:latin typeface="微软雅黑"/>
                <a:cs typeface="微软雅黑"/>
              </a:rPr>
              <a:t>，</a:t>
            </a:r>
            <a:r>
              <a:rPr sz="1600" spc="-325" dirty="0">
                <a:solidFill>
                  <a:srgbClr val="585858"/>
                </a:solidFill>
                <a:latin typeface="微软雅黑"/>
                <a:cs typeface="微软雅黑"/>
              </a:rPr>
              <a:t> </a:t>
            </a:r>
            <a:r>
              <a:rPr sz="1600" spc="145" dirty="0" err="1">
                <a:solidFill>
                  <a:srgbClr val="585858"/>
                </a:solidFill>
                <a:latin typeface="微软雅黑"/>
                <a:cs typeface="微软雅黑"/>
              </a:rPr>
              <a:t>按停</a:t>
            </a:r>
            <a:r>
              <a:rPr sz="1600" spc="135" dirty="0" err="1">
                <a:solidFill>
                  <a:srgbClr val="585858"/>
                </a:solidFill>
                <a:latin typeface="微软雅黑"/>
                <a:cs typeface="微软雅黑"/>
              </a:rPr>
              <a:t>泵</a:t>
            </a:r>
            <a:r>
              <a:rPr sz="1600" spc="145" dirty="0" err="1">
                <a:solidFill>
                  <a:srgbClr val="585858"/>
                </a:solidFill>
                <a:latin typeface="微软雅黑"/>
                <a:cs typeface="微软雅黑"/>
              </a:rPr>
              <a:t>处理</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marR="5080" algn="just">
              <a:spcBef>
                <a:spcPts val="994"/>
              </a:spcBef>
              <a:tabLst>
                <a:tab pos="241300" algn="l"/>
              </a:tabLst>
            </a:pPr>
            <a:r>
              <a:rPr lang="en-US" sz="1600" dirty="0">
                <a:solidFill>
                  <a:srgbClr val="585858"/>
                </a:solidFill>
                <a:latin typeface="Arial" panose="020B0604020202020204" pitchFamily="34" charset="0"/>
                <a:cs typeface="Arial" panose="020B0604020202020204" pitchFamily="34" charset="0"/>
              </a:rPr>
              <a:t>Check the outlet pressure, current, vibration, leakage, temperature, etc., of the standby pump. If everything is normal, gradually increase the opening of the discharge valve of the standby pump while gradually decreasing the opening of the discharge valve of the original running pump. Make every effort to keep the system flow and pressure stable. Once the standby pump's outlet pressure and flow are normal, close the discharge valve of the original running pump and cut off its power, treating it as a stopped pump.</a:t>
            </a:r>
            <a:endParaRPr sz="1600" dirty="0">
              <a:solidFill>
                <a:srgbClr val="585858"/>
              </a:solidFill>
              <a:latin typeface="Arial" panose="020B0604020202020204" pitchFamily="34" charset="0"/>
              <a:cs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F0C6-0848-EE07-CE4F-FE6873E66F0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A6BE192-564C-3309-86F0-D732FD60F0C2}"/>
              </a:ext>
            </a:extLst>
          </p:cNvPr>
          <p:cNvSpPr txBox="1">
            <a:spLocks noGrp="1"/>
          </p:cNvSpPr>
          <p:nvPr>
            <p:ph type="title"/>
          </p:nvPr>
        </p:nvSpPr>
        <p:spPr>
          <a:xfrm>
            <a:off x="685901" y="561540"/>
            <a:ext cx="8839099" cy="505267"/>
          </a:xfrm>
          <a:prstGeom prst="rect">
            <a:avLst/>
          </a:prstGeom>
        </p:spPr>
        <p:txBody>
          <a:bodyPr vert="horz" wrap="square" lIns="0" tIns="12700" rIns="0" bIns="0" rtlCol="0">
            <a:spAutoFit/>
          </a:bodyPr>
          <a:lstStyle/>
          <a:p>
            <a:pPr marL="12700">
              <a:lnSpc>
                <a:spcPct val="100000"/>
              </a:lnSpc>
              <a:spcBef>
                <a:spcPts val="100"/>
              </a:spcBef>
            </a:pPr>
            <a:r>
              <a:rPr sz="3200" spc="295" dirty="0" err="1"/>
              <a:t>泵的切换</a:t>
            </a:r>
            <a:r>
              <a:rPr lang="en-US" sz="3200" spc="295" dirty="0"/>
              <a:t> </a:t>
            </a:r>
            <a:r>
              <a:rPr lang="en-US" sz="3200" dirty="0">
                <a:latin typeface="Arial" panose="020B0604020202020204" pitchFamily="34" charset="0"/>
                <a:cs typeface="Arial" panose="020B0604020202020204" pitchFamily="34" charset="0"/>
              </a:rPr>
              <a:t>Pump switching</a:t>
            </a:r>
            <a:endParaRPr sz="3200" dirty="0">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6223B511-307C-884E-6B44-3C606C7E5DD5}"/>
              </a:ext>
            </a:extLst>
          </p:cNvPr>
          <p:cNvSpPr/>
          <p:nvPr/>
        </p:nvSpPr>
        <p:spPr>
          <a:xfrm>
            <a:off x="-1371600" y="8305800"/>
            <a:ext cx="1772920" cy="268605"/>
          </a:xfrm>
          <a:custGeom>
            <a:avLst/>
            <a:gdLst/>
            <a:ahLst/>
            <a:cxnLst/>
            <a:rect l="l" t="t" r="r" b="b"/>
            <a:pathLst>
              <a:path w="1772920" h="268604">
                <a:moveTo>
                  <a:pt x="1772412" y="0"/>
                </a:moveTo>
                <a:lnTo>
                  <a:pt x="0" y="0"/>
                </a:lnTo>
                <a:lnTo>
                  <a:pt x="0" y="268224"/>
                </a:lnTo>
                <a:lnTo>
                  <a:pt x="1772412" y="268224"/>
                </a:lnTo>
                <a:lnTo>
                  <a:pt x="1772412" y="0"/>
                </a:lnTo>
                <a:close/>
              </a:path>
            </a:pathLst>
          </a:custGeom>
          <a:solidFill>
            <a:srgbClr val="FFFF00"/>
          </a:solidFill>
        </p:spPr>
        <p:txBody>
          <a:bodyPr wrap="square" lIns="0" tIns="0" rIns="0" bIns="0" rtlCol="0"/>
          <a:lstStyle/>
          <a:p>
            <a:endParaRPr/>
          </a:p>
        </p:txBody>
      </p:sp>
      <p:sp>
        <p:nvSpPr>
          <p:cNvPr id="4" name="object 4">
            <a:extLst>
              <a:ext uri="{FF2B5EF4-FFF2-40B4-BE49-F238E27FC236}">
                <a16:creationId xmlns:a16="http://schemas.microsoft.com/office/drawing/2014/main" id="{6EDC3A83-25A3-8565-1837-4F924054DC87}"/>
              </a:ext>
            </a:extLst>
          </p:cNvPr>
          <p:cNvSpPr txBox="1"/>
          <p:nvPr/>
        </p:nvSpPr>
        <p:spPr>
          <a:xfrm>
            <a:off x="685901" y="1447800"/>
            <a:ext cx="10666095" cy="4772460"/>
          </a:xfrm>
          <a:prstGeom prst="rect">
            <a:avLst/>
          </a:prstGeom>
        </p:spPr>
        <p:txBody>
          <a:bodyPr vert="horz" wrap="square" lIns="0" tIns="12065" rIns="0" bIns="0" rtlCol="0">
            <a:spAutoFit/>
          </a:bodyPr>
          <a:lstStyle/>
          <a:p>
            <a:pPr marL="241300" indent="-228600" algn="just">
              <a:spcBef>
                <a:spcPts val="1585"/>
              </a:spcBef>
              <a:buFont typeface="Arial"/>
              <a:buChar char="●"/>
              <a:tabLst>
                <a:tab pos="241300" algn="l"/>
              </a:tabLst>
            </a:pPr>
            <a:r>
              <a:rPr sz="1600" spc="135" dirty="0" err="1">
                <a:solidFill>
                  <a:srgbClr val="585858"/>
                </a:solidFill>
                <a:latin typeface="微软雅黑"/>
                <a:cs typeface="微软雅黑"/>
              </a:rPr>
              <a:t>紧急情况下</a:t>
            </a:r>
            <a:r>
              <a:rPr sz="1600" spc="145" dirty="0" err="1">
                <a:solidFill>
                  <a:srgbClr val="585858"/>
                </a:solidFill>
                <a:latin typeface="微软雅黑"/>
                <a:cs typeface="微软雅黑"/>
              </a:rPr>
              <a:t>的切</a:t>
            </a:r>
            <a:r>
              <a:rPr sz="1600" spc="160" dirty="0" err="1">
                <a:solidFill>
                  <a:srgbClr val="585858"/>
                </a:solidFill>
                <a:latin typeface="微软雅黑"/>
                <a:cs typeface="微软雅黑"/>
              </a:rPr>
              <a:t>换</a:t>
            </a:r>
            <a:r>
              <a:rPr lang="en-US" sz="1600" spc="160"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Emergency switching</a:t>
            </a:r>
            <a:r>
              <a:rPr sz="1600" spc="-5" dirty="0">
                <a:solidFill>
                  <a:srgbClr val="585858"/>
                </a:solidFill>
                <a:latin typeface="微软雅黑"/>
                <a:cs typeface="微软雅黑"/>
              </a:rPr>
              <a:t>：</a:t>
            </a:r>
            <a:endParaRPr sz="1600" dirty="0">
              <a:latin typeface="微软雅黑"/>
              <a:cs typeface="微软雅黑"/>
            </a:endParaRPr>
          </a:p>
          <a:p>
            <a:pPr marL="241300" indent="-228600" algn="just">
              <a:spcBef>
                <a:spcPts val="1570"/>
              </a:spcBef>
              <a:buFont typeface="Arial"/>
              <a:buChar char="●"/>
              <a:tabLst>
                <a:tab pos="241300" algn="l"/>
              </a:tabLst>
            </a:pPr>
            <a:r>
              <a:rPr sz="1600" spc="135" dirty="0" err="1">
                <a:solidFill>
                  <a:srgbClr val="585858"/>
                </a:solidFill>
                <a:latin typeface="微软雅黑"/>
                <a:cs typeface="微软雅黑"/>
              </a:rPr>
              <a:t>离心泵紧急</a:t>
            </a:r>
            <a:r>
              <a:rPr sz="1600" spc="145" dirty="0" err="1">
                <a:solidFill>
                  <a:srgbClr val="585858"/>
                </a:solidFill>
                <a:latin typeface="微软雅黑"/>
                <a:cs typeface="微软雅黑"/>
              </a:rPr>
              <a:t>情况下</a:t>
            </a:r>
            <a:r>
              <a:rPr sz="1600" spc="135" dirty="0" err="1">
                <a:solidFill>
                  <a:srgbClr val="585858"/>
                </a:solidFill>
                <a:latin typeface="微软雅黑"/>
                <a:cs typeface="微软雅黑"/>
              </a:rPr>
              <a:t>的</a:t>
            </a:r>
            <a:r>
              <a:rPr sz="1600" spc="145" dirty="0" err="1">
                <a:solidFill>
                  <a:srgbClr val="585858"/>
                </a:solidFill>
                <a:latin typeface="微软雅黑"/>
                <a:cs typeface="微软雅黑"/>
              </a:rPr>
              <a:t>切换是指油</a:t>
            </a:r>
            <a:r>
              <a:rPr sz="1600" spc="135" dirty="0" err="1">
                <a:solidFill>
                  <a:srgbClr val="585858"/>
                </a:solidFill>
                <a:latin typeface="微软雅黑"/>
                <a:cs typeface="微软雅黑"/>
              </a:rPr>
              <a:t>喷</a:t>
            </a:r>
            <a:r>
              <a:rPr sz="1600" spc="145" dirty="0" err="1">
                <a:solidFill>
                  <a:srgbClr val="585858"/>
                </a:solidFill>
                <a:latin typeface="微软雅黑"/>
                <a:cs typeface="微软雅黑"/>
              </a:rPr>
              <a:t>出、电机起</a:t>
            </a:r>
            <a:r>
              <a:rPr sz="1600" spc="135" dirty="0" err="1">
                <a:solidFill>
                  <a:srgbClr val="585858"/>
                </a:solidFill>
                <a:latin typeface="微软雅黑"/>
                <a:cs typeface="微软雅黑"/>
              </a:rPr>
              <a:t>火</a:t>
            </a:r>
            <a:r>
              <a:rPr sz="1600" spc="145" dirty="0" err="1">
                <a:solidFill>
                  <a:srgbClr val="585858"/>
                </a:solidFill>
                <a:latin typeface="微软雅黑"/>
                <a:cs typeface="微软雅黑"/>
              </a:rPr>
              <a:t>、泵严重损</a:t>
            </a:r>
            <a:r>
              <a:rPr sz="1600" spc="135" dirty="0" err="1">
                <a:solidFill>
                  <a:srgbClr val="585858"/>
                </a:solidFill>
                <a:latin typeface="微软雅黑"/>
                <a:cs typeface="微软雅黑"/>
              </a:rPr>
              <a:t>坏</a:t>
            </a:r>
            <a:r>
              <a:rPr sz="1600" spc="145" dirty="0" err="1">
                <a:solidFill>
                  <a:srgbClr val="585858"/>
                </a:solidFill>
                <a:latin typeface="微软雅黑"/>
                <a:cs typeface="微软雅黑"/>
              </a:rPr>
              <a:t>等事故</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algn="just">
              <a:spcBef>
                <a:spcPts val="1575"/>
              </a:spcBef>
              <a:tabLst>
                <a:tab pos="241300" algn="l"/>
              </a:tabLst>
            </a:pPr>
            <a:r>
              <a:rPr lang="en-US" sz="1600" dirty="0">
                <a:latin typeface="Arial" panose="020B0604020202020204" pitchFamily="34" charset="0"/>
                <a:cs typeface="Arial" panose="020B0604020202020204" pitchFamily="34" charset="0"/>
              </a:rPr>
              <a:t>E</a:t>
            </a:r>
            <a:r>
              <a:rPr lang="en-US" sz="1600" dirty="0">
                <a:solidFill>
                  <a:srgbClr val="585858"/>
                </a:solidFill>
                <a:latin typeface="Arial" panose="020B0604020202020204" pitchFamily="34" charset="0"/>
                <a:cs typeface="Arial" panose="020B0604020202020204" pitchFamily="34" charset="0"/>
              </a:rPr>
              <a:t>mergency switching refers to situations such as oil spraying, motor fires, or severe pump damage.</a:t>
            </a:r>
            <a:endParaRPr sz="1600" dirty="0">
              <a:solidFill>
                <a:srgbClr val="585858"/>
              </a:solidFill>
              <a:latin typeface="Arial" panose="020B0604020202020204" pitchFamily="34" charset="0"/>
              <a:cs typeface="Arial" panose="020B0604020202020204" pitchFamily="34" charset="0"/>
            </a:endParaRPr>
          </a:p>
          <a:p>
            <a:pPr marL="12700" algn="just">
              <a:spcBef>
                <a:spcPts val="1575"/>
              </a:spcBef>
              <a:tabLst>
                <a:tab pos="241300" algn="l"/>
              </a:tabLst>
            </a:pPr>
            <a:r>
              <a:rPr lang="en-US" sz="1600" spc="-5" dirty="0">
                <a:solidFill>
                  <a:srgbClr val="585858"/>
                </a:solidFill>
                <a:latin typeface="Arial"/>
                <a:cs typeface="Arial"/>
              </a:rPr>
              <a:t>1</a:t>
            </a:r>
            <a:r>
              <a:rPr sz="1600" spc="135" dirty="0">
                <a:solidFill>
                  <a:srgbClr val="585858"/>
                </a:solidFill>
                <a:latin typeface="微软雅黑"/>
                <a:cs typeface="微软雅黑"/>
              </a:rPr>
              <a:t>、备用泵应</a:t>
            </a:r>
            <a:r>
              <a:rPr sz="1600" spc="145" dirty="0">
                <a:solidFill>
                  <a:srgbClr val="585858"/>
                </a:solidFill>
                <a:latin typeface="微软雅黑"/>
                <a:cs typeface="微软雅黑"/>
              </a:rPr>
              <a:t>作好一切启</a:t>
            </a:r>
            <a:r>
              <a:rPr sz="1600" spc="135" dirty="0">
                <a:solidFill>
                  <a:srgbClr val="585858"/>
                </a:solidFill>
                <a:latin typeface="微软雅黑"/>
                <a:cs typeface="微软雅黑"/>
              </a:rPr>
              <a:t>动</a:t>
            </a:r>
            <a:r>
              <a:rPr sz="1600" spc="145" dirty="0">
                <a:solidFill>
                  <a:srgbClr val="585858"/>
                </a:solidFill>
                <a:latin typeface="微软雅黑"/>
                <a:cs typeface="微软雅黑"/>
              </a:rPr>
              <a:t>准备工作</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algn="just">
              <a:spcBef>
                <a:spcPts val="1575"/>
              </a:spcBef>
              <a:tabLst>
                <a:tab pos="241300" algn="l"/>
              </a:tabLst>
            </a:pPr>
            <a:r>
              <a:rPr lang="en-US" sz="1600" dirty="0">
                <a:solidFill>
                  <a:srgbClr val="585858"/>
                </a:solidFill>
                <a:latin typeface="Arial" panose="020B0604020202020204" pitchFamily="34" charset="0"/>
                <a:cs typeface="Arial" panose="020B0604020202020204" pitchFamily="34" charset="0"/>
              </a:rPr>
              <a:t>The standby pump should be fully prepared for startup.</a:t>
            </a:r>
            <a:endParaRPr sz="1600" dirty="0">
              <a:solidFill>
                <a:srgbClr val="585858"/>
              </a:solidFill>
              <a:latin typeface="Arial" panose="020B0604020202020204" pitchFamily="34" charset="0"/>
              <a:cs typeface="Arial" panose="020B0604020202020204" pitchFamily="34" charset="0"/>
            </a:endParaRPr>
          </a:p>
          <a:p>
            <a:pPr marL="12700" algn="just">
              <a:spcBef>
                <a:spcPts val="1585"/>
              </a:spcBef>
              <a:tabLst>
                <a:tab pos="241300" algn="l"/>
              </a:tabLst>
            </a:pPr>
            <a:r>
              <a:rPr lang="en-US" sz="1600" spc="-5" dirty="0">
                <a:solidFill>
                  <a:srgbClr val="585858"/>
                </a:solidFill>
                <a:latin typeface="Arial"/>
                <a:cs typeface="Arial"/>
              </a:rPr>
              <a:t>2</a:t>
            </a:r>
            <a:r>
              <a:rPr sz="1600" spc="-300" dirty="0">
                <a:solidFill>
                  <a:srgbClr val="585858"/>
                </a:solidFill>
                <a:latin typeface="Arial"/>
                <a:cs typeface="Arial"/>
              </a:rPr>
              <a:t> </a:t>
            </a:r>
            <a:r>
              <a:rPr sz="1600" spc="135" dirty="0">
                <a:solidFill>
                  <a:srgbClr val="585858"/>
                </a:solidFill>
                <a:latin typeface="微软雅黑"/>
                <a:cs typeface="微软雅黑"/>
              </a:rPr>
              <a:t>、切断原运</a:t>
            </a:r>
            <a:r>
              <a:rPr sz="1600" spc="145" dirty="0">
                <a:solidFill>
                  <a:srgbClr val="585858"/>
                </a:solidFill>
                <a:latin typeface="微软雅黑"/>
                <a:cs typeface="微软雅黑"/>
              </a:rPr>
              <a:t>转泵的电源</a:t>
            </a:r>
            <a:r>
              <a:rPr sz="1600" spc="-5" dirty="0">
                <a:solidFill>
                  <a:srgbClr val="585858"/>
                </a:solidFill>
                <a:latin typeface="微软雅黑"/>
                <a:cs typeface="微软雅黑"/>
              </a:rPr>
              <a:t>，</a:t>
            </a:r>
            <a:r>
              <a:rPr sz="1600" spc="-335" dirty="0">
                <a:solidFill>
                  <a:srgbClr val="585858"/>
                </a:solidFill>
                <a:latin typeface="微软雅黑"/>
                <a:cs typeface="微软雅黑"/>
              </a:rPr>
              <a:t> </a:t>
            </a:r>
            <a:r>
              <a:rPr sz="1600" spc="145" dirty="0">
                <a:solidFill>
                  <a:srgbClr val="585858"/>
                </a:solidFill>
                <a:latin typeface="微软雅黑"/>
                <a:cs typeface="微软雅黑"/>
              </a:rPr>
              <a:t>停泵</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启动</a:t>
            </a:r>
            <a:r>
              <a:rPr sz="1600" spc="135" dirty="0" err="1">
                <a:solidFill>
                  <a:srgbClr val="585858"/>
                </a:solidFill>
                <a:latin typeface="微软雅黑"/>
                <a:cs typeface="微软雅黑"/>
              </a:rPr>
              <a:t>备</a:t>
            </a:r>
            <a:r>
              <a:rPr sz="1600" spc="145" dirty="0" err="1">
                <a:solidFill>
                  <a:srgbClr val="585858"/>
                </a:solidFill>
                <a:latin typeface="微软雅黑"/>
                <a:cs typeface="微软雅黑"/>
              </a:rPr>
              <a:t>用泵</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algn="just">
              <a:spcBef>
                <a:spcPts val="1575"/>
              </a:spcBef>
              <a:tabLst>
                <a:tab pos="241300" algn="l"/>
              </a:tabLst>
            </a:pPr>
            <a:r>
              <a:rPr lang="en-US" sz="1600" dirty="0">
                <a:solidFill>
                  <a:srgbClr val="585858"/>
                </a:solidFill>
                <a:latin typeface="Arial" panose="020B0604020202020204" pitchFamily="34" charset="0"/>
                <a:cs typeface="Arial" panose="020B0604020202020204" pitchFamily="34" charset="0"/>
              </a:rPr>
              <a:t>Cut off the power to the original running pump and stop it, then start the standby pump.</a:t>
            </a:r>
            <a:endParaRPr sz="1600" dirty="0">
              <a:solidFill>
                <a:srgbClr val="585858"/>
              </a:solidFill>
              <a:latin typeface="Arial" panose="020B0604020202020204" pitchFamily="34" charset="0"/>
              <a:cs typeface="Arial" panose="020B0604020202020204" pitchFamily="34" charset="0"/>
            </a:endParaRPr>
          </a:p>
          <a:p>
            <a:pPr marL="12700" algn="just">
              <a:spcBef>
                <a:spcPts val="1570"/>
              </a:spcBef>
              <a:tabLst>
                <a:tab pos="241300" algn="l"/>
              </a:tabLst>
            </a:pPr>
            <a:r>
              <a:rPr lang="en-US" sz="1600" spc="-5" dirty="0">
                <a:solidFill>
                  <a:srgbClr val="585858"/>
                </a:solidFill>
                <a:latin typeface="Arial"/>
                <a:cs typeface="Arial"/>
              </a:rPr>
              <a:t>3</a:t>
            </a:r>
            <a:r>
              <a:rPr sz="1600" spc="-300" dirty="0">
                <a:solidFill>
                  <a:srgbClr val="585858"/>
                </a:solidFill>
                <a:latin typeface="Arial"/>
                <a:cs typeface="Arial"/>
              </a:rPr>
              <a:t> </a:t>
            </a:r>
            <a:r>
              <a:rPr sz="1600" spc="135" dirty="0">
                <a:solidFill>
                  <a:srgbClr val="585858"/>
                </a:solidFill>
                <a:latin typeface="微软雅黑"/>
                <a:cs typeface="微软雅黑"/>
              </a:rPr>
              <a:t>、打开备用</a:t>
            </a:r>
            <a:r>
              <a:rPr sz="1600" spc="145" dirty="0">
                <a:solidFill>
                  <a:srgbClr val="585858"/>
                </a:solidFill>
                <a:latin typeface="微软雅黑"/>
                <a:cs typeface="微软雅黑"/>
              </a:rPr>
              <a:t>泵的排出阀</a:t>
            </a:r>
            <a:r>
              <a:rPr sz="1600" spc="-5" dirty="0">
                <a:solidFill>
                  <a:srgbClr val="585858"/>
                </a:solidFill>
                <a:latin typeface="微软雅黑"/>
                <a:cs typeface="微软雅黑"/>
              </a:rPr>
              <a:t>，</a:t>
            </a:r>
            <a:r>
              <a:rPr sz="1600" spc="-335" dirty="0">
                <a:solidFill>
                  <a:srgbClr val="585858"/>
                </a:solidFill>
                <a:latin typeface="微软雅黑"/>
                <a:cs typeface="微软雅黑"/>
              </a:rPr>
              <a:t> </a:t>
            </a:r>
            <a:r>
              <a:rPr sz="1600" spc="145" dirty="0" err="1">
                <a:solidFill>
                  <a:srgbClr val="585858"/>
                </a:solidFill>
                <a:latin typeface="微软雅黑"/>
                <a:cs typeface="微软雅黑"/>
              </a:rPr>
              <a:t>使出口流量</a:t>
            </a:r>
            <a:r>
              <a:rPr sz="1600" spc="135" dirty="0" err="1">
                <a:solidFill>
                  <a:srgbClr val="585858"/>
                </a:solidFill>
                <a:latin typeface="微软雅黑"/>
                <a:cs typeface="微软雅黑"/>
              </a:rPr>
              <a:t>、</a:t>
            </a:r>
            <a:r>
              <a:rPr sz="1600" spc="145" dirty="0" err="1">
                <a:solidFill>
                  <a:srgbClr val="585858"/>
                </a:solidFill>
                <a:latin typeface="微软雅黑"/>
                <a:cs typeface="微软雅黑"/>
              </a:rPr>
              <a:t>压力达到规</a:t>
            </a:r>
            <a:r>
              <a:rPr sz="1600" spc="135" dirty="0" err="1">
                <a:solidFill>
                  <a:srgbClr val="585858"/>
                </a:solidFill>
                <a:latin typeface="微软雅黑"/>
                <a:cs typeface="微软雅黑"/>
              </a:rPr>
              <a:t>定</a:t>
            </a:r>
            <a:r>
              <a:rPr sz="1600" spc="145" dirty="0" err="1">
                <a:solidFill>
                  <a:srgbClr val="585858"/>
                </a:solidFill>
                <a:latin typeface="微软雅黑"/>
                <a:cs typeface="微软雅黑"/>
              </a:rPr>
              <a:t>值</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algn="just">
              <a:spcBef>
                <a:spcPts val="1570"/>
              </a:spcBef>
              <a:tabLst>
                <a:tab pos="241300" algn="l"/>
              </a:tabLst>
            </a:pPr>
            <a:r>
              <a:rPr lang="en-US" sz="1600" dirty="0">
                <a:solidFill>
                  <a:srgbClr val="585858"/>
                </a:solidFill>
                <a:latin typeface="Arial" panose="020B0604020202020204" pitchFamily="34" charset="0"/>
                <a:cs typeface="Arial" panose="020B0604020202020204" pitchFamily="34" charset="0"/>
              </a:rPr>
              <a:t>Open the discharge valve of the standby pump to bring the outlet flow and pressure to the required values. </a:t>
            </a:r>
            <a:endParaRPr sz="1600" dirty="0">
              <a:solidFill>
                <a:srgbClr val="585858"/>
              </a:solidFill>
              <a:latin typeface="Arial" panose="020B0604020202020204" pitchFamily="34" charset="0"/>
              <a:cs typeface="Arial" panose="020B0604020202020204" pitchFamily="34" charset="0"/>
            </a:endParaRPr>
          </a:p>
          <a:p>
            <a:pPr marL="12700" algn="just">
              <a:spcBef>
                <a:spcPts val="1575"/>
              </a:spcBef>
              <a:tabLst>
                <a:tab pos="241300" algn="l"/>
              </a:tabLst>
            </a:pPr>
            <a:r>
              <a:rPr lang="en-US" sz="1600" spc="-5" dirty="0">
                <a:solidFill>
                  <a:srgbClr val="585858"/>
                </a:solidFill>
                <a:latin typeface="Arial"/>
                <a:cs typeface="Arial"/>
              </a:rPr>
              <a:t>4</a:t>
            </a:r>
            <a:r>
              <a:rPr sz="1600" spc="-300" dirty="0">
                <a:solidFill>
                  <a:srgbClr val="585858"/>
                </a:solidFill>
                <a:latin typeface="Arial"/>
                <a:cs typeface="Arial"/>
              </a:rPr>
              <a:t> </a:t>
            </a:r>
            <a:r>
              <a:rPr sz="1600" spc="135" dirty="0">
                <a:solidFill>
                  <a:srgbClr val="585858"/>
                </a:solidFill>
                <a:latin typeface="微软雅黑"/>
                <a:cs typeface="微软雅黑"/>
              </a:rPr>
              <a:t>、关闭原运</a:t>
            </a:r>
            <a:r>
              <a:rPr sz="1600" spc="145" dirty="0">
                <a:solidFill>
                  <a:srgbClr val="585858"/>
                </a:solidFill>
                <a:latin typeface="微软雅黑"/>
                <a:cs typeface="微软雅黑"/>
              </a:rPr>
              <a:t>转泵的排出</a:t>
            </a:r>
            <a:r>
              <a:rPr sz="1600" spc="135" dirty="0">
                <a:solidFill>
                  <a:srgbClr val="585858"/>
                </a:solidFill>
                <a:latin typeface="微软雅黑"/>
                <a:cs typeface="微软雅黑"/>
              </a:rPr>
              <a:t>阀</a:t>
            </a:r>
            <a:r>
              <a:rPr sz="1600" spc="145" dirty="0">
                <a:solidFill>
                  <a:srgbClr val="585858"/>
                </a:solidFill>
                <a:latin typeface="微软雅黑"/>
                <a:cs typeface="微软雅黑"/>
              </a:rPr>
              <a:t>和吸入阀</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35" dirty="0" err="1">
                <a:solidFill>
                  <a:srgbClr val="585858"/>
                </a:solidFill>
                <a:latin typeface="微软雅黑"/>
                <a:cs typeface="微软雅黑"/>
              </a:rPr>
              <a:t>对</a:t>
            </a:r>
            <a:r>
              <a:rPr sz="1600" spc="145" dirty="0" err="1">
                <a:solidFill>
                  <a:srgbClr val="585858"/>
                </a:solidFill>
                <a:latin typeface="微软雅黑"/>
                <a:cs typeface="微软雅黑"/>
              </a:rPr>
              <a:t>事故进行处</a:t>
            </a:r>
            <a:r>
              <a:rPr sz="1600" spc="135" dirty="0" err="1">
                <a:solidFill>
                  <a:srgbClr val="585858"/>
                </a:solidFill>
                <a:latin typeface="微软雅黑"/>
                <a:cs typeface="微软雅黑"/>
              </a:rPr>
              <a:t>理</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700" algn="just">
              <a:spcBef>
                <a:spcPts val="1575"/>
              </a:spcBef>
              <a:tabLst>
                <a:tab pos="241300" algn="l"/>
              </a:tabLst>
            </a:pPr>
            <a:r>
              <a:rPr lang="en-US" sz="1600" dirty="0">
                <a:solidFill>
                  <a:srgbClr val="585858"/>
                </a:solidFill>
                <a:latin typeface="Arial" panose="020B0604020202020204" pitchFamily="34" charset="0"/>
                <a:cs typeface="Arial" panose="020B0604020202020204" pitchFamily="34" charset="0"/>
              </a:rPr>
              <a:t>Close the suction and discharge valves of the original running pump and address the issue.</a:t>
            </a:r>
            <a:endParaRPr sz="1600" dirty="0">
              <a:solidFill>
                <a:srgbClr val="58585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4692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901" y="390601"/>
            <a:ext cx="10013010" cy="443711"/>
          </a:xfrm>
          <a:prstGeom prst="rect">
            <a:avLst/>
          </a:prstGeom>
        </p:spPr>
        <p:txBody>
          <a:bodyPr vert="horz" wrap="square" lIns="0" tIns="12700" rIns="0" bIns="0" rtlCol="0">
            <a:spAutoFit/>
          </a:bodyPr>
          <a:lstStyle/>
          <a:p>
            <a:pPr marL="12700">
              <a:lnSpc>
                <a:spcPct val="100000"/>
              </a:lnSpc>
              <a:spcBef>
                <a:spcPts val="100"/>
              </a:spcBef>
            </a:pPr>
            <a:r>
              <a:rPr sz="2800" spc="295" dirty="0" err="1"/>
              <a:t>离心泵的日常巡检</a:t>
            </a:r>
            <a:r>
              <a:rPr lang="en-US" sz="2800" spc="295" dirty="0"/>
              <a:t> </a:t>
            </a:r>
            <a:r>
              <a:rPr lang="en-US" sz="2800" dirty="0">
                <a:latin typeface="Arial" panose="020B0604020202020204" pitchFamily="34" charset="0"/>
                <a:cs typeface="Arial" panose="020B0604020202020204" pitchFamily="34" charset="0"/>
              </a:rPr>
              <a:t>Centrifugal Pump Daily Inspection</a:t>
            </a:r>
            <a:endParaRPr sz="2800" dirty="0">
              <a:latin typeface="Arial" panose="020B0604020202020204" pitchFamily="34" charset="0"/>
              <a:cs typeface="Arial" panose="020B0604020202020204" pitchFamily="34" charset="0"/>
            </a:endParaRPr>
          </a:p>
        </p:txBody>
      </p:sp>
      <p:sp>
        <p:nvSpPr>
          <p:cNvPr id="4" name="object 4"/>
          <p:cNvSpPr txBox="1"/>
          <p:nvPr/>
        </p:nvSpPr>
        <p:spPr>
          <a:xfrm>
            <a:off x="685901" y="990600"/>
            <a:ext cx="11024180" cy="5675272"/>
          </a:xfrm>
          <a:prstGeom prst="rect">
            <a:avLst/>
          </a:prstGeom>
        </p:spPr>
        <p:txBody>
          <a:bodyPr vert="horz" wrap="square" lIns="0" tIns="12065" rIns="0" bIns="0" rtlCol="0">
            <a:spAutoFit/>
          </a:bodyPr>
          <a:lstStyle/>
          <a:p>
            <a:pPr marL="241300" indent="-229235" algn="just">
              <a:lnSpc>
                <a:spcPct val="100000"/>
              </a:lnSpc>
              <a:spcBef>
                <a:spcPts val="95"/>
              </a:spcBef>
              <a:buFont typeface="Arial"/>
              <a:buChar char="●"/>
              <a:tabLst>
                <a:tab pos="241935" algn="l"/>
              </a:tabLst>
            </a:pPr>
            <a:r>
              <a:rPr sz="1600" spc="135" dirty="0" err="1">
                <a:solidFill>
                  <a:srgbClr val="585858"/>
                </a:solidFill>
                <a:latin typeface="微软雅黑"/>
                <a:cs typeface="微软雅黑"/>
              </a:rPr>
              <a:t>一、基本要求</a:t>
            </a:r>
            <a:r>
              <a:rPr lang="en-US" sz="1600" spc="135"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Basic requirements</a:t>
            </a:r>
            <a:endParaRPr sz="1600" dirty="0">
              <a:latin typeface="Arial" panose="020B0604020202020204" pitchFamily="34" charset="0"/>
              <a:cs typeface="Arial" panose="020B0604020202020204" pitchFamily="34" charset="0"/>
            </a:endParaRPr>
          </a:p>
          <a:p>
            <a:pPr marL="12065" algn="just">
              <a:lnSpc>
                <a:spcPct val="100000"/>
              </a:lnSpc>
              <a:spcBef>
                <a:spcPts val="1570"/>
              </a:spcBef>
              <a:tabLst>
                <a:tab pos="241935" algn="l"/>
              </a:tabLst>
            </a:pPr>
            <a:r>
              <a:rPr sz="1600" spc="-5" dirty="0">
                <a:solidFill>
                  <a:srgbClr val="585858"/>
                </a:solidFill>
                <a:latin typeface="Arial"/>
                <a:cs typeface="Arial"/>
              </a:rPr>
              <a:t>1</a:t>
            </a:r>
            <a:r>
              <a:rPr sz="1600" spc="-300" dirty="0">
                <a:solidFill>
                  <a:srgbClr val="585858"/>
                </a:solidFill>
                <a:latin typeface="Arial"/>
                <a:cs typeface="Arial"/>
              </a:rPr>
              <a:t> </a:t>
            </a:r>
            <a:r>
              <a:rPr sz="1600" spc="135" dirty="0">
                <a:solidFill>
                  <a:srgbClr val="585858"/>
                </a:solidFill>
                <a:latin typeface="微软雅黑"/>
                <a:cs typeface="微软雅黑"/>
              </a:rPr>
              <a:t>、</a:t>
            </a:r>
            <a:r>
              <a:rPr sz="1600" spc="135" dirty="0" err="1">
                <a:solidFill>
                  <a:srgbClr val="585858"/>
                </a:solidFill>
                <a:latin typeface="微软雅黑"/>
                <a:cs typeface="微软雅黑"/>
              </a:rPr>
              <a:t>巡检人员</a:t>
            </a:r>
            <a:r>
              <a:rPr sz="1600" spc="145" dirty="0" err="1">
                <a:solidFill>
                  <a:srgbClr val="585858"/>
                </a:solidFill>
                <a:latin typeface="微软雅黑"/>
                <a:cs typeface="微软雅黑"/>
              </a:rPr>
              <a:t>要求</a:t>
            </a:r>
            <a:r>
              <a:rPr lang="en-US" sz="1600" spc="145"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Inspection personnel requirements</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lgn="just">
              <a:lnSpc>
                <a:spcPct val="100000"/>
              </a:lnSpc>
              <a:spcBef>
                <a:spcPts val="1570"/>
              </a:spcBef>
              <a:tabLst>
                <a:tab pos="241935" algn="l"/>
              </a:tabLst>
            </a:pPr>
            <a:r>
              <a:rPr lang="en-US" altLang="zh-CN" sz="1600" spc="135" dirty="0">
                <a:solidFill>
                  <a:srgbClr val="585858"/>
                </a:solidFill>
                <a:latin typeface="微软雅黑" panose="020B0503020204020204" pitchFamily="34" charset="-122"/>
                <a:ea typeface="微软雅黑" panose="020B0503020204020204" pitchFamily="34" charset="-122"/>
              </a:rPr>
              <a:t>	</a:t>
            </a:r>
            <a:r>
              <a:rPr lang="zh-CN" altLang="en-US" sz="1600" spc="135" dirty="0">
                <a:solidFill>
                  <a:srgbClr val="585858"/>
                </a:solidFill>
                <a:latin typeface="微软雅黑" panose="020B0503020204020204" pitchFamily="34" charset="-122"/>
                <a:ea typeface="微软雅黑" panose="020B0503020204020204" pitchFamily="34" charset="-122"/>
              </a:rPr>
              <a:t>巡</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检</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人员应</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具</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有安全作业上</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岗</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证。能正确使</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用</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测振仪、测温</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仪</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、测速仪等测</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量</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仪器</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320"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以及听</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棒</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、常用工具</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巡检人员具</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备一定</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的</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现场故障判</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断</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的实际经验</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和</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能力</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325"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安全</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意</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识强</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320"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有识</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险</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避险能力</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endParaRPr lang="en-US" altLang="zh-CN" sz="1600" spc="-5" dirty="0">
              <a:solidFill>
                <a:srgbClr val="585858"/>
              </a:solidFill>
              <a:latin typeface="微软雅黑" panose="020B0503020204020204" pitchFamily="34" charset="-122"/>
              <a:ea typeface="微软雅黑" panose="020B0503020204020204" pitchFamily="34" charset="-122"/>
              <a:cs typeface="微软雅黑"/>
            </a:endParaRPr>
          </a:p>
          <a:p>
            <a:pPr marL="12065" algn="just">
              <a:lnSpc>
                <a:spcPct val="100000"/>
              </a:lnSpc>
              <a:spcBef>
                <a:spcPts val="1570"/>
              </a:spcBef>
              <a:tabLst>
                <a:tab pos="241935" algn="l"/>
              </a:tabLst>
            </a:pPr>
            <a:r>
              <a:rPr lang="en-US" sz="1600" dirty="0">
                <a:solidFill>
                  <a:srgbClr val="585858"/>
                </a:solidFill>
                <a:latin typeface="Arial" panose="020B0604020202020204" pitchFamily="34" charset="0"/>
                <a:cs typeface="Arial" panose="020B0604020202020204" pitchFamily="34" charset="0"/>
              </a:rPr>
              <a:t>	The inspection personnel should have a valid safety operation certificate. They must be able to correctly use instruments such as vibration meters, thermometers, tachometers, as well as stethoscopes and common tools. The inspection personnel should have practical experience and ability in diagnosing on-site faults, with strong safety awareness and the ability to identify and avoid risks.</a:t>
            </a:r>
          </a:p>
          <a:p>
            <a:pPr marL="12065" algn="just">
              <a:spcBef>
                <a:spcPts val="1570"/>
              </a:spcBef>
              <a:tabLst>
                <a:tab pos="241935" algn="l"/>
              </a:tabLst>
            </a:pPr>
            <a:r>
              <a:rPr lang="en-US" altLang="zh-CN" sz="1600" spc="-5" dirty="0">
                <a:solidFill>
                  <a:srgbClr val="585858"/>
                </a:solidFill>
                <a:latin typeface="Arial"/>
                <a:cs typeface="Arial"/>
              </a:rPr>
              <a:t>2</a:t>
            </a:r>
            <a:r>
              <a:rPr lang="zh-CN" altLang="en-US" sz="1600" spc="-300" dirty="0">
                <a:solidFill>
                  <a:srgbClr val="585858"/>
                </a:solidFill>
                <a:latin typeface="Arial"/>
                <a:cs typeface="Arial"/>
              </a:rPr>
              <a:t> </a:t>
            </a:r>
            <a:r>
              <a:rPr lang="zh-CN" altLang="en-US" sz="1600" spc="135" dirty="0">
                <a:solidFill>
                  <a:srgbClr val="585858"/>
                </a:solidFill>
                <a:latin typeface="微软雅黑"/>
                <a:cs typeface="微软雅黑"/>
              </a:rPr>
              <a:t>、</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巡检线路</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频次要求</a:t>
            </a:r>
            <a:r>
              <a:rPr lang="zh-CN" altLang="en-US" sz="1600" spc="145"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Inspection route requirements</a:t>
            </a:r>
            <a:r>
              <a:rPr lang="en-US" sz="1600" spc="-5" dirty="0">
                <a:solidFill>
                  <a:srgbClr val="585858"/>
                </a:solidFill>
                <a:latin typeface="微软雅黑"/>
                <a:cs typeface="微软雅黑"/>
              </a:rPr>
              <a:t>：</a:t>
            </a:r>
            <a:endParaRPr lang="en-US" sz="1600" dirty="0">
              <a:latin typeface="微软雅黑"/>
              <a:cs typeface="微软雅黑"/>
            </a:endParaRPr>
          </a:p>
          <a:p>
            <a:pPr marL="12065" algn="just">
              <a:spcBef>
                <a:spcPts val="1570"/>
              </a:spcBef>
              <a:tabLst>
                <a:tab pos="241935" algn="l"/>
              </a:tabLst>
            </a:pPr>
            <a:r>
              <a:rPr lang="en-US" altLang="zh-CN" sz="1600" spc="135" dirty="0">
                <a:solidFill>
                  <a:srgbClr val="585858"/>
                </a:solidFill>
                <a:latin typeface="微软雅黑"/>
                <a:ea typeface="微软雅黑" panose="020B0503020204020204" pitchFamily="34" charset="-122"/>
              </a:rPr>
              <a:t>	</a:t>
            </a:r>
            <a:r>
              <a:rPr lang="zh-CN" altLang="en-US" sz="1600" spc="135" dirty="0">
                <a:solidFill>
                  <a:srgbClr val="585858"/>
                </a:solidFill>
                <a:latin typeface="微软雅黑" panose="020B0503020204020204" pitchFamily="34" charset="-122"/>
                <a:ea typeface="微软雅黑" panose="020B0503020204020204" pitchFamily="34" charset="-122"/>
              </a:rPr>
              <a:t>相应管理班组根据巡检区域划分按正常巡检次数、时间巡检， 要求确保无死角和设备漏检。按机泵状态监 测要求， 对设备监测， 记录要全面、完整。巡检问题要求及时、准确记录并汇总上报， </a:t>
            </a:r>
            <a:r>
              <a:rPr lang="zh-CN" altLang="en-US" sz="1600" spc="135" dirty="0">
                <a:solidFill>
                  <a:srgbClr val="FF0000"/>
                </a:solidFill>
                <a:latin typeface="微软雅黑" panose="020B0503020204020204" pitchFamily="34" charset="-122"/>
                <a:ea typeface="微软雅黑" panose="020B0503020204020204" pitchFamily="34" charset="-122"/>
              </a:rPr>
              <a:t>较紧急情况</a:t>
            </a:r>
            <a:r>
              <a:rPr lang="zh-CN" altLang="en-US" sz="1600" spc="135" dirty="0">
                <a:solidFill>
                  <a:srgbClr val="585858"/>
                </a:solidFill>
                <a:latin typeface="微软雅黑" panose="020B0503020204020204" pitchFamily="34" charset="-122"/>
                <a:ea typeface="微软雅黑" panose="020B0503020204020204" pitchFamily="34" charset="-122"/>
              </a:rPr>
              <a:t>要求第一时 间通知相关生产单位进行确认和处理， 避免事态扩大。</a:t>
            </a:r>
          </a:p>
          <a:p>
            <a:pPr marL="12065" marR="5080" algn="just">
              <a:spcBef>
                <a:spcPts val="1570"/>
              </a:spcBef>
              <a:buClr>
                <a:srgbClr val="585858"/>
              </a:buClr>
              <a:tabLst>
                <a:tab pos="241935" algn="l"/>
              </a:tabLst>
            </a:pPr>
            <a:r>
              <a:rPr lang="en-US" sz="1600" dirty="0">
                <a:solidFill>
                  <a:srgbClr val="585858"/>
                </a:solidFill>
                <a:latin typeface="Arial" panose="020B0604020202020204" pitchFamily="34" charset="0"/>
                <a:ea typeface="微软雅黑" panose="020B0503020204020204" pitchFamily="34" charset="-122"/>
                <a:cs typeface="Arial" panose="020B0604020202020204" pitchFamily="34" charset="0"/>
              </a:rPr>
              <a:t>	The corresponding management team should conduct inspections according to the designated inspection areas, following the normal inspection frequency and times, ensuring that there are no blind spots and that no equipment is overlooked. According to the equipment monitoring requirements, the monitoring and recording of the pump's operational status should be comprehensive and complete. Any issues identified during the inspection should be promptly and accurately recorded and reported. In more urgent situations, the relevant production units must be notified immediately for confirmation and handling, to prevent the situation from worsening.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17DE9-2F83-B4BC-534A-E17DD59A835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3E01567-DF15-85A9-8903-AD6F56778C49}"/>
              </a:ext>
            </a:extLst>
          </p:cNvPr>
          <p:cNvSpPr txBox="1">
            <a:spLocks noGrp="1"/>
          </p:cNvSpPr>
          <p:nvPr>
            <p:ph type="title"/>
          </p:nvPr>
        </p:nvSpPr>
        <p:spPr>
          <a:xfrm>
            <a:off x="685901" y="390601"/>
            <a:ext cx="10013010" cy="443711"/>
          </a:xfrm>
          <a:prstGeom prst="rect">
            <a:avLst/>
          </a:prstGeom>
        </p:spPr>
        <p:txBody>
          <a:bodyPr vert="horz" wrap="square" lIns="0" tIns="12700" rIns="0" bIns="0" rtlCol="0">
            <a:spAutoFit/>
          </a:bodyPr>
          <a:lstStyle/>
          <a:p>
            <a:pPr marL="12700">
              <a:lnSpc>
                <a:spcPct val="100000"/>
              </a:lnSpc>
              <a:spcBef>
                <a:spcPts val="100"/>
              </a:spcBef>
            </a:pPr>
            <a:r>
              <a:rPr sz="2800" spc="295" dirty="0" err="1"/>
              <a:t>离心泵的日常巡检</a:t>
            </a:r>
            <a:r>
              <a:rPr lang="en-US" sz="2800" spc="295" dirty="0"/>
              <a:t> </a:t>
            </a:r>
            <a:r>
              <a:rPr lang="en-US" sz="2800" dirty="0">
                <a:latin typeface="Arial" panose="020B0604020202020204" pitchFamily="34" charset="0"/>
                <a:cs typeface="Arial" panose="020B0604020202020204" pitchFamily="34" charset="0"/>
              </a:rPr>
              <a:t>Centrifugal Pump Daily Inspection</a:t>
            </a:r>
            <a:endParaRPr sz="2800" dirty="0">
              <a:latin typeface="Arial" panose="020B0604020202020204" pitchFamily="34" charset="0"/>
              <a:cs typeface="Arial" panose="020B0604020202020204" pitchFamily="34" charset="0"/>
            </a:endParaRPr>
          </a:p>
        </p:txBody>
      </p:sp>
      <p:sp>
        <p:nvSpPr>
          <p:cNvPr id="7" name="object 7">
            <a:extLst>
              <a:ext uri="{FF2B5EF4-FFF2-40B4-BE49-F238E27FC236}">
                <a16:creationId xmlns:a16="http://schemas.microsoft.com/office/drawing/2014/main" id="{E96A4573-B40B-1C7F-94C5-E5946DFA5467}"/>
              </a:ext>
            </a:extLst>
          </p:cNvPr>
          <p:cNvSpPr txBox="1"/>
          <p:nvPr/>
        </p:nvSpPr>
        <p:spPr>
          <a:xfrm>
            <a:off x="645477" y="1313375"/>
            <a:ext cx="10901045" cy="4977645"/>
          </a:xfrm>
          <a:prstGeom prst="rect">
            <a:avLst/>
          </a:prstGeom>
        </p:spPr>
        <p:txBody>
          <a:bodyPr vert="horz" wrap="square" lIns="0" tIns="12065" rIns="0" bIns="0" rtlCol="0">
            <a:spAutoFit/>
          </a:bodyPr>
          <a:lstStyle/>
          <a:p>
            <a:pPr marL="12065" algn="just">
              <a:lnSpc>
                <a:spcPct val="100000"/>
              </a:lnSpc>
              <a:spcBef>
                <a:spcPts val="1585"/>
              </a:spcBef>
              <a:tabLst>
                <a:tab pos="241935" algn="l"/>
              </a:tabLst>
            </a:pPr>
            <a:r>
              <a:rPr sz="1600" spc="-5" dirty="0">
                <a:solidFill>
                  <a:srgbClr val="585858"/>
                </a:solidFill>
                <a:latin typeface="微软雅黑" panose="020B0503020204020204" pitchFamily="34" charset="-122"/>
                <a:ea typeface="微软雅黑" panose="020B0503020204020204" pitchFamily="34" charset="-122"/>
                <a:cs typeface="Arial"/>
              </a:rPr>
              <a:t>3</a:t>
            </a:r>
            <a:r>
              <a:rPr sz="1600" spc="-300" dirty="0">
                <a:solidFill>
                  <a:srgbClr val="585858"/>
                </a:solidFill>
                <a:latin typeface="微软雅黑" panose="020B0503020204020204" pitchFamily="34" charset="-122"/>
                <a:ea typeface="微软雅黑" panose="020B0503020204020204" pitchFamily="34" charset="-122"/>
                <a:cs typeface="Arial"/>
              </a:rPr>
              <a:t> </a:t>
            </a:r>
            <a:r>
              <a:rPr sz="1600" spc="135" dirty="0">
                <a:solidFill>
                  <a:srgbClr val="585858"/>
                </a:solidFill>
                <a:latin typeface="微软雅黑" panose="020B0503020204020204" pitchFamily="34" charset="-122"/>
                <a:ea typeface="微软雅黑" panose="020B0503020204020204" pitchFamily="34" charset="-122"/>
                <a:cs typeface="微软雅黑"/>
              </a:rPr>
              <a:t>、</a:t>
            </a:r>
            <a:r>
              <a:rPr sz="1600" spc="135" dirty="0" err="1">
                <a:solidFill>
                  <a:srgbClr val="585858"/>
                </a:solidFill>
                <a:latin typeface="微软雅黑" panose="020B0503020204020204" pitchFamily="34" charset="-122"/>
                <a:ea typeface="微软雅黑" panose="020B0503020204020204" pitchFamily="34" charset="-122"/>
                <a:cs typeface="微软雅黑"/>
              </a:rPr>
              <a:t>巡检安全</a:t>
            </a:r>
            <a:r>
              <a:rPr sz="1600" spc="145" dirty="0" err="1">
                <a:solidFill>
                  <a:srgbClr val="585858"/>
                </a:solidFill>
                <a:latin typeface="微软雅黑" panose="020B0503020204020204" pitchFamily="34" charset="-122"/>
                <a:ea typeface="微软雅黑" panose="020B0503020204020204" pitchFamily="34" charset="-122"/>
                <a:cs typeface="微软雅黑"/>
              </a:rPr>
              <a:t>环保要求</a:t>
            </a:r>
            <a:r>
              <a:rPr lang="en-US" sz="1600" spc="145" dirty="0">
                <a:solidFill>
                  <a:srgbClr val="585858"/>
                </a:solidFill>
                <a:latin typeface="微软雅黑" panose="020B0503020204020204" pitchFamily="34" charset="-122"/>
                <a:ea typeface="微软雅黑" panose="020B0503020204020204" pitchFamily="34" charset="-122"/>
                <a:cs typeface="微软雅黑"/>
              </a:rPr>
              <a:t> </a:t>
            </a:r>
            <a:r>
              <a:rPr lang="en-US" sz="1600" dirty="0">
                <a:solidFill>
                  <a:srgbClr val="585858"/>
                </a:solidFill>
                <a:latin typeface="Arial" panose="020B0604020202020204" pitchFamily="34" charset="0"/>
                <a:cs typeface="Arial" panose="020B0604020202020204" pitchFamily="34" charset="0"/>
              </a:rPr>
              <a:t>Inspection Safety and Environmental Protection Requirements</a:t>
            </a:r>
            <a:r>
              <a:rPr sz="1600" dirty="0">
                <a:solidFill>
                  <a:srgbClr val="585858"/>
                </a:solidFill>
                <a:latin typeface="Arial" panose="020B0604020202020204" pitchFamily="34" charset="0"/>
                <a:cs typeface="Arial" panose="020B0604020202020204" pitchFamily="34" charset="0"/>
              </a:rPr>
              <a:t>：</a:t>
            </a:r>
            <a:endParaRPr lang="en-US" sz="1600" dirty="0">
              <a:solidFill>
                <a:srgbClr val="585858"/>
              </a:solidFill>
              <a:latin typeface="Arial" panose="020B0604020202020204" pitchFamily="34" charset="0"/>
              <a:cs typeface="Arial" panose="020B0604020202020204" pitchFamily="34" charset="0"/>
            </a:endParaRPr>
          </a:p>
          <a:p>
            <a:pPr marL="12065" algn="just">
              <a:spcBef>
                <a:spcPts val="1585"/>
              </a:spcBef>
              <a:tabLst>
                <a:tab pos="241935" algn="l"/>
              </a:tabLst>
            </a:pPr>
            <a:r>
              <a:rPr lang="en-US" altLang="zh-CN" sz="1600" spc="135"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巡检人员应</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按照规</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定</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穿着合格的</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衣</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服、裤子和</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防</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护鞋</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320"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正确</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佩</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戴安全帽、</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防</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护镜和耳塞</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等</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防护用品</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320"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佩</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戴 </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硫化氢报警</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仪。随</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身</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携带合适的</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工</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具包</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320"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记录</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本</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、巡检工具</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应</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能整齐存放</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335"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无不规则外</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露</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320"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工具包外</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部</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应无</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系 </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绳、毛边等</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可能与</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设</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备接触的不</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安</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全因素。随</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身</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携带合适尺</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寸</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的抹布</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320"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对</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不</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易观察部位</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清</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洁使用</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320"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使</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用</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后的</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抹 </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布要按照规</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定投入</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工</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业垃圾回收</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箱</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。尤其是女</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职</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工的长发不</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允</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许外露</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320"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必</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须</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盘到安全帽</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内</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endParaRPr lang="en-US" altLang="zh-CN" sz="1600" spc="-5" dirty="0">
              <a:solidFill>
                <a:srgbClr val="585858"/>
              </a:solidFill>
              <a:latin typeface="微软雅黑" panose="020B0503020204020204" pitchFamily="34" charset="-122"/>
              <a:ea typeface="微软雅黑" panose="020B0503020204020204" pitchFamily="34" charset="-122"/>
              <a:cs typeface="微软雅黑"/>
            </a:endParaRPr>
          </a:p>
          <a:p>
            <a:pPr marL="12065" algn="just">
              <a:spcBef>
                <a:spcPts val="1585"/>
              </a:spcBef>
              <a:tabLst>
                <a:tab pos="241935" algn="l"/>
              </a:tabLst>
            </a:pPr>
            <a:r>
              <a:rPr lang="en-US" sz="1600" dirty="0">
                <a:solidFill>
                  <a:srgbClr val="585858"/>
                </a:solidFill>
                <a:latin typeface="Arial" panose="020B0604020202020204" pitchFamily="34" charset="0"/>
                <a:cs typeface="Arial" panose="020B0604020202020204" pitchFamily="34" charset="0"/>
              </a:rPr>
              <a:t>	Inspection personnel should wear qualified clothing, pants, and protective shoes as per regulations, and correctly wear safety helmets, protective glasses, earplugs, and other protective equipment. They must carry a hydrogen sulfide alarm device. A suitable tool kit, notebook, and inspection tools should be carried and stored neatly, with no irregular exposure. The exterior of the tool kit should be free of unsafe factors like ropes or frayed edges that could come into contact with equipment. A suitable cloth should be carried to clean hard-to-reach areas. Used cloths must be disposed of in the industrial waste recycling bin according to regulations. In particular, female employees' long hair must not be exposed and must be tied up inside the safety helmet.</a:t>
            </a:r>
            <a:endParaRPr lang="en-US" altLang="zh-CN" sz="1600" dirty="0">
              <a:solidFill>
                <a:srgbClr val="585858"/>
              </a:solidFill>
              <a:latin typeface="Arial" panose="020B0604020202020204" pitchFamily="34" charset="0"/>
              <a:cs typeface="Arial" panose="020B0604020202020204" pitchFamily="34" charset="0"/>
            </a:endParaRPr>
          </a:p>
          <a:p>
            <a:pPr marL="12065" algn="just">
              <a:spcBef>
                <a:spcPts val="1585"/>
              </a:spcBef>
              <a:tabLst>
                <a:tab pos="241935" algn="l"/>
              </a:tabLst>
            </a:pPr>
            <a:r>
              <a:rPr lang="en-US" altLang="zh-CN" sz="1600" spc="-5" dirty="0">
                <a:solidFill>
                  <a:srgbClr val="585858"/>
                </a:solidFill>
                <a:latin typeface="微软雅黑" panose="020B0503020204020204" pitchFamily="34" charset="-122"/>
                <a:ea typeface="微软雅黑" panose="020B0503020204020204" pitchFamily="34" charset="-122"/>
                <a:cs typeface="Arial"/>
              </a:rPr>
              <a:t>4</a:t>
            </a:r>
            <a:r>
              <a:rPr lang="zh-CN" altLang="en-US" sz="1600" spc="-305" dirty="0">
                <a:solidFill>
                  <a:srgbClr val="585858"/>
                </a:solidFill>
                <a:latin typeface="微软雅黑" panose="020B0503020204020204" pitchFamily="34" charset="-122"/>
                <a:ea typeface="微软雅黑" panose="020B0503020204020204" pitchFamily="34" charset="-122"/>
                <a:cs typeface="Arial"/>
              </a:rPr>
              <a:t> </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、巡检工具</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要求 </a:t>
            </a:r>
            <a:r>
              <a:rPr lang="en-US" sz="1600" dirty="0">
                <a:solidFill>
                  <a:srgbClr val="585858"/>
                </a:solidFill>
                <a:latin typeface="Arial" panose="020B0604020202020204" pitchFamily="34" charset="0"/>
                <a:cs typeface="Arial" panose="020B0604020202020204" pitchFamily="34" charset="0"/>
              </a:rPr>
              <a:t>Inspection Tool Requirements</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endParaRPr lang="en-US" altLang="zh-CN" sz="1600" spc="-5" dirty="0">
              <a:solidFill>
                <a:srgbClr val="585858"/>
              </a:solidFill>
              <a:latin typeface="微软雅黑" panose="020B0503020204020204" pitchFamily="34" charset="-122"/>
              <a:ea typeface="微软雅黑" panose="020B0503020204020204" pitchFamily="34" charset="-122"/>
              <a:cs typeface="微软雅黑"/>
            </a:endParaRPr>
          </a:p>
          <a:p>
            <a:pPr marL="12065" algn="just">
              <a:spcBef>
                <a:spcPts val="1585"/>
              </a:spcBef>
              <a:tabLst>
                <a:tab pos="241935" algn="l"/>
              </a:tabLst>
            </a:pPr>
            <a:r>
              <a:rPr lang="en-US" altLang="zh-CN" sz="1600" spc="135"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巡检人员携</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带配备</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工</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具</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320"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活扳手</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螺丝刀、手</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钳</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、听棒。携</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带</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配备测量仪</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器</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r>
              <a:rPr lang="zh-CN" altLang="en-US" sz="1600" spc="-320" dirty="0">
                <a:solidFill>
                  <a:srgbClr val="585858"/>
                </a:solidFill>
                <a:latin typeface="微软雅黑" panose="020B0503020204020204" pitchFamily="34" charset="-122"/>
                <a:ea typeface="微软雅黑" panose="020B0503020204020204" pitchFamily="34" charset="-122"/>
                <a:cs typeface="微软雅黑"/>
              </a:rPr>
              <a:t> </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测振仪、</a:t>
            </a:r>
            <a:r>
              <a:rPr lang="zh-CN" altLang="en-US" sz="1600" spc="135" dirty="0">
                <a:solidFill>
                  <a:srgbClr val="585858"/>
                </a:solidFill>
                <a:latin typeface="微软雅黑" panose="020B0503020204020204" pitchFamily="34" charset="-122"/>
                <a:ea typeface="微软雅黑" panose="020B0503020204020204" pitchFamily="34" charset="-122"/>
                <a:cs typeface="微软雅黑"/>
              </a:rPr>
              <a:t>测</a:t>
            </a:r>
            <a:r>
              <a:rPr lang="zh-CN" altLang="en-US" sz="1600" spc="145" dirty="0">
                <a:solidFill>
                  <a:srgbClr val="585858"/>
                </a:solidFill>
                <a:latin typeface="微软雅黑" panose="020B0503020204020204" pitchFamily="34" charset="-122"/>
                <a:ea typeface="微软雅黑" panose="020B0503020204020204" pitchFamily="34" charset="-122"/>
                <a:cs typeface="微软雅黑"/>
              </a:rPr>
              <a:t>温仪</a:t>
            </a:r>
            <a:r>
              <a:rPr lang="zh-CN" altLang="en-US" sz="1600" spc="-5" dirty="0">
                <a:solidFill>
                  <a:srgbClr val="585858"/>
                </a:solidFill>
                <a:latin typeface="微软雅黑" panose="020B0503020204020204" pitchFamily="34" charset="-122"/>
                <a:ea typeface="微软雅黑" panose="020B0503020204020204" pitchFamily="34" charset="-122"/>
                <a:cs typeface="微软雅黑"/>
              </a:rPr>
              <a:t>。</a:t>
            </a:r>
            <a:endParaRPr lang="en-US" altLang="zh-CN" sz="1600" spc="-5" dirty="0">
              <a:solidFill>
                <a:srgbClr val="585858"/>
              </a:solidFill>
              <a:latin typeface="微软雅黑" panose="020B0503020204020204" pitchFamily="34" charset="-122"/>
              <a:ea typeface="微软雅黑" panose="020B0503020204020204" pitchFamily="34" charset="-122"/>
              <a:cs typeface="微软雅黑"/>
            </a:endParaRPr>
          </a:p>
          <a:p>
            <a:pPr marL="12065" algn="just">
              <a:spcBef>
                <a:spcPts val="1585"/>
              </a:spcBef>
              <a:tabLst>
                <a:tab pos="241935" algn="l"/>
              </a:tabLst>
            </a:pPr>
            <a:r>
              <a:rPr lang="en-US" sz="1600" dirty="0">
                <a:solidFill>
                  <a:srgbClr val="585858"/>
                </a:solidFill>
                <a:latin typeface="Arial" panose="020B0604020202020204" pitchFamily="34" charset="0"/>
                <a:cs typeface="Arial" panose="020B0604020202020204" pitchFamily="34" charset="0"/>
              </a:rPr>
              <a:t>	Inspection personnel should carry the following tools: adjustable wrenches, screwdrivers, pliers, and listening sticks. They should also carry measuring instruments, such as a vibration meter and temperature meter.</a:t>
            </a:r>
            <a:endParaRPr lang="zh-CN" altLang="en-US" sz="1600" dirty="0">
              <a:solidFill>
                <a:srgbClr val="58585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5910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667000" y="4191000"/>
            <a:ext cx="990600" cy="303530"/>
          </a:xfrm>
          <a:custGeom>
            <a:avLst/>
            <a:gdLst/>
            <a:ahLst/>
            <a:cxnLst/>
            <a:rect l="l" t="t" r="r" b="b"/>
            <a:pathLst>
              <a:path w="990600" h="303529">
                <a:moveTo>
                  <a:pt x="990600" y="0"/>
                </a:moveTo>
                <a:lnTo>
                  <a:pt x="0" y="0"/>
                </a:lnTo>
                <a:lnTo>
                  <a:pt x="0" y="303276"/>
                </a:lnTo>
                <a:lnTo>
                  <a:pt x="990600" y="303276"/>
                </a:lnTo>
                <a:lnTo>
                  <a:pt x="990600" y="0"/>
                </a:lnTo>
                <a:close/>
              </a:path>
            </a:pathLst>
          </a:custGeom>
          <a:solidFill>
            <a:srgbClr val="FFFF00"/>
          </a:solidFill>
        </p:spPr>
        <p:txBody>
          <a:bodyPr wrap="square" lIns="0" tIns="0" rIns="0" bIns="0" rtlCol="0"/>
          <a:lstStyle/>
          <a:p>
            <a:endParaRPr/>
          </a:p>
        </p:txBody>
      </p:sp>
      <p:sp>
        <p:nvSpPr>
          <p:cNvPr id="4" name="object 4"/>
          <p:cNvSpPr/>
          <p:nvPr/>
        </p:nvSpPr>
        <p:spPr>
          <a:xfrm>
            <a:off x="9753600" y="4191000"/>
            <a:ext cx="745490" cy="303530"/>
          </a:xfrm>
          <a:custGeom>
            <a:avLst/>
            <a:gdLst/>
            <a:ahLst/>
            <a:cxnLst/>
            <a:rect l="l" t="t" r="r" b="b"/>
            <a:pathLst>
              <a:path w="745489" h="303529">
                <a:moveTo>
                  <a:pt x="745235" y="0"/>
                </a:moveTo>
                <a:lnTo>
                  <a:pt x="0" y="0"/>
                </a:lnTo>
                <a:lnTo>
                  <a:pt x="0" y="303276"/>
                </a:lnTo>
                <a:lnTo>
                  <a:pt x="745235" y="303276"/>
                </a:lnTo>
                <a:lnTo>
                  <a:pt x="745235" y="0"/>
                </a:lnTo>
                <a:close/>
              </a:path>
            </a:pathLst>
          </a:custGeom>
          <a:solidFill>
            <a:srgbClr val="FFFF00"/>
          </a:solidFill>
        </p:spPr>
        <p:txBody>
          <a:bodyPr wrap="square" lIns="0" tIns="0" rIns="0" bIns="0" rtlCol="0"/>
          <a:lstStyle/>
          <a:p>
            <a:endParaRPr/>
          </a:p>
        </p:txBody>
      </p:sp>
      <p:sp>
        <p:nvSpPr>
          <p:cNvPr id="5" name="object 5"/>
          <p:cNvSpPr/>
          <p:nvPr/>
        </p:nvSpPr>
        <p:spPr>
          <a:xfrm>
            <a:off x="685901" y="4754387"/>
            <a:ext cx="914400" cy="303530"/>
          </a:xfrm>
          <a:custGeom>
            <a:avLst/>
            <a:gdLst/>
            <a:ahLst/>
            <a:cxnLst/>
            <a:rect l="l" t="t" r="r" b="b"/>
            <a:pathLst>
              <a:path w="990600" h="303529">
                <a:moveTo>
                  <a:pt x="990600" y="0"/>
                </a:moveTo>
                <a:lnTo>
                  <a:pt x="0" y="0"/>
                </a:lnTo>
                <a:lnTo>
                  <a:pt x="0" y="303276"/>
                </a:lnTo>
                <a:lnTo>
                  <a:pt x="990600" y="303276"/>
                </a:lnTo>
                <a:lnTo>
                  <a:pt x="990600" y="0"/>
                </a:lnTo>
                <a:close/>
              </a:path>
            </a:pathLst>
          </a:custGeom>
          <a:solidFill>
            <a:srgbClr val="FFFF00"/>
          </a:solidFill>
        </p:spPr>
        <p:txBody>
          <a:bodyPr wrap="square" lIns="0" tIns="0" rIns="0" bIns="0" rtlCol="0"/>
          <a:lstStyle/>
          <a:p>
            <a:endParaRPr/>
          </a:p>
        </p:txBody>
      </p:sp>
      <p:sp>
        <p:nvSpPr>
          <p:cNvPr id="6" name="object 6"/>
          <p:cNvSpPr txBox="1"/>
          <p:nvPr/>
        </p:nvSpPr>
        <p:spPr>
          <a:xfrm>
            <a:off x="685901" y="1033649"/>
            <a:ext cx="9601099" cy="918200"/>
          </a:xfrm>
          <a:prstGeom prst="rect">
            <a:avLst/>
          </a:prstGeom>
        </p:spPr>
        <p:txBody>
          <a:bodyPr vert="horz" wrap="square" lIns="0" tIns="12700" rIns="0" bIns="0" rtlCol="0">
            <a:spAutoFit/>
          </a:bodyPr>
          <a:lstStyle/>
          <a:p>
            <a:pPr marL="241300" indent="-228600">
              <a:spcBef>
                <a:spcPts val="100"/>
              </a:spcBef>
              <a:buFont typeface="Arial"/>
              <a:buChar char="●"/>
              <a:tabLst>
                <a:tab pos="241300" algn="l"/>
              </a:tabLst>
            </a:pPr>
            <a:r>
              <a:rPr sz="1600" spc="155" dirty="0" err="1">
                <a:solidFill>
                  <a:srgbClr val="585858"/>
                </a:solidFill>
                <a:latin typeface="微软雅黑"/>
                <a:cs typeface="微软雅黑"/>
              </a:rPr>
              <a:t>二、检查内容与</a:t>
            </a:r>
            <a:r>
              <a:rPr sz="1600" spc="140" dirty="0" err="1">
                <a:solidFill>
                  <a:srgbClr val="585858"/>
                </a:solidFill>
                <a:latin typeface="微软雅黑"/>
                <a:cs typeface="微软雅黑"/>
              </a:rPr>
              <a:t>标</a:t>
            </a:r>
            <a:r>
              <a:rPr sz="1600" spc="155" dirty="0" err="1">
                <a:solidFill>
                  <a:srgbClr val="585858"/>
                </a:solidFill>
                <a:latin typeface="微软雅黑"/>
                <a:cs typeface="微软雅黑"/>
              </a:rPr>
              <a:t>准</a:t>
            </a:r>
            <a:r>
              <a:rPr sz="1600" spc="140" dirty="0" err="1">
                <a:solidFill>
                  <a:srgbClr val="585858"/>
                </a:solidFill>
                <a:latin typeface="微软雅黑"/>
                <a:cs typeface="微软雅黑"/>
              </a:rPr>
              <a:t>要</a:t>
            </a:r>
            <a:r>
              <a:rPr sz="1600" dirty="0" err="1">
                <a:solidFill>
                  <a:srgbClr val="585858"/>
                </a:solidFill>
                <a:latin typeface="微软雅黑"/>
                <a:cs typeface="微软雅黑"/>
              </a:rPr>
              <a:t>求</a:t>
            </a:r>
            <a:r>
              <a:rPr lang="en-US" sz="1600"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Inspection Content and Standard Requirements</a:t>
            </a:r>
          </a:p>
          <a:p>
            <a:pPr marL="12700">
              <a:spcBef>
                <a:spcPts val="100"/>
              </a:spcBef>
              <a:tabLst>
                <a:tab pos="241300" algn="l"/>
              </a:tabLst>
            </a:pPr>
            <a:endParaRPr sz="2400" dirty="0">
              <a:latin typeface="微软雅黑"/>
              <a:cs typeface="微软雅黑"/>
            </a:endParaRPr>
          </a:p>
          <a:p>
            <a:pPr marL="12700">
              <a:tabLst>
                <a:tab pos="241300" algn="l"/>
              </a:tabLst>
            </a:pPr>
            <a:r>
              <a:rPr sz="1600" spc="145" dirty="0">
                <a:solidFill>
                  <a:srgbClr val="585858"/>
                </a:solidFill>
                <a:latin typeface="Arial"/>
                <a:cs typeface="Arial"/>
              </a:rPr>
              <a:t>1</a:t>
            </a:r>
            <a:r>
              <a:rPr sz="1600" spc="150" dirty="0">
                <a:solidFill>
                  <a:srgbClr val="585858"/>
                </a:solidFill>
                <a:latin typeface="微软雅黑"/>
                <a:cs typeface="微软雅黑"/>
              </a:rPr>
              <a:t>、泄漏检查内</a:t>
            </a:r>
            <a:r>
              <a:rPr sz="1600" spc="140" dirty="0">
                <a:solidFill>
                  <a:srgbClr val="585858"/>
                </a:solidFill>
                <a:latin typeface="微软雅黑"/>
                <a:cs typeface="微软雅黑"/>
              </a:rPr>
              <a:t>容</a:t>
            </a:r>
            <a:r>
              <a:rPr sz="1600" spc="150" dirty="0">
                <a:solidFill>
                  <a:srgbClr val="585858"/>
                </a:solidFill>
                <a:latin typeface="微软雅黑"/>
                <a:cs typeface="微软雅黑"/>
              </a:rPr>
              <a:t>和</a:t>
            </a:r>
            <a:r>
              <a:rPr sz="1600" spc="140" dirty="0">
                <a:solidFill>
                  <a:srgbClr val="585858"/>
                </a:solidFill>
                <a:latin typeface="微软雅黑"/>
                <a:cs typeface="微软雅黑"/>
              </a:rPr>
              <a:t>标</a:t>
            </a:r>
            <a:r>
              <a:rPr sz="1600" spc="150" dirty="0">
                <a:solidFill>
                  <a:srgbClr val="585858"/>
                </a:solidFill>
                <a:latin typeface="微软雅黑"/>
                <a:cs typeface="微软雅黑"/>
              </a:rPr>
              <a:t>准</a:t>
            </a:r>
            <a:r>
              <a:rPr lang="en-US" sz="1600" spc="150"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Leakage Inspection Content and Standards</a:t>
            </a:r>
            <a:r>
              <a:rPr sz="1600" dirty="0">
                <a:solidFill>
                  <a:srgbClr val="585858"/>
                </a:solidFill>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p:txBody>
      </p:sp>
      <p:sp>
        <p:nvSpPr>
          <p:cNvPr id="7" name="object 7"/>
          <p:cNvSpPr txBox="1"/>
          <p:nvPr/>
        </p:nvSpPr>
        <p:spPr>
          <a:xfrm>
            <a:off x="704658" y="3676853"/>
            <a:ext cx="11125099" cy="2996205"/>
          </a:xfrm>
          <a:prstGeom prst="rect">
            <a:avLst/>
          </a:prstGeom>
        </p:spPr>
        <p:txBody>
          <a:bodyPr vert="horz" wrap="square" lIns="0" tIns="12700" rIns="0" bIns="0" rtlCol="0">
            <a:spAutoFit/>
          </a:bodyPr>
          <a:lstStyle/>
          <a:p>
            <a:pPr marL="12700">
              <a:lnSpc>
                <a:spcPct val="100000"/>
              </a:lnSpc>
              <a:spcBef>
                <a:spcPts val="100"/>
              </a:spcBef>
              <a:tabLst>
                <a:tab pos="241300" algn="l"/>
              </a:tabLst>
            </a:pPr>
            <a:r>
              <a:rPr sz="1600" spc="145" dirty="0">
                <a:solidFill>
                  <a:srgbClr val="585858"/>
                </a:solidFill>
                <a:latin typeface="Arial"/>
                <a:cs typeface="Arial"/>
              </a:rPr>
              <a:t>2</a:t>
            </a:r>
            <a:r>
              <a:rPr sz="1600" spc="150" dirty="0">
                <a:solidFill>
                  <a:srgbClr val="585858"/>
                </a:solidFill>
                <a:latin typeface="微软雅黑"/>
                <a:cs typeface="微软雅黑"/>
              </a:rPr>
              <a:t>、润滑检查内</a:t>
            </a:r>
            <a:r>
              <a:rPr sz="1600" spc="140" dirty="0">
                <a:solidFill>
                  <a:srgbClr val="585858"/>
                </a:solidFill>
                <a:latin typeface="微软雅黑"/>
                <a:cs typeface="微软雅黑"/>
              </a:rPr>
              <a:t>容</a:t>
            </a:r>
            <a:r>
              <a:rPr sz="1600" spc="150" dirty="0">
                <a:solidFill>
                  <a:srgbClr val="585858"/>
                </a:solidFill>
                <a:latin typeface="微软雅黑"/>
                <a:cs typeface="微软雅黑"/>
              </a:rPr>
              <a:t>和</a:t>
            </a:r>
            <a:r>
              <a:rPr sz="1600" spc="140" dirty="0">
                <a:solidFill>
                  <a:srgbClr val="585858"/>
                </a:solidFill>
                <a:latin typeface="微软雅黑"/>
                <a:cs typeface="微软雅黑"/>
              </a:rPr>
              <a:t>标</a:t>
            </a:r>
            <a:r>
              <a:rPr sz="1600" spc="150" dirty="0">
                <a:solidFill>
                  <a:srgbClr val="585858"/>
                </a:solidFill>
                <a:latin typeface="微软雅黑"/>
                <a:cs typeface="微软雅黑"/>
              </a:rPr>
              <a:t>准</a:t>
            </a:r>
            <a:r>
              <a:rPr lang="en-US" sz="1600" spc="150"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Lubrication Inspection Content and Standard</a:t>
            </a:r>
            <a:r>
              <a:rPr sz="1600" dirty="0">
                <a:solidFill>
                  <a:srgbClr val="585858"/>
                </a:solidFill>
                <a:latin typeface="微软雅黑"/>
                <a:cs typeface="微软雅黑"/>
              </a:rPr>
              <a:t>：</a:t>
            </a:r>
            <a:endParaRPr lang="en-US" sz="1600" dirty="0">
              <a:solidFill>
                <a:srgbClr val="585858"/>
              </a:solidFill>
              <a:latin typeface="微软雅黑"/>
              <a:cs typeface="微软雅黑"/>
            </a:endParaRPr>
          </a:p>
          <a:p>
            <a:pPr marL="12700">
              <a:lnSpc>
                <a:spcPct val="100000"/>
              </a:lnSpc>
              <a:spcBef>
                <a:spcPts val="100"/>
              </a:spcBef>
              <a:tabLst>
                <a:tab pos="241300" algn="l"/>
              </a:tabLst>
            </a:pPr>
            <a:endParaRPr sz="2000" dirty="0">
              <a:latin typeface="微软雅黑"/>
              <a:cs typeface="微软雅黑"/>
            </a:endParaRPr>
          </a:p>
          <a:p>
            <a:pPr marL="12065" marR="5080" algn="just">
              <a:lnSpc>
                <a:spcPct val="110000"/>
              </a:lnSpc>
              <a:buClr>
                <a:srgbClr val="585858"/>
              </a:buClr>
              <a:tabLst>
                <a:tab pos="571500" algn="l"/>
                <a:tab pos="572135" algn="l"/>
              </a:tabLst>
            </a:pPr>
            <a:r>
              <a:rPr sz="1600" spc="150" dirty="0" err="1">
                <a:solidFill>
                  <a:srgbClr val="585858"/>
                </a:solidFill>
                <a:latin typeface="微软雅黑"/>
                <a:cs typeface="微软雅黑"/>
              </a:rPr>
              <a:t>检查轴承箱轴</a:t>
            </a:r>
            <a:r>
              <a:rPr sz="1600" spc="140" dirty="0" err="1">
                <a:solidFill>
                  <a:srgbClr val="585858"/>
                </a:solidFill>
                <a:latin typeface="微软雅黑"/>
                <a:cs typeface="微软雅黑"/>
              </a:rPr>
              <a:t>承</a:t>
            </a:r>
            <a:r>
              <a:rPr sz="1600" spc="150" dirty="0" err="1">
                <a:solidFill>
                  <a:srgbClr val="585858"/>
                </a:solidFill>
                <a:latin typeface="微软雅黑"/>
                <a:cs typeface="微软雅黑"/>
              </a:rPr>
              <a:t>压</a:t>
            </a:r>
            <a:r>
              <a:rPr sz="1600" spc="155" dirty="0" err="1">
                <a:solidFill>
                  <a:srgbClr val="585858"/>
                </a:solidFill>
                <a:latin typeface="微软雅黑"/>
                <a:cs typeface="微软雅黑"/>
              </a:rPr>
              <a:t>盖</a:t>
            </a:r>
            <a:r>
              <a:rPr sz="1600" spc="150" dirty="0" err="1">
                <a:solidFill>
                  <a:srgbClr val="585858"/>
                </a:solidFill>
                <a:latin typeface="微软雅黑"/>
                <a:cs typeface="微软雅黑"/>
              </a:rPr>
              <a:t>轴</a:t>
            </a:r>
            <a:r>
              <a:rPr sz="1600" spc="140" dirty="0" err="1">
                <a:solidFill>
                  <a:srgbClr val="585858"/>
                </a:solidFill>
                <a:latin typeface="微软雅黑"/>
                <a:cs typeface="微软雅黑"/>
              </a:rPr>
              <a:t>封</a:t>
            </a:r>
            <a:r>
              <a:rPr sz="1600" spc="150" dirty="0" err="1">
                <a:solidFill>
                  <a:srgbClr val="585858"/>
                </a:solidFill>
                <a:latin typeface="微软雅黑"/>
                <a:cs typeface="微软雅黑"/>
              </a:rPr>
              <a:t>泄</a:t>
            </a:r>
            <a:r>
              <a:rPr sz="1600" spc="145" dirty="0" err="1">
                <a:solidFill>
                  <a:srgbClr val="585858"/>
                </a:solidFill>
                <a:latin typeface="微软雅黑"/>
                <a:cs typeface="微软雅黑"/>
              </a:rPr>
              <a:t>漏</a:t>
            </a:r>
            <a:r>
              <a:rPr sz="1600" spc="150" dirty="0" err="1">
                <a:solidFill>
                  <a:srgbClr val="585858"/>
                </a:solidFill>
                <a:latin typeface="微软雅黑"/>
                <a:cs typeface="微软雅黑"/>
              </a:rPr>
              <a:t>情</a:t>
            </a:r>
            <a:r>
              <a:rPr sz="1600" spc="140" dirty="0" err="1">
                <a:solidFill>
                  <a:srgbClr val="585858"/>
                </a:solidFill>
                <a:latin typeface="微软雅黑"/>
                <a:cs typeface="微软雅黑"/>
              </a:rPr>
              <a:t>况</a:t>
            </a:r>
            <a:r>
              <a:rPr sz="1600" spc="150" dirty="0" err="1">
                <a:solidFill>
                  <a:srgbClr val="585858"/>
                </a:solidFill>
                <a:latin typeface="微软雅黑"/>
                <a:cs typeface="微软雅黑"/>
              </a:rPr>
              <a:t>。</a:t>
            </a:r>
            <a:r>
              <a:rPr sz="1600" spc="140" dirty="0" err="1">
                <a:solidFill>
                  <a:srgbClr val="585858"/>
                </a:solidFill>
                <a:latin typeface="微软雅黑"/>
                <a:cs typeface="微软雅黑"/>
              </a:rPr>
              <a:t>轴</a:t>
            </a:r>
            <a:r>
              <a:rPr sz="1600" spc="150" dirty="0" err="1">
                <a:solidFill>
                  <a:srgbClr val="585858"/>
                </a:solidFill>
                <a:latin typeface="微软雅黑"/>
                <a:cs typeface="微软雅黑"/>
              </a:rPr>
              <a:t>封</a:t>
            </a:r>
            <a:r>
              <a:rPr sz="1600" spc="140" dirty="0" err="1">
                <a:solidFill>
                  <a:srgbClr val="585858"/>
                </a:solidFill>
                <a:latin typeface="微软雅黑"/>
                <a:cs typeface="微软雅黑"/>
              </a:rPr>
              <a:t>不</a:t>
            </a:r>
            <a:r>
              <a:rPr sz="1600" spc="150" dirty="0" err="1">
                <a:solidFill>
                  <a:srgbClr val="585858"/>
                </a:solidFill>
                <a:latin typeface="微软雅黑"/>
                <a:cs typeface="微软雅黑"/>
              </a:rPr>
              <a:t>允</a:t>
            </a:r>
            <a:r>
              <a:rPr sz="1600" spc="140" dirty="0" err="1">
                <a:solidFill>
                  <a:srgbClr val="585858"/>
                </a:solidFill>
                <a:latin typeface="微软雅黑"/>
                <a:cs typeface="微软雅黑"/>
              </a:rPr>
              <a:t>许</a:t>
            </a:r>
            <a:r>
              <a:rPr sz="1600" spc="150" dirty="0" err="1">
                <a:solidFill>
                  <a:srgbClr val="585858"/>
                </a:solidFill>
                <a:latin typeface="微软雅黑"/>
                <a:cs typeface="微软雅黑"/>
              </a:rPr>
              <a:t>有</a:t>
            </a:r>
            <a:r>
              <a:rPr sz="1600" spc="140" dirty="0" err="1">
                <a:solidFill>
                  <a:srgbClr val="585858"/>
                </a:solidFill>
                <a:latin typeface="微软雅黑"/>
                <a:cs typeface="微软雅黑"/>
              </a:rPr>
              <a:t>可</a:t>
            </a:r>
            <a:r>
              <a:rPr sz="1600" spc="150" dirty="0" err="1">
                <a:solidFill>
                  <a:srgbClr val="585858"/>
                </a:solidFill>
                <a:latin typeface="微软雅黑"/>
                <a:cs typeface="微软雅黑"/>
              </a:rPr>
              <a:t>见</a:t>
            </a:r>
            <a:r>
              <a:rPr sz="1600" spc="140" dirty="0" err="1">
                <a:solidFill>
                  <a:srgbClr val="585858"/>
                </a:solidFill>
                <a:latin typeface="微软雅黑"/>
                <a:cs typeface="微软雅黑"/>
              </a:rPr>
              <a:t>的</a:t>
            </a:r>
            <a:r>
              <a:rPr sz="1600" spc="150" dirty="0" err="1">
                <a:solidFill>
                  <a:srgbClr val="585858"/>
                </a:solidFill>
                <a:latin typeface="微软雅黑"/>
                <a:cs typeface="微软雅黑"/>
              </a:rPr>
              <a:t>泄</a:t>
            </a:r>
            <a:r>
              <a:rPr sz="1600" spc="140" dirty="0" err="1">
                <a:solidFill>
                  <a:srgbClr val="585858"/>
                </a:solidFill>
                <a:latin typeface="微软雅黑"/>
                <a:cs typeface="微软雅黑"/>
              </a:rPr>
              <a:t>漏</a:t>
            </a:r>
            <a:r>
              <a:rPr sz="1600" dirty="0">
                <a:solidFill>
                  <a:srgbClr val="585858"/>
                </a:solidFill>
                <a:latin typeface="微软雅黑"/>
                <a:cs typeface="微软雅黑"/>
              </a:rPr>
              <a:t>，</a:t>
            </a:r>
            <a:r>
              <a:rPr sz="1600" spc="-380" dirty="0">
                <a:solidFill>
                  <a:srgbClr val="585858"/>
                </a:solidFill>
                <a:latin typeface="微软雅黑"/>
                <a:cs typeface="微软雅黑"/>
              </a:rPr>
              <a:t> </a:t>
            </a:r>
            <a:r>
              <a:rPr sz="1600" spc="140" dirty="0" err="1">
                <a:solidFill>
                  <a:srgbClr val="585858"/>
                </a:solidFill>
                <a:latin typeface="微软雅黑"/>
                <a:cs typeface="微软雅黑"/>
              </a:rPr>
              <a:t>挡</a:t>
            </a:r>
            <a:r>
              <a:rPr sz="1600" spc="150" dirty="0" err="1">
                <a:solidFill>
                  <a:srgbClr val="585858"/>
                </a:solidFill>
                <a:latin typeface="微软雅黑"/>
                <a:cs typeface="微软雅黑"/>
              </a:rPr>
              <a:t>油</a:t>
            </a:r>
            <a:r>
              <a:rPr sz="1600" spc="140" dirty="0" err="1">
                <a:solidFill>
                  <a:srgbClr val="585858"/>
                </a:solidFill>
                <a:latin typeface="微软雅黑"/>
                <a:cs typeface="微软雅黑"/>
              </a:rPr>
              <a:t>环</a:t>
            </a:r>
            <a:r>
              <a:rPr sz="1600" spc="150" dirty="0" err="1">
                <a:solidFill>
                  <a:srgbClr val="585858"/>
                </a:solidFill>
                <a:latin typeface="微软雅黑"/>
                <a:cs typeface="微软雅黑"/>
              </a:rPr>
              <a:t>不</a:t>
            </a:r>
            <a:r>
              <a:rPr sz="1600" spc="140" dirty="0" err="1">
                <a:solidFill>
                  <a:srgbClr val="585858"/>
                </a:solidFill>
                <a:latin typeface="微软雅黑"/>
                <a:cs typeface="微软雅黑"/>
              </a:rPr>
              <a:t>得</a:t>
            </a:r>
            <a:r>
              <a:rPr sz="1600" spc="150" dirty="0" err="1">
                <a:solidFill>
                  <a:srgbClr val="585858"/>
                </a:solidFill>
                <a:latin typeface="微软雅黑"/>
                <a:cs typeface="微软雅黑"/>
              </a:rPr>
              <a:t>松</a:t>
            </a:r>
            <a:r>
              <a:rPr sz="1600" spc="140" dirty="0" err="1">
                <a:solidFill>
                  <a:srgbClr val="585858"/>
                </a:solidFill>
                <a:latin typeface="微软雅黑"/>
                <a:cs typeface="微软雅黑"/>
              </a:rPr>
              <a:t>动</a:t>
            </a:r>
            <a:r>
              <a:rPr sz="1600" spc="150" dirty="0" err="1">
                <a:solidFill>
                  <a:srgbClr val="585858"/>
                </a:solidFill>
                <a:latin typeface="微软雅黑"/>
                <a:cs typeface="微软雅黑"/>
              </a:rPr>
              <a:t>。</a:t>
            </a:r>
            <a:r>
              <a:rPr sz="1600" spc="140" dirty="0" err="1">
                <a:solidFill>
                  <a:srgbClr val="585858"/>
                </a:solidFill>
                <a:latin typeface="微软雅黑"/>
                <a:cs typeface="微软雅黑"/>
              </a:rPr>
              <a:t>检</a:t>
            </a:r>
            <a:r>
              <a:rPr sz="1600" spc="150" dirty="0" err="1">
                <a:solidFill>
                  <a:srgbClr val="585858"/>
                </a:solidFill>
                <a:latin typeface="微软雅黑"/>
                <a:cs typeface="微软雅黑"/>
              </a:rPr>
              <a:t>查</a:t>
            </a:r>
            <a:r>
              <a:rPr sz="1600" spc="140" dirty="0" err="1">
                <a:solidFill>
                  <a:srgbClr val="585858"/>
                </a:solidFill>
                <a:latin typeface="微软雅黑"/>
                <a:cs typeface="微软雅黑"/>
              </a:rPr>
              <a:t>轴</a:t>
            </a:r>
            <a:r>
              <a:rPr sz="1600" spc="150" dirty="0" err="1">
                <a:solidFill>
                  <a:srgbClr val="585858"/>
                </a:solidFill>
                <a:latin typeface="微软雅黑"/>
                <a:cs typeface="微软雅黑"/>
              </a:rPr>
              <a:t>承</a:t>
            </a:r>
            <a:r>
              <a:rPr sz="1600" dirty="0" err="1">
                <a:solidFill>
                  <a:srgbClr val="585858"/>
                </a:solidFill>
                <a:latin typeface="微软雅黑"/>
                <a:cs typeface="微软雅黑"/>
              </a:rPr>
              <a:t>箱</a:t>
            </a:r>
            <a:r>
              <a:rPr sz="1600" spc="155" dirty="0" err="1">
                <a:solidFill>
                  <a:srgbClr val="585858"/>
                </a:solidFill>
                <a:latin typeface="微软雅黑"/>
                <a:cs typeface="微软雅黑"/>
              </a:rPr>
              <a:t>润滑油</a:t>
            </a:r>
            <a:r>
              <a:rPr sz="1600" spc="150" dirty="0" err="1">
                <a:solidFill>
                  <a:srgbClr val="585858"/>
                </a:solidFill>
                <a:latin typeface="微软雅黑"/>
                <a:cs typeface="微软雅黑"/>
              </a:rPr>
              <a:t>检查</a:t>
            </a:r>
            <a:r>
              <a:rPr sz="1600" dirty="0">
                <a:solidFill>
                  <a:srgbClr val="585858"/>
                </a:solidFill>
                <a:latin typeface="微软雅黑"/>
                <a:cs typeface="微软雅黑"/>
              </a:rPr>
              <a:t>：</a:t>
            </a:r>
            <a:r>
              <a:rPr sz="1600" spc="-380" dirty="0">
                <a:solidFill>
                  <a:srgbClr val="585858"/>
                </a:solidFill>
                <a:latin typeface="微软雅黑"/>
                <a:cs typeface="微软雅黑"/>
              </a:rPr>
              <a:t> </a:t>
            </a:r>
            <a:r>
              <a:rPr sz="1600" spc="150" dirty="0">
                <a:solidFill>
                  <a:srgbClr val="585858"/>
                </a:solidFill>
                <a:latin typeface="微软雅黑"/>
                <a:cs typeface="微软雅黑"/>
              </a:rPr>
              <a:t>润</a:t>
            </a:r>
            <a:r>
              <a:rPr sz="1600" spc="140" dirty="0">
                <a:solidFill>
                  <a:srgbClr val="585858"/>
                </a:solidFill>
                <a:latin typeface="微软雅黑"/>
                <a:cs typeface="微软雅黑"/>
              </a:rPr>
              <a:t>滑</a:t>
            </a:r>
            <a:r>
              <a:rPr sz="1600" spc="150" dirty="0">
                <a:solidFill>
                  <a:srgbClr val="585858"/>
                </a:solidFill>
                <a:latin typeface="微软雅黑"/>
                <a:cs typeface="微软雅黑"/>
              </a:rPr>
              <a:t>油</a:t>
            </a:r>
            <a:r>
              <a:rPr sz="1600" spc="140" dirty="0">
                <a:solidFill>
                  <a:srgbClr val="585858"/>
                </a:solidFill>
                <a:latin typeface="微软雅黑"/>
                <a:cs typeface="微软雅黑"/>
              </a:rPr>
              <a:t>油</a:t>
            </a:r>
            <a:r>
              <a:rPr sz="1600" spc="150" dirty="0">
                <a:solidFill>
                  <a:srgbClr val="585858"/>
                </a:solidFill>
                <a:latin typeface="微软雅黑"/>
                <a:cs typeface="微软雅黑"/>
              </a:rPr>
              <a:t>位</a:t>
            </a:r>
            <a:r>
              <a:rPr sz="1600" spc="140" dirty="0">
                <a:solidFill>
                  <a:srgbClr val="585858"/>
                </a:solidFill>
                <a:latin typeface="微软雅黑"/>
                <a:cs typeface="微软雅黑"/>
              </a:rPr>
              <a:t>为</a:t>
            </a:r>
            <a:r>
              <a:rPr sz="1600" spc="150" dirty="0">
                <a:solidFill>
                  <a:srgbClr val="585858"/>
                </a:solidFill>
                <a:latin typeface="微软雅黑"/>
                <a:cs typeface="微软雅黑"/>
              </a:rPr>
              <a:t>看</a:t>
            </a:r>
            <a:r>
              <a:rPr sz="1600" spc="140" dirty="0">
                <a:solidFill>
                  <a:srgbClr val="585858"/>
                </a:solidFill>
                <a:latin typeface="微软雅黑"/>
                <a:cs typeface="微软雅黑"/>
              </a:rPr>
              <a:t>窗</a:t>
            </a:r>
            <a:r>
              <a:rPr sz="1600" spc="150" dirty="0">
                <a:solidFill>
                  <a:srgbClr val="585858"/>
                </a:solidFill>
                <a:latin typeface="微软雅黑"/>
                <a:cs typeface="微软雅黑"/>
              </a:rPr>
              <a:t>高</a:t>
            </a:r>
            <a:r>
              <a:rPr sz="1600" spc="140" dirty="0">
                <a:solidFill>
                  <a:srgbClr val="585858"/>
                </a:solidFill>
                <a:latin typeface="微软雅黑"/>
                <a:cs typeface="微软雅黑"/>
              </a:rPr>
              <a:t>度</a:t>
            </a:r>
            <a:r>
              <a:rPr sz="1600" spc="175" dirty="0">
                <a:solidFill>
                  <a:srgbClr val="585858"/>
                </a:solidFill>
                <a:latin typeface="微软雅黑"/>
                <a:cs typeface="微软雅黑"/>
              </a:rPr>
              <a:t>的</a:t>
            </a:r>
            <a:r>
              <a:rPr sz="1600" spc="130" dirty="0">
                <a:solidFill>
                  <a:srgbClr val="585858"/>
                </a:solidFill>
                <a:latin typeface="Arial"/>
                <a:cs typeface="Arial"/>
              </a:rPr>
              <a:t>1</a:t>
            </a:r>
            <a:r>
              <a:rPr sz="1600" dirty="0">
                <a:solidFill>
                  <a:srgbClr val="585858"/>
                </a:solidFill>
                <a:latin typeface="Arial"/>
                <a:cs typeface="Arial"/>
              </a:rPr>
              <a:t>/</a:t>
            </a:r>
            <a:r>
              <a:rPr sz="1600" spc="-345" dirty="0">
                <a:solidFill>
                  <a:srgbClr val="585858"/>
                </a:solidFill>
                <a:latin typeface="Arial"/>
                <a:cs typeface="Arial"/>
              </a:rPr>
              <a:t> </a:t>
            </a:r>
            <a:r>
              <a:rPr sz="1600" spc="140" dirty="0">
                <a:solidFill>
                  <a:srgbClr val="585858"/>
                </a:solidFill>
                <a:latin typeface="Arial"/>
                <a:cs typeface="Arial"/>
              </a:rPr>
              <a:t>2</a:t>
            </a:r>
            <a:r>
              <a:rPr sz="1600" dirty="0">
                <a:solidFill>
                  <a:srgbClr val="585858"/>
                </a:solidFill>
                <a:latin typeface="Arial"/>
                <a:cs typeface="Arial"/>
              </a:rPr>
              <a:t>—</a:t>
            </a:r>
            <a:r>
              <a:rPr sz="1600" spc="-345" dirty="0">
                <a:solidFill>
                  <a:srgbClr val="585858"/>
                </a:solidFill>
                <a:latin typeface="Arial"/>
                <a:cs typeface="Arial"/>
              </a:rPr>
              <a:t> </a:t>
            </a:r>
            <a:r>
              <a:rPr sz="1600" spc="140" dirty="0">
                <a:solidFill>
                  <a:srgbClr val="585858"/>
                </a:solidFill>
                <a:latin typeface="Arial"/>
                <a:cs typeface="Arial"/>
              </a:rPr>
              <a:t>2</a:t>
            </a:r>
            <a:r>
              <a:rPr sz="1600" spc="145" dirty="0">
                <a:solidFill>
                  <a:srgbClr val="585858"/>
                </a:solidFill>
                <a:latin typeface="Arial"/>
                <a:cs typeface="Arial"/>
              </a:rPr>
              <a:t>/3</a:t>
            </a:r>
            <a:r>
              <a:rPr sz="1600" spc="140" dirty="0">
                <a:solidFill>
                  <a:srgbClr val="585858"/>
                </a:solidFill>
                <a:latin typeface="微软雅黑"/>
                <a:cs typeface="微软雅黑"/>
              </a:rPr>
              <a:t>。</a:t>
            </a:r>
            <a:r>
              <a:rPr sz="1600" spc="150" dirty="0">
                <a:solidFill>
                  <a:srgbClr val="585858"/>
                </a:solidFill>
                <a:latin typeface="微软雅黑"/>
                <a:cs typeface="微软雅黑"/>
              </a:rPr>
              <a:t>润</a:t>
            </a:r>
            <a:r>
              <a:rPr sz="1600" spc="140" dirty="0">
                <a:solidFill>
                  <a:srgbClr val="585858"/>
                </a:solidFill>
                <a:latin typeface="微软雅黑"/>
                <a:cs typeface="微软雅黑"/>
              </a:rPr>
              <a:t>滑</a:t>
            </a:r>
            <a:r>
              <a:rPr sz="1600" spc="150" dirty="0">
                <a:solidFill>
                  <a:srgbClr val="585858"/>
                </a:solidFill>
                <a:latin typeface="微软雅黑"/>
                <a:cs typeface="微软雅黑"/>
              </a:rPr>
              <a:t>油应</a:t>
            </a:r>
            <a:r>
              <a:rPr sz="1600" spc="150" dirty="0">
                <a:solidFill>
                  <a:srgbClr val="FF0000"/>
                </a:solidFill>
                <a:latin typeface="微软雅黑"/>
                <a:cs typeface="微软雅黑"/>
              </a:rPr>
              <a:t>无</a:t>
            </a:r>
            <a:r>
              <a:rPr sz="1600" spc="140" dirty="0">
                <a:solidFill>
                  <a:srgbClr val="FF0000"/>
                </a:solidFill>
                <a:latin typeface="微软雅黑"/>
                <a:cs typeface="微软雅黑"/>
              </a:rPr>
              <a:t>乳</a:t>
            </a:r>
            <a:r>
              <a:rPr sz="1600" spc="150" dirty="0">
                <a:solidFill>
                  <a:srgbClr val="FF0000"/>
                </a:solidFill>
                <a:latin typeface="微软雅黑"/>
                <a:cs typeface="微软雅黑"/>
              </a:rPr>
              <a:t>化</a:t>
            </a:r>
            <a:r>
              <a:rPr sz="1600" spc="140" dirty="0">
                <a:solidFill>
                  <a:srgbClr val="FF0000"/>
                </a:solidFill>
                <a:latin typeface="微软雅黑"/>
                <a:cs typeface="微软雅黑"/>
              </a:rPr>
              <a:t>、</a:t>
            </a:r>
            <a:r>
              <a:rPr sz="1600" spc="150" dirty="0">
                <a:solidFill>
                  <a:srgbClr val="FF0000"/>
                </a:solidFill>
                <a:latin typeface="微软雅黑"/>
                <a:cs typeface="微软雅黑"/>
              </a:rPr>
              <a:t>变</a:t>
            </a:r>
            <a:r>
              <a:rPr sz="1600" spc="140" dirty="0">
                <a:solidFill>
                  <a:srgbClr val="FF0000"/>
                </a:solidFill>
                <a:latin typeface="微软雅黑"/>
                <a:cs typeface="微软雅黑"/>
              </a:rPr>
              <a:t>质</a:t>
            </a:r>
            <a:r>
              <a:rPr sz="1600" spc="150" dirty="0">
                <a:solidFill>
                  <a:srgbClr val="FF0000"/>
                </a:solidFill>
                <a:latin typeface="微软雅黑"/>
                <a:cs typeface="微软雅黑"/>
              </a:rPr>
              <a:t>、</a:t>
            </a:r>
            <a:r>
              <a:rPr sz="1600" spc="140" dirty="0">
                <a:solidFill>
                  <a:srgbClr val="FF0000"/>
                </a:solidFill>
                <a:latin typeface="微软雅黑"/>
                <a:cs typeface="微软雅黑"/>
              </a:rPr>
              <a:t>颜</a:t>
            </a:r>
            <a:r>
              <a:rPr sz="1600" spc="150" dirty="0">
                <a:solidFill>
                  <a:srgbClr val="FF0000"/>
                </a:solidFill>
                <a:latin typeface="微软雅黑"/>
                <a:cs typeface="微软雅黑"/>
              </a:rPr>
              <a:t>色</a:t>
            </a:r>
            <a:r>
              <a:rPr sz="1600" spc="140" dirty="0">
                <a:solidFill>
                  <a:srgbClr val="FF0000"/>
                </a:solidFill>
                <a:latin typeface="微软雅黑"/>
                <a:cs typeface="微软雅黑"/>
              </a:rPr>
              <a:t>变</a:t>
            </a:r>
            <a:r>
              <a:rPr sz="1600" spc="170" dirty="0">
                <a:solidFill>
                  <a:srgbClr val="FF0000"/>
                </a:solidFill>
                <a:latin typeface="微软雅黑"/>
                <a:cs typeface="微软雅黑"/>
              </a:rPr>
              <a:t>化</a:t>
            </a:r>
            <a:r>
              <a:rPr sz="1600" spc="140" dirty="0">
                <a:solidFill>
                  <a:srgbClr val="585858"/>
                </a:solidFill>
                <a:latin typeface="微软雅黑"/>
                <a:cs typeface="微软雅黑"/>
              </a:rPr>
              <a:t>（</a:t>
            </a:r>
            <a:r>
              <a:rPr sz="1600" spc="155" dirty="0">
                <a:solidFill>
                  <a:srgbClr val="585858"/>
                </a:solidFill>
                <a:latin typeface="微软雅黑"/>
                <a:cs typeface="微软雅黑"/>
              </a:rPr>
              <a:t>变</a:t>
            </a:r>
            <a:r>
              <a:rPr sz="1600" spc="140" dirty="0">
                <a:solidFill>
                  <a:srgbClr val="585858"/>
                </a:solidFill>
                <a:latin typeface="微软雅黑"/>
                <a:cs typeface="微软雅黑"/>
              </a:rPr>
              <a:t>黑</a:t>
            </a:r>
            <a:r>
              <a:rPr sz="1600" dirty="0">
                <a:solidFill>
                  <a:srgbClr val="585858"/>
                </a:solidFill>
                <a:latin typeface="微软雅黑"/>
                <a:cs typeface="微软雅黑"/>
              </a:rPr>
              <a:t>）</a:t>
            </a:r>
            <a:r>
              <a:rPr sz="1600" spc="-380" dirty="0">
                <a:solidFill>
                  <a:srgbClr val="585858"/>
                </a:solidFill>
                <a:latin typeface="微软雅黑"/>
                <a:cs typeface="微软雅黑"/>
              </a:rPr>
              <a:t> </a:t>
            </a:r>
            <a:r>
              <a:rPr sz="1600" dirty="0">
                <a:solidFill>
                  <a:srgbClr val="585858"/>
                </a:solidFill>
                <a:latin typeface="微软雅黑"/>
                <a:cs typeface="微软雅黑"/>
              </a:rPr>
              <a:t>等 </a:t>
            </a:r>
            <a:r>
              <a:rPr sz="1600" spc="150" dirty="0">
                <a:solidFill>
                  <a:srgbClr val="585858"/>
                </a:solidFill>
                <a:latin typeface="微软雅黑"/>
                <a:cs typeface="微软雅黑"/>
              </a:rPr>
              <a:t>情况。补油杯油</a:t>
            </a:r>
            <a:r>
              <a:rPr sz="1600" spc="140" dirty="0">
                <a:solidFill>
                  <a:srgbClr val="585858"/>
                </a:solidFill>
                <a:latin typeface="微软雅黑"/>
                <a:cs typeface="微软雅黑"/>
              </a:rPr>
              <a:t>位</a:t>
            </a:r>
            <a:r>
              <a:rPr sz="1600" spc="150" dirty="0">
                <a:solidFill>
                  <a:srgbClr val="585858"/>
                </a:solidFill>
                <a:latin typeface="微软雅黑"/>
                <a:cs typeface="微软雅黑"/>
              </a:rPr>
              <a:t>和</a:t>
            </a:r>
            <a:r>
              <a:rPr sz="1600" spc="140" dirty="0">
                <a:solidFill>
                  <a:srgbClr val="585858"/>
                </a:solidFill>
                <a:latin typeface="微软雅黑"/>
                <a:cs typeface="微软雅黑"/>
              </a:rPr>
              <a:t>补</a:t>
            </a:r>
            <a:r>
              <a:rPr sz="1600" spc="150" dirty="0">
                <a:solidFill>
                  <a:srgbClr val="585858"/>
                </a:solidFill>
                <a:latin typeface="微软雅黑"/>
                <a:cs typeface="微软雅黑"/>
              </a:rPr>
              <a:t>油</a:t>
            </a:r>
            <a:r>
              <a:rPr sz="1600" spc="140" dirty="0">
                <a:solidFill>
                  <a:srgbClr val="585858"/>
                </a:solidFill>
                <a:latin typeface="微软雅黑"/>
                <a:cs typeface="微软雅黑"/>
              </a:rPr>
              <a:t>情</a:t>
            </a:r>
            <a:r>
              <a:rPr sz="1600" spc="150" dirty="0">
                <a:solidFill>
                  <a:srgbClr val="585858"/>
                </a:solidFill>
                <a:latin typeface="微软雅黑"/>
                <a:cs typeface="微软雅黑"/>
              </a:rPr>
              <a:t>况</a:t>
            </a:r>
            <a:r>
              <a:rPr sz="1600" spc="140" dirty="0">
                <a:solidFill>
                  <a:srgbClr val="585858"/>
                </a:solidFill>
                <a:latin typeface="微软雅黑"/>
                <a:cs typeface="微软雅黑"/>
              </a:rPr>
              <a:t>。</a:t>
            </a:r>
            <a:r>
              <a:rPr sz="1600" spc="150" dirty="0">
                <a:solidFill>
                  <a:srgbClr val="585858"/>
                </a:solidFill>
                <a:latin typeface="微软雅黑"/>
                <a:cs typeface="微软雅黑"/>
              </a:rPr>
              <a:t>对</a:t>
            </a:r>
            <a:r>
              <a:rPr sz="1600" spc="140" dirty="0">
                <a:solidFill>
                  <a:srgbClr val="585858"/>
                </a:solidFill>
                <a:latin typeface="微软雅黑"/>
                <a:cs typeface="微软雅黑"/>
              </a:rPr>
              <a:t>于</a:t>
            </a:r>
            <a:r>
              <a:rPr sz="1600" spc="150" dirty="0">
                <a:solidFill>
                  <a:srgbClr val="585858"/>
                </a:solidFill>
                <a:latin typeface="微软雅黑"/>
                <a:cs typeface="微软雅黑"/>
              </a:rPr>
              <a:t>油</a:t>
            </a:r>
            <a:r>
              <a:rPr sz="1600" spc="140" dirty="0">
                <a:solidFill>
                  <a:srgbClr val="585858"/>
                </a:solidFill>
                <a:latin typeface="微软雅黑"/>
                <a:cs typeface="微软雅黑"/>
              </a:rPr>
              <a:t>雾</a:t>
            </a:r>
            <a:r>
              <a:rPr sz="1600" spc="150" dirty="0">
                <a:solidFill>
                  <a:srgbClr val="585858"/>
                </a:solidFill>
                <a:latin typeface="微软雅黑"/>
                <a:cs typeface="微软雅黑"/>
              </a:rPr>
              <a:t>润滑机</a:t>
            </a:r>
            <a:r>
              <a:rPr sz="1600" spc="140" dirty="0">
                <a:solidFill>
                  <a:srgbClr val="585858"/>
                </a:solidFill>
                <a:latin typeface="微软雅黑"/>
                <a:cs typeface="微软雅黑"/>
              </a:rPr>
              <a:t>泵</a:t>
            </a:r>
            <a:r>
              <a:rPr sz="1600" spc="150" dirty="0">
                <a:solidFill>
                  <a:srgbClr val="585858"/>
                </a:solidFill>
                <a:latin typeface="微软雅黑"/>
                <a:cs typeface="微软雅黑"/>
              </a:rPr>
              <a:t>，</a:t>
            </a:r>
            <a:r>
              <a:rPr sz="1600" spc="140" dirty="0">
                <a:solidFill>
                  <a:srgbClr val="585858"/>
                </a:solidFill>
                <a:latin typeface="微软雅黑"/>
                <a:cs typeface="微软雅黑"/>
              </a:rPr>
              <a:t>应</a:t>
            </a:r>
            <a:r>
              <a:rPr sz="1600" spc="150" dirty="0">
                <a:solidFill>
                  <a:srgbClr val="585858"/>
                </a:solidFill>
                <a:latin typeface="微软雅黑"/>
                <a:cs typeface="微软雅黑"/>
              </a:rPr>
              <a:t>检</a:t>
            </a:r>
            <a:r>
              <a:rPr sz="1600" spc="140" dirty="0">
                <a:solidFill>
                  <a:srgbClr val="585858"/>
                </a:solidFill>
                <a:latin typeface="微软雅黑"/>
                <a:cs typeface="微软雅黑"/>
              </a:rPr>
              <a:t>查</a:t>
            </a:r>
            <a:r>
              <a:rPr sz="1600" spc="150" dirty="0">
                <a:solidFill>
                  <a:srgbClr val="585858"/>
                </a:solidFill>
                <a:latin typeface="微软雅黑"/>
                <a:cs typeface="微软雅黑"/>
              </a:rPr>
              <a:t>供</a:t>
            </a:r>
            <a:r>
              <a:rPr sz="1600" spc="140" dirty="0">
                <a:solidFill>
                  <a:srgbClr val="585858"/>
                </a:solidFill>
                <a:latin typeface="微软雅黑"/>
                <a:cs typeface="微软雅黑"/>
              </a:rPr>
              <a:t>油</a:t>
            </a:r>
            <a:r>
              <a:rPr sz="1600" spc="150" dirty="0">
                <a:solidFill>
                  <a:srgbClr val="585858"/>
                </a:solidFill>
                <a:latin typeface="微软雅黑"/>
                <a:cs typeface="微软雅黑"/>
              </a:rPr>
              <a:t>雾</a:t>
            </a:r>
            <a:r>
              <a:rPr sz="1600" spc="140" dirty="0">
                <a:solidFill>
                  <a:srgbClr val="585858"/>
                </a:solidFill>
                <a:latin typeface="微软雅黑"/>
                <a:cs typeface="微软雅黑"/>
              </a:rPr>
              <a:t>总</a:t>
            </a:r>
            <a:r>
              <a:rPr sz="1600" spc="150" dirty="0">
                <a:solidFill>
                  <a:srgbClr val="585858"/>
                </a:solidFill>
                <a:latin typeface="微软雅黑"/>
                <a:cs typeface="微软雅黑"/>
              </a:rPr>
              <a:t>管</a:t>
            </a:r>
            <a:r>
              <a:rPr sz="1600" spc="140" dirty="0">
                <a:solidFill>
                  <a:srgbClr val="585858"/>
                </a:solidFill>
                <a:latin typeface="微软雅黑"/>
                <a:cs typeface="微软雅黑"/>
              </a:rPr>
              <a:t>、</a:t>
            </a:r>
            <a:r>
              <a:rPr sz="1600" spc="150" dirty="0">
                <a:solidFill>
                  <a:srgbClr val="585858"/>
                </a:solidFill>
                <a:latin typeface="微软雅黑"/>
                <a:cs typeface="微软雅黑"/>
              </a:rPr>
              <a:t>接</a:t>
            </a:r>
            <a:r>
              <a:rPr sz="1600" spc="140" dirty="0">
                <a:solidFill>
                  <a:srgbClr val="585858"/>
                </a:solidFill>
                <a:latin typeface="微软雅黑"/>
                <a:cs typeface="微软雅黑"/>
              </a:rPr>
              <a:t>油</a:t>
            </a:r>
            <a:r>
              <a:rPr sz="1600" spc="150" dirty="0">
                <a:solidFill>
                  <a:srgbClr val="585858"/>
                </a:solidFill>
                <a:latin typeface="微软雅黑"/>
                <a:cs typeface="微软雅黑"/>
              </a:rPr>
              <a:t>盒</a:t>
            </a:r>
            <a:r>
              <a:rPr sz="1600" spc="140" dirty="0">
                <a:solidFill>
                  <a:srgbClr val="585858"/>
                </a:solidFill>
                <a:latin typeface="微软雅黑"/>
                <a:cs typeface="微软雅黑"/>
              </a:rPr>
              <a:t>等</a:t>
            </a:r>
            <a:r>
              <a:rPr sz="1600" spc="150" dirty="0">
                <a:solidFill>
                  <a:srgbClr val="585858"/>
                </a:solidFill>
                <a:latin typeface="微软雅黑"/>
                <a:cs typeface="微软雅黑"/>
              </a:rPr>
              <a:t>储</a:t>
            </a:r>
            <a:r>
              <a:rPr sz="1600" spc="140" dirty="0">
                <a:solidFill>
                  <a:srgbClr val="585858"/>
                </a:solidFill>
                <a:latin typeface="微软雅黑"/>
                <a:cs typeface="微软雅黑"/>
              </a:rPr>
              <a:t>油</a:t>
            </a:r>
            <a:r>
              <a:rPr sz="1600" spc="150" dirty="0">
                <a:solidFill>
                  <a:srgbClr val="585858"/>
                </a:solidFill>
                <a:latin typeface="微软雅黑"/>
                <a:cs typeface="微软雅黑"/>
              </a:rPr>
              <a:t>油</a:t>
            </a:r>
            <a:r>
              <a:rPr sz="1600" spc="140" dirty="0">
                <a:solidFill>
                  <a:srgbClr val="585858"/>
                </a:solidFill>
                <a:latin typeface="微软雅黑"/>
                <a:cs typeface="微软雅黑"/>
              </a:rPr>
              <a:t>位</a:t>
            </a:r>
            <a:r>
              <a:rPr sz="1600" spc="150" dirty="0">
                <a:solidFill>
                  <a:srgbClr val="585858"/>
                </a:solidFill>
                <a:latin typeface="微软雅黑"/>
                <a:cs typeface="微软雅黑"/>
              </a:rPr>
              <a:t>，</a:t>
            </a:r>
            <a:r>
              <a:rPr sz="1600" dirty="0">
                <a:solidFill>
                  <a:srgbClr val="585858"/>
                </a:solidFill>
                <a:latin typeface="微软雅黑"/>
                <a:cs typeface="微软雅黑"/>
              </a:rPr>
              <a:t>并 </a:t>
            </a:r>
            <a:r>
              <a:rPr sz="1600" spc="155" dirty="0" err="1">
                <a:solidFill>
                  <a:srgbClr val="585858"/>
                </a:solidFill>
                <a:latin typeface="微软雅黑"/>
                <a:cs typeface="微软雅黑"/>
              </a:rPr>
              <a:t>检查油雾供应情</a:t>
            </a:r>
            <a:r>
              <a:rPr sz="1600" spc="140" dirty="0" err="1">
                <a:solidFill>
                  <a:srgbClr val="585858"/>
                </a:solidFill>
                <a:latin typeface="微软雅黑"/>
                <a:cs typeface="微软雅黑"/>
              </a:rPr>
              <a:t>况</a:t>
            </a:r>
            <a:r>
              <a:rPr sz="1600" dirty="0">
                <a:solidFill>
                  <a:srgbClr val="585858"/>
                </a:solidFill>
                <a:latin typeface="微软雅黑"/>
                <a:cs typeface="微软雅黑"/>
              </a:rPr>
              <a:t>。</a:t>
            </a:r>
            <a:endParaRPr lang="en-US" sz="1600" dirty="0">
              <a:solidFill>
                <a:srgbClr val="585858"/>
              </a:solidFill>
              <a:latin typeface="微软雅黑"/>
              <a:cs typeface="微软雅黑"/>
            </a:endParaRPr>
          </a:p>
          <a:p>
            <a:pPr marL="12065" marR="5080" algn="just">
              <a:lnSpc>
                <a:spcPct val="110000"/>
              </a:lnSpc>
              <a:buClr>
                <a:srgbClr val="585858"/>
              </a:buClr>
              <a:tabLst>
                <a:tab pos="571500" algn="l"/>
                <a:tab pos="572135" algn="l"/>
              </a:tabLst>
            </a:pPr>
            <a:r>
              <a:rPr lang="en-US" sz="1600" dirty="0">
                <a:solidFill>
                  <a:srgbClr val="585858"/>
                </a:solidFill>
                <a:latin typeface="Arial" panose="020B0604020202020204" pitchFamily="34" charset="0"/>
                <a:cs typeface="Arial" panose="020B0604020202020204" pitchFamily="34" charset="0"/>
              </a:rPr>
              <a:t>Check the bearing box, bearing cap and shaft seal for leakage. The shaft seal should not have visible leakage, and the oil retaining ring must not be loose. Check the bearing box and check the lubricating oil: The lubricating oil level should be between 1/2-2/3 of the height of the sight glass. Lubricating oil should be free of emulsification, deterioration, color change (darkening), etc. Check the oil level and oil replenishment status of the oil replenishment cup. For oil mist lubrication pumps, check the oil mist supply line, oil collection box and oil storage levels, and verify the proper functioning of the oil mist supply.</a:t>
            </a:r>
            <a:endParaRPr sz="1600" dirty="0">
              <a:solidFill>
                <a:srgbClr val="585858"/>
              </a:solidFill>
              <a:latin typeface="Arial" panose="020B0604020202020204" pitchFamily="34" charset="0"/>
              <a:cs typeface="Arial" panose="020B0604020202020204" pitchFamily="34" charset="0"/>
            </a:endParaRPr>
          </a:p>
        </p:txBody>
      </p:sp>
      <p:pic>
        <p:nvPicPr>
          <p:cNvPr id="8" name="object 8"/>
          <p:cNvPicPr/>
          <p:nvPr/>
        </p:nvPicPr>
        <p:blipFill>
          <a:blip r:embed="rId2" cstate="print"/>
          <a:stretch>
            <a:fillRect/>
          </a:stretch>
        </p:blipFill>
        <p:spPr>
          <a:xfrm>
            <a:off x="3812286" y="2129137"/>
            <a:ext cx="4567427" cy="1371600"/>
          </a:xfrm>
          <a:prstGeom prst="rect">
            <a:avLst/>
          </a:prstGeom>
        </p:spPr>
      </p:pic>
      <p:sp>
        <p:nvSpPr>
          <p:cNvPr id="11" name="object 2">
            <a:extLst>
              <a:ext uri="{FF2B5EF4-FFF2-40B4-BE49-F238E27FC236}">
                <a16:creationId xmlns:a16="http://schemas.microsoft.com/office/drawing/2014/main" id="{9515E301-C8C8-7D4C-7B05-00211B19B3CD}"/>
              </a:ext>
            </a:extLst>
          </p:cNvPr>
          <p:cNvSpPr txBox="1">
            <a:spLocks/>
          </p:cNvSpPr>
          <p:nvPr/>
        </p:nvSpPr>
        <p:spPr>
          <a:xfrm>
            <a:off x="685901" y="390601"/>
            <a:ext cx="10013010" cy="443711"/>
          </a:xfrm>
          <a:prstGeom prst="rect">
            <a:avLst/>
          </a:prstGeom>
        </p:spPr>
        <p:txBody>
          <a:bodyPr vert="horz" wrap="square" lIns="0" tIns="12700" rIns="0" bIns="0" rtlCol="0">
            <a:spAutoFit/>
          </a:bodyPr>
          <a:lstStyle>
            <a:lvl1pPr>
              <a:defRPr sz="3600" b="1" i="0">
                <a:solidFill>
                  <a:srgbClr val="252525"/>
                </a:solidFill>
                <a:latin typeface="微软雅黑"/>
                <a:ea typeface="+mj-ea"/>
                <a:cs typeface="微软雅黑"/>
              </a:defRPr>
            </a:lvl1pPr>
          </a:lstStyle>
          <a:p>
            <a:pPr marL="12700">
              <a:spcBef>
                <a:spcPts val="100"/>
              </a:spcBef>
            </a:pPr>
            <a:r>
              <a:rPr lang="zh-CN" altLang="en-US" sz="2800" kern="0" spc="295" dirty="0">
                <a:latin typeface="微软雅黑" panose="020B0503020204020204" pitchFamily="34" charset="-122"/>
                <a:ea typeface="微软雅黑" panose="020B0503020204020204" pitchFamily="34" charset="-122"/>
              </a:rPr>
              <a:t>离心泵的日常巡检 </a:t>
            </a:r>
            <a:r>
              <a:rPr lang="en-US" sz="2800" kern="0" dirty="0">
                <a:latin typeface="Arial" panose="020B0604020202020204" pitchFamily="34" charset="0"/>
                <a:cs typeface="Arial" panose="020B0604020202020204" pitchFamily="34" charset="0"/>
              </a:rPr>
              <a:t>Centrifugal Pump Daily Inspection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66800" y="1143000"/>
            <a:ext cx="2232660" cy="303530"/>
          </a:xfrm>
          <a:custGeom>
            <a:avLst/>
            <a:gdLst/>
            <a:ahLst/>
            <a:cxnLst/>
            <a:rect l="l" t="t" r="r" b="b"/>
            <a:pathLst>
              <a:path w="2232660" h="303530">
                <a:moveTo>
                  <a:pt x="2232660" y="0"/>
                </a:moveTo>
                <a:lnTo>
                  <a:pt x="0" y="0"/>
                </a:lnTo>
                <a:lnTo>
                  <a:pt x="0" y="303275"/>
                </a:lnTo>
                <a:lnTo>
                  <a:pt x="2232660" y="303275"/>
                </a:lnTo>
                <a:lnTo>
                  <a:pt x="2232660" y="0"/>
                </a:lnTo>
                <a:close/>
              </a:path>
            </a:pathLst>
          </a:custGeom>
          <a:solidFill>
            <a:srgbClr val="FFFF00"/>
          </a:solidFill>
        </p:spPr>
        <p:txBody>
          <a:bodyPr wrap="square" lIns="0" tIns="0" rIns="0" bIns="0" rtlCol="0"/>
          <a:lstStyle/>
          <a:p>
            <a:endParaRPr/>
          </a:p>
        </p:txBody>
      </p:sp>
      <p:sp>
        <p:nvSpPr>
          <p:cNvPr id="5" name="object 5"/>
          <p:cNvSpPr txBox="1"/>
          <p:nvPr/>
        </p:nvSpPr>
        <p:spPr>
          <a:xfrm>
            <a:off x="714036" y="1066800"/>
            <a:ext cx="10662920" cy="5232202"/>
          </a:xfrm>
          <a:prstGeom prst="rect">
            <a:avLst/>
          </a:prstGeom>
        </p:spPr>
        <p:txBody>
          <a:bodyPr vert="horz" wrap="square" lIns="0" tIns="12700" rIns="0" bIns="0" rtlCol="0">
            <a:spAutoFit/>
          </a:bodyPr>
          <a:lstStyle/>
          <a:p>
            <a:pPr marL="12700" algn="just">
              <a:lnSpc>
                <a:spcPct val="150000"/>
              </a:lnSpc>
              <a:spcBef>
                <a:spcPts val="100"/>
              </a:spcBef>
              <a:tabLst>
                <a:tab pos="241300" algn="l"/>
              </a:tabLst>
            </a:pPr>
            <a:r>
              <a:rPr sz="1800" spc="145" dirty="0">
                <a:solidFill>
                  <a:srgbClr val="585858"/>
                </a:solidFill>
                <a:latin typeface="Arial"/>
                <a:cs typeface="Arial"/>
              </a:rPr>
              <a:t>3</a:t>
            </a:r>
            <a:r>
              <a:rPr sz="1800" spc="150" dirty="0">
                <a:solidFill>
                  <a:srgbClr val="585858"/>
                </a:solidFill>
                <a:latin typeface="微软雅黑"/>
                <a:cs typeface="微软雅黑"/>
              </a:rPr>
              <a:t>、机封冲洗、</a:t>
            </a:r>
            <a:r>
              <a:rPr sz="1800" spc="140" dirty="0">
                <a:solidFill>
                  <a:srgbClr val="585858"/>
                </a:solidFill>
                <a:latin typeface="微软雅黑"/>
                <a:cs typeface="微软雅黑"/>
              </a:rPr>
              <a:t>冷</a:t>
            </a:r>
            <a:r>
              <a:rPr sz="1800" spc="150" dirty="0">
                <a:solidFill>
                  <a:srgbClr val="585858"/>
                </a:solidFill>
                <a:latin typeface="微软雅黑"/>
                <a:cs typeface="微软雅黑"/>
              </a:rPr>
              <a:t>却</a:t>
            </a:r>
            <a:r>
              <a:rPr sz="1800" spc="140" dirty="0">
                <a:solidFill>
                  <a:srgbClr val="585858"/>
                </a:solidFill>
                <a:latin typeface="微软雅黑"/>
                <a:cs typeface="微软雅黑"/>
              </a:rPr>
              <a:t>系</a:t>
            </a:r>
            <a:r>
              <a:rPr sz="1800" spc="170" dirty="0">
                <a:solidFill>
                  <a:srgbClr val="585858"/>
                </a:solidFill>
                <a:latin typeface="微软雅黑"/>
                <a:cs typeface="微软雅黑"/>
              </a:rPr>
              <a:t>统</a:t>
            </a:r>
            <a:r>
              <a:rPr sz="1800" spc="140" dirty="0">
                <a:solidFill>
                  <a:srgbClr val="585858"/>
                </a:solidFill>
                <a:latin typeface="微软雅黑"/>
                <a:cs typeface="微软雅黑"/>
              </a:rPr>
              <a:t>检</a:t>
            </a:r>
            <a:r>
              <a:rPr sz="1800" spc="150" dirty="0">
                <a:solidFill>
                  <a:srgbClr val="585858"/>
                </a:solidFill>
                <a:latin typeface="微软雅黑"/>
                <a:cs typeface="微软雅黑"/>
              </a:rPr>
              <a:t>查</a:t>
            </a:r>
            <a:r>
              <a:rPr sz="1800" spc="140" dirty="0">
                <a:solidFill>
                  <a:srgbClr val="585858"/>
                </a:solidFill>
                <a:latin typeface="微软雅黑"/>
                <a:cs typeface="微软雅黑"/>
              </a:rPr>
              <a:t>内</a:t>
            </a:r>
            <a:r>
              <a:rPr sz="1800" spc="150" dirty="0">
                <a:solidFill>
                  <a:srgbClr val="585858"/>
                </a:solidFill>
                <a:latin typeface="微软雅黑"/>
                <a:cs typeface="微软雅黑"/>
              </a:rPr>
              <a:t>容</a:t>
            </a:r>
            <a:r>
              <a:rPr sz="1800" spc="140" dirty="0">
                <a:solidFill>
                  <a:srgbClr val="585858"/>
                </a:solidFill>
                <a:latin typeface="微软雅黑"/>
                <a:cs typeface="微软雅黑"/>
              </a:rPr>
              <a:t>要</a:t>
            </a:r>
            <a:r>
              <a:rPr sz="1800" spc="150" dirty="0">
                <a:solidFill>
                  <a:srgbClr val="585858"/>
                </a:solidFill>
                <a:latin typeface="微软雅黑"/>
                <a:cs typeface="微软雅黑"/>
              </a:rPr>
              <a:t>求</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lnSpc>
                <a:spcPct val="150000"/>
              </a:lnSpc>
              <a:spcBef>
                <a:spcPts val="100"/>
              </a:spcBef>
              <a:tabLst>
                <a:tab pos="241300" algn="l"/>
              </a:tabLst>
            </a:pPr>
            <a:r>
              <a:rPr lang="en-US" dirty="0">
                <a:solidFill>
                  <a:srgbClr val="585858"/>
                </a:solidFill>
                <a:latin typeface="Arial" panose="020B0604020202020204" pitchFamily="34" charset="0"/>
                <a:cs typeface="Arial" panose="020B0604020202020204" pitchFamily="34" charset="0"/>
              </a:rPr>
              <a:t>	Mechanical Seal Flushing and Cooling System Inspection Requirements:</a:t>
            </a:r>
            <a:endParaRPr dirty="0">
              <a:solidFill>
                <a:srgbClr val="585858"/>
              </a:solidFill>
              <a:latin typeface="Arial" panose="020B0604020202020204" pitchFamily="34" charset="0"/>
              <a:cs typeface="Arial" panose="020B0604020202020204" pitchFamily="34" charset="0"/>
            </a:endParaRPr>
          </a:p>
          <a:p>
            <a:pPr marL="241300" indent="-228600" algn="just">
              <a:lnSpc>
                <a:spcPct val="150000"/>
              </a:lnSpc>
              <a:spcBef>
                <a:spcPts val="1645"/>
              </a:spcBef>
              <a:buFont typeface="Arial"/>
              <a:buChar char="●"/>
              <a:tabLst>
                <a:tab pos="241300" algn="l"/>
              </a:tabLst>
            </a:pPr>
            <a:r>
              <a:rPr sz="1800" spc="155" dirty="0" err="1">
                <a:solidFill>
                  <a:srgbClr val="585858"/>
                </a:solidFill>
                <a:latin typeface="微软雅黑"/>
                <a:cs typeface="微软雅黑"/>
              </a:rPr>
              <a:t>检查机封冲洗管</a:t>
            </a:r>
            <a:r>
              <a:rPr sz="1800" spc="140" dirty="0" err="1">
                <a:solidFill>
                  <a:srgbClr val="585858"/>
                </a:solidFill>
                <a:latin typeface="微软雅黑"/>
                <a:cs typeface="微软雅黑"/>
              </a:rPr>
              <a:t>线</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管</a:t>
            </a:r>
            <a:r>
              <a:rPr sz="1800" spc="155" dirty="0" err="1">
                <a:solidFill>
                  <a:srgbClr val="585858"/>
                </a:solidFill>
                <a:latin typeface="微软雅黑"/>
                <a:cs typeface="微软雅黑"/>
              </a:rPr>
              <a:t>件</a:t>
            </a:r>
            <a:r>
              <a:rPr sz="1800" spc="140" dirty="0" err="1">
                <a:solidFill>
                  <a:srgbClr val="FF0000"/>
                </a:solidFill>
                <a:latin typeface="微软雅黑"/>
                <a:cs typeface="微软雅黑"/>
              </a:rPr>
              <a:t>泄</a:t>
            </a:r>
            <a:r>
              <a:rPr sz="1800" spc="155" dirty="0" err="1">
                <a:solidFill>
                  <a:srgbClr val="FF0000"/>
                </a:solidFill>
                <a:latin typeface="微软雅黑"/>
                <a:cs typeface="微软雅黑"/>
              </a:rPr>
              <a:t>漏</a:t>
            </a:r>
            <a:r>
              <a:rPr sz="1800" spc="140" dirty="0" err="1">
                <a:solidFill>
                  <a:srgbClr val="585858"/>
                </a:solidFill>
                <a:latin typeface="微软雅黑"/>
                <a:cs typeface="微软雅黑"/>
              </a:rPr>
              <a:t>情</a:t>
            </a:r>
            <a:r>
              <a:rPr sz="1800" spc="150" dirty="0" err="1">
                <a:solidFill>
                  <a:srgbClr val="585858"/>
                </a:solidFill>
                <a:latin typeface="微软雅黑"/>
                <a:cs typeface="微软雅黑"/>
              </a:rPr>
              <a:t>况</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lnSpc>
                <a:spcPct val="150000"/>
              </a:lnSpc>
              <a:spcBef>
                <a:spcPts val="100"/>
              </a:spcBef>
              <a:tabLst>
                <a:tab pos="241300" algn="l"/>
              </a:tabLst>
            </a:pPr>
            <a:r>
              <a:rPr lang="en-US" dirty="0">
                <a:solidFill>
                  <a:srgbClr val="585858"/>
                </a:solidFill>
                <a:latin typeface="Arial" panose="020B0604020202020204" pitchFamily="34" charset="0"/>
                <a:cs typeface="Arial" panose="020B0604020202020204" pitchFamily="34" charset="0"/>
              </a:rPr>
              <a:t>	Check for any leakage in the mechanical seal flushing pipeline and fittings.</a:t>
            </a:r>
            <a:endParaRPr dirty="0">
              <a:solidFill>
                <a:srgbClr val="585858"/>
              </a:solidFill>
              <a:latin typeface="Arial" panose="020B0604020202020204" pitchFamily="34" charset="0"/>
              <a:cs typeface="Arial" panose="020B0604020202020204" pitchFamily="34" charset="0"/>
            </a:endParaRPr>
          </a:p>
          <a:p>
            <a:pPr marL="241300" indent="-228600" algn="just">
              <a:lnSpc>
                <a:spcPct val="150000"/>
              </a:lnSpc>
              <a:spcBef>
                <a:spcPts val="1645"/>
              </a:spcBef>
              <a:buFont typeface="Arial"/>
              <a:buChar char="●"/>
              <a:tabLst>
                <a:tab pos="241300" algn="l"/>
              </a:tabLst>
            </a:pPr>
            <a:r>
              <a:rPr sz="1800" spc="155" dirty="0" err="1">
                <a:solidFill>
                  <a:srgbClr val="585858"/>
                </a:solidFill>
                <a:latin typeface="微软雅黑"/>
                <a:cs typeface="微软雅黑"/>
              </a:rPr>
              <a:t>检查机封冲洗</a:t>
            </a:r>
            <a:r>
              <a:rPr sz="1800" spc="150" dirty="0" err="1">
                <a:solidFill>
                  <a:srgbClr val="FF0000"/>
                </a:solidFill>
                <a:latin typeface="微软雅黑"/>
                <a:cs typeface="微软雅黑"/>
              </a:rPr>
              <a:t>管</a:t>
            </a:r>
            <a:r>
              <a:rPr sz="1800" spc="140" dirty="0" err="1">
                <a:solidFill>
                  <a:srgbClr val="FF0000"/>
                </a:solidFill>
                <a:latin typeface="微软雅黑"/>
                <a:cs typeface="微软雅黑"/>
              </a:rPr>
              <a:t>线</a:t>
            </a:r>
            <a:r>
              <a:rPr sz="1800" spc="150" dirty="0" err="1">
                <a:solidFill>
                  <a:srgbClr val="FF0000"/>
                </a:solidFill>
                <a:latin typeface="微软雅黑"/>
                <a:cs typeface="微软雅黑"/>
              </a:rPr>
              <a:t>、</a:t>
            </a:r>
            <a:r>
              <a:rPr sz="1800" spc="140" dirty="0" err="1">
                <a:solidFill>
                  <a:srgbClr val="FF0000"/>
                </a:solidFill>
                <a:latin typeface="微软雅黑"/>
                <a:cs typeface="微软雅黑"/>
              </a:rPr>
              <a:t>法</a:t>
            </a:r>
            <a:r>
              <a:rPr sz="1800" spc="150" dirty="0" err="1">
                <a:solidFill>
                  <a:srgbClr val="FF0000"/>
                </a:solidFill>
                <a:latin typeface="微软雅黑"/>
                <a:cs typeface="微软雅黑"/>
              </a:rPr>
              <a:t>兰</a:t>
            </a:r>
            <a:r>
              <a:rPr sz="1800" spc="140" dirty="0" err="1">
                <a:solidFill>
                  <a:srgbClr val="FF0000"/>
                </a:solidFill>
                <a:latin typeface="微软雅黑"/>
                <a:cs typeface="微软雅黑"/>
              </a:rPr>
              <a:t>、</a:t>
            </a:r>
            <a:r>
              <a:rPr sz="1800" spc="150" dirty="0" err="1">
                <a:solidFill>
                  <a:srgbClr val="FF0000"/>
                </a:solidFill>
                <a:latin typeface="微软雅黑"/>
                <a:cs typeface="微软雅黑"/>
              </a:rPr>
              <a:t>接</a:t>
            </a:r>
            <a:r>
              <a:rPr sz="1800" spc="155" dirty="0" err="1">
                <a:solidFill>
                  <a:srgbClr val="FF0000"/>
                </a:solidFill>
                <a:latin typeface="微软雅黑"/>
                <a:cs typeface="微软雅黑"/>
              </a:rPr>
              <a:t>头</a:t>
            </a:r>
            <a:r>
              <a:rPr sz="1800" spc="150" dirty="0" err="1">
                <a:solidFill>
                  <a:srgbClr val="585858"/>
                </a:solidFill>
                <a:latin typeface="微软雅黑"/>
                <a:cs typeface="微软雅黑"/>
              </a:rPr>
              <a:t>完</a:t>
            </a:r>
            <a:r>
              <a:rPr sz="1800" spc="140" dirty="0" err="1">
                <a:solidFill>
                  <a:srgbClr val="585858"/>
                </a:solidFill>
                <a:latin typeface="微软雅黑"/>
                <a:cs typeface="微软雅黑"/>
              </a:rPr>
              <a:t>好</a:t>
            </a:r>
            <a:r>
              <a:rPr sz="1800" spc="150" dirty="0" err="1">
                <a:solidFill>
                  <a:srgbClr val="585858"/>
                </a:solidFill>
                <a:latin typeface="微软雅黑"/>
                <a:cs typeface="微软雅黑"/>
              </a:rPr>
              <a:t>情</a:t>
            </a:r>
            <a:r>
              <a:rPr sz="1800" spc="140" dirty="0" err="1">
                <a:solidFill>
                  <a:srgbClr val="585858"/>
                </a:solidFill>
                <a:latin typeface="微软雅黑"/>
                <a:cs typeface="微软雅黑"/>
              </a:rPr>
              <a:t>况</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lnSpc>
                <a:spcPct val="150000"/>
              </a:lnSpc>
              <a:spcBef>
                <a:spcPts val="100"/>
              </a:spcBef>
              <a:tabLst>
                <a:tab pos="241300" algn="l"/>
              </a:tabLst>
            </a:pPr>
            <a:r>
              <a:rPr lang="en-US" dirty="0">
                <a:solidFill>
                  <a:srgbClr val="585858"/>
                </a:solidFill>
                <a:latin typeface="Arial" panose="020B0604020202020204" pitchFamily="34" charset="0"/>
                <a:cs typeface="Arial" panose="020B0604020202020204" pitchFamily="34" charset="0"/>
              </a:rPr>
              <a:t>	Check the integrity of the mechanical seal flushing pipeline, flanges, and joints.</a:t>
            </a:r>
            <a:endParaRPr dirty="0">
              <a:solidFill>
                <a:srgbClr val="585858"/>
              </a:solidFill>
              <a:latin typeface="Arial" panose="020B0604020202020204" pitchFamily="34" charset="0"/>
              <a:cs typeface="Arial" panose="020B0604020202020204" pitchFamily="34" charset="0"/>
            </a:endParaRPr>
          </a:p>
          <a:p>
            <a:pPr marL="241300" indent="-228600" algn="just">
              <a:lnSpc>
                <a:spcPct val="150000"/>
              </a:lnSpc>
              <a:spcBef>
                <a:spcPts val="1655"/>
              </a:spcBef>
              <a:buFont typeface="Arial"/>
              <a:buChar char="●"/>
              <a:tabLst>
                <a:tab pos="241300" algn="l"/>
              </a:tabLst>
            </a:pPr>
            <a:r>
              <a:rPr sz="1800" spc="150" dirty="0" err="1">
                <a:solidFill>
                  <a:srgbClr val="585858"/>
                </a:solidFill>
                <a:latin typeface="微软雅黑"/>
                <a:cs typeface="微软雅黑"/>
              </a:rPr>
              <a:t>检查机封冲洗</a:t>
            </a:r>
            <a:r>
              <a:rPr sz="1800" spc="150" dirty="0" err="1">
                <a:solidFill>
                  <a:srgbClr val="FF0000"/>
                </a:solidFill>
                <a:latin typeface="微软雅黑"/>
                <a:cs typeface="微软雅黑"/>
              </a:rPr>
              <a:t>管</a:t>
            </a:r>
            <a:r>
              <a:rPr sz="1800" spc="140" dirty="0" err="1">
                <a:solidFill>
                  <a:srgbClr val="FF0000"/>
                </a:solidFill>
                <a:latin typeface="微软雅黑"/>
                <a:cs typeface="微软雅黑"/>
              </a:rPr>
              <a:t>线</a:t>
            </a:r>
            <a:r>
              <a:rPr sz="1800" spc="150" dirty="0" err="1">
                <a:solidFill>
                  <a:srgbClr val="FF0000"/>
                </a:solidFill>
                <a:latin typeface="微软雅黑"/>
                <a:cs typeface="微软雅黑"/>
              </a:rPr>
              <a:t>温</a:t>
            </a:r>
            <a:r>
              <a:rPr sz="1800" spc="145" dirty="0" err="1">
                <a:solidFill>
                  <a:srgbClr val="FF0000"/>
                </a:solidFill>
                <a:latin typeface="微软雅黑"/>
                <a:cs typeface="微软雅黑"/>
              </a:rPr>
              <a:t>度</a:t>
            </a:r>
            <a:r>
              <a:rPr sz="1800" spc="150" dirty="0" err="1">
                <a:solidFill>
                  <a:srgbClr val="585858"/>
                </a:solidFill>
                <a:latin typeface="微软雅黑"/>
                <a:cs typeface="微软雅黑"/>
              </a:rPr>
              <a:t>，</a:t>
            </a:r>
            <a:r>
              <a:rPr sz="1800" spc="140" dirty="0" err="1">
                <a:solidFill>
                  <a:srgbClr val="585858"/>
                </a:solidFill>
                <a:latin typeface="微软雅黑"/>
                <a:cs typeface="微软雅黑"/>
              </a:rPr>
              <a:t>是</a:t>
            </a:r>
            <a:r>
              <a:rPr sz="1800" spc="150" dirty="0" err="1">
                <a:solidFill>
                  <a:srgbClr val="585858"/>
                </a:solidFill>
                <a:latin typeface="微软雅黑"/>
                <a:cs typeface="微软雅黑"/>
              </a:rPr>
              <a:t>否</a:t>
            </a:r>
            <a:r>
              <a:rPr sz="1800" spc="140" dirty="0" err="1">
                <a:solidFill>
                  <a:srgbClr val="585858"/>
                </a:solidFill>
                <a:latin typeface="微软雅黑"/>
                <a:cs typeface="微软雅黑"/>
              </a:rPr>
              <a:t>畅</a:t>
            </a:r>
            <a:r>
              <a:rPr sz="1800" spc="150" dirty="0" err="1">
                <a:solidFill>
                  <a:srgbClr val="585858"/>
                </a:solidFill>
                <a:latin typeface="微软雅黑"/>
                <a:cs typeface="微软雅黑"/>
              </a:rPr>
              <a:t>通</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lnSpc>
                <a:spcPct val="150000"/>
              </a:lnSpc>
              <a:spcBef>
                <a:spcPts val="100"/>
              </a:spcBef>
              <a:tabLst>
                <a:tab pos="241300" algn="l"/>
              </a:tabLst>
            </a:pPr>
            <a:r>
              <a:rPr lang="en-US" dirty="0">
                <a:solidFill>
                  <a:srgbClr val="585858"/>
                </a:solidFill>
                <a:latin typeface="Arial" panose="020B0604020202020204" pitchFamily="34" charset="0"/>
                <a:cs typeface="Arial" panose="020B0604020202020204" pitchFamily="34" charset="0"/>
              </a:rPr>
              <a:t>	Check the temperature of the mechanical seal flushing pipeline to ensure it is unobstructed.</a:t>
            </a:r>
            <a:endParaRPr dirty="0">
              <a:solidFill>
                <a:srgbClr val="585858"/>
              </a:solidFill>
              <a:latin typeface="Arial" panose="020B0604020202020204" pitchFamily="34" charset="0"/>
              <a:cs typeface="Arial" panose="020B0604020202020204" pitchFamily="34" charset="0"/>
            </a:endParaRPr>
          </a:p>
          <a:p>
            <a:pPr marL="241300" indent="-228600" algn="just">
              <a:lnSpc>
                <a:spcPct val="150000"/>
              </a:lnSpc>
              <a:spcBef>
                <a:spcPts val="1650"/>
              </a:spcBef>
              <a:buFont typeface="Arial"/>
              <a:buChar char="●"/>
              <a:tabLst>
                <a:tab pos="241300" algn="l"/>
              </a:tabLst>
            </a:pPr>
            <a:r>
              <a:rPr sz="1800" spc="155" dirty="0" err="1">
                <a:solidFill>
                  <a:srgbClr val="585858"/>
                </a:solidFill>
                <a:latin typeface="微软雅黑"/>
                <a:cs typeface="微软雅黑"/>
              </a:rPr>
              <a:t>检查机封冷却水</a:t>
            </a:r>
            <a:r>
              <a:rPr sz="1800" spc="140" dirty="0" err="1">
                <a:solidFill>
                  <a:srgbClr val="FF0000"/>
                </a:solidFill>
                <a:latin typeface="微软雅黑"/>
                <a:cs typeface="微软雅黑"/>
              </a:rPr>
              <a:t>进</a:t>
            </a:r>
            <a:r>
              <a:rPr sz="1800" spc="155" dirty="0" err="1">
                <a:solidFill>
                  <a:srgbClr val="FF0000"/>
                </a:solidFill>
                <a:latin typeface="微软雅黑"/>
                <a:cs typeface="微软雅黑"/>
              </a:rPr>
              <a:t>、</a:t>
            </a:r>
            <a:r>
              <a:rPr sz="1800" spc="140" dirty="0" err="1">
                <a:solidFill>
                  <a:srgbClr val="FF0000"/>
                </a:solidFill>
                <a:latin typeface="微软雅黑"/>
                <a:cs typeface="微软雅黑"/>
              </a:rPr>
              <a:t>回</a:t>
            </a:r>
            <a:r>
              <a:rPr sz="1800" spc="155" dirty="0" err="1">
                <a:solidFill>
                  <a:srgbClr val="FF0000"/>
                </a:solidFill>
                <a:latin typeface="微软雅黑"/>
                <a:cs typeface="微软雅黑"/>
              </a:rPr>
              <a:t>水</a:t>
            </a:r>
            <a:r>
              <a:rPr sz="1800" spc="140" dirty="0" err="1">
                <a:solidFill>
                  <a:srgbClr val="FF0000"/>
                </a:solidFill>
                <a:latin typeface="微软雅黑"/>
                <a:cs typeface="微软雅黑"/>
              </a:rPr>
              <a:t>温</a:t>
            </a:r>
            <a:r>
              <a:rPr sz="1800" spc="155" dirty="0" err="1">
                <a:solidFill>
                  <a:srgbClr val="FF0000"/>
                </a:solidFill>
                <a:latin typeface="微软雅黑"/>
                <a:cs typeface="微软雅黑"/>
              </a:rPr>
              <a:t>度</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是</a:t>
            </a:r>
            <a:r>
              <a:rPr sz="1800" spc="140" dirty="0" err="1">
                <a:solidFill>
                  <a:srgbClr val="585858"/>
                </a:solidFill>
                <a:latin typeface="微软雅黑"/>
                <a:cs typeface="微软雅黑"/>
              </a:rPr>
              <a:t>否</a:t>
            </a:r>
            <a:r>
              <a:rPr sz="1800" spc="150" dirty="0" err="1">
                <a:solidFill>
                  <a:srgbClr val="585858"/>
                </a:solidFill>
                <a:latin typeface="微软雅黑"/>
                <a:cs typeface="微软雅黑"/>
              </a:rPr>
              <a:t>畅</a:t>
            </a:r>
            <a:r>
              <a:rPr sz="1800" spc="140" dirty="0" err="1">
                <a:solidFill>
                  <a:srgbClr val="585858"/>
                </a:solidFill>
                <a:latin typeface="微软雅黑"/>
                <a:cs typeface="微软雅黑"/>
              </a:rPr>
              <a:t>通</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700" algn="just">
              <a:lnSpc>
                <a:spcPct val="150000"/>
              </a:lnSpc>
              <a:spcBef>
                <a:spcPts val="1650"/>
              </a:spcBef>
              <a:tabLst>
                <a:tab pos="241300" algn="l"/>
              </a:tabLst>
            </a:pPr>
            <a:r>
              <a:rPr lang="en-US" dirty="0">
                <a:solidFill>
                  <a:srgbClr val="585858"/>
                </a:solidFill>
                <a:latin typeface="Arial" panose="020B0604020202020204" pitchFamily="34" charset="0"/>
                <a:cs typeface="Arial" panose="020B0604020202020204" pitchFamily="34" charset="0"/>
              </a:rPr>
              <a:t>	Check the temperature of the cooling water in and out of the mechanical seal to ensure proper flow.</a:t>
            </a:r>
            <a:endParaRPr dirty="0">
              <a:solidFill>
                <a:srgbClr val="585858"/>
              </a:solidFill>
              <a:latin typeface="Arial" panose="020B0604020202020204" pitchFamily="34" charset="0"/>
              <a:cs typeface="Arial" panose="020B0604020202020204" pitchFamily="34" charset="0"/>
            </a:endParaRPr>
          </a:p>
        </p:txBody>
      </p:sp>
      <p:sp>
        <p:nvSpPr>
          <p:cNvPr id="6" name="object 2">
            <a:extLst>
              <a:ext uri="{FF2B5EF4-FFF2-40B4-BE49-F238E27FC236}">
                <a16:creationId xmlns:a16="http://schemas.microsoft.com/office/drawing/2014/main" id="{C1F2FD58-8707-4C1E-0D5C-A0B9D9FFDC2D}"/>
              </a:ext>
            </a:extLst>
          </p:cNvPr>
          <p:cNvSpPr txBox="1">
            <a:spLocks/>
          </p:cNvSpPr>
          <p:nvPr/>
        </p:nvSpPr>
        <p:spPr>
          <a:xfrm>
            <a:off x="685901" y="390601"/>
            <a:ext cx="10013010" cy="443711"/>
          </a:xfrm>
          <a:prstGeom prst="rect">
            <a:avLst/>
          </a:prstGeom>
        </p:spPr>
        <p:txBody>
          <a:bodyPr vert="horz" wrap="square" lIns="0" tIns="12700" rIns="0" bIns="0" rtlCol="0">
            <a:spAutoFit/>
          </a:bodyPr>
          <a:lstStyle>
            <a:lvl1pPr>
              <a:defRPr sz="3600" b="1" i="0">
                <a:solidFill>
                  <a:srgbClr val="252525"/>
                </a:solidFill>
                <a:latin typeface="微软雅黑"/>
                <a:ea typeface="+mj-ea"/>
                <a:cs typeface="微软雅黑"/>
              </a:defRPr>
            </a:lvl1pPr>
          </a:lstStyle>
          <a:p>
            <a:pPr marL="12700">
              <a:spcBef>
                <a:spcPts val="100"/>
              </a:spcBef>
            </a:pPr>
            <a:r>
              <a:rPr lang="zh-CN" altLang="en-US" sz="2800" kern="0" spc="295" dirty="0">
                <a:latin typeface="微软雅黑" panose="020B0503020204020204" pitchFamily="34" charset="-122"/>
                <a:ea typeface="微软雅黑" panose="020B0503020204020204" pitchFamily="34" charset="-122"/>
              </a:rPr>
              <a:t>离心泵的日常巡检 </a:t>
            </a:r>
            <a:r>
              <a:rPr lang="en-US" sz="2800" kern="0" dirty="0">
                <a:latin typeface="Arial" panose="020B0604020202020204" pitchFamily="34" charset="0"/>
                <a:cs typeface="Arial" panose="020B0604020202020204" pitchFamily="34" charset="0"/>
              </a:rPr>
              <a:t>Centrifugal Pump Daily Inspection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E7CE8-C852-0CFB-7E0B-4DB0F1F41415}"/>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486EBF8D-B002-4EF0-DC76-B961698382D5}"/>
              </a:ext>
            </a:extLst>
          </p:cNvPr>
          <p:cNvSpPr txBox="1"/>
          <p:nvPr/>
        </p:nvSpPr>
        <p:spPr>
          <a:xfrm>
            <a:off x="685900" y="1066800"/>
            <a:ext cx="11125100" cy="5014193"/>
          </a:xfrm>
          <a:prstGeom prst="rect">
            <a:avLst/>
          </a:prstGeom>
        </p:spPr>
        <p:txBody>
          <a:bodyPr vert="horz" wrap="square" lIns="0" tIns="12700" rIns="0" bIns="0" rtlCol="0">
            <a:spAutoFit/>
          </a:bodyPr>
          <a:lstStyle/>
          <a:p>
            <a:pPr marL="12065" marR="5080" algn="just">
              <a:spcBef>
                <a:spcPts val="1010"/>
              </a:spcBef>
              <a:tabLst>
                <a:tab pos="241300" algn="l"/>
              </a:tabLst>
            </a:pPr>
            <a:r>
              <a:rPr sz="1800" spc="145" dirty="0">
                <a:solidFill>
                  <a:srgbClr val="585858"/>
                </a:solidFill>
                <a:latin typeface="Arial"/>
                <a:cs typeface="Arial"/>
              </a:rPr>
              <a:t>4</a:t>
            </a:r>
            <a:r>
              <a:rPr sz="1800" spc="150" dirty="0">
                <a:solidFill>
                  <a:srgbClr val="585858"/>
                </a:solidFill>
                <a:latin typeface="微软雅黑"/>
                <a:cs typeface="微软雅黑"/>
              </a:rPr>
              <a:t>、外观检查内</a:t>
            </a:r>
            <a:r>
              <a:rPr sz="1800" spc="140" dirty="0">
                <a:solidFill>
                  <a:srgbClr val="585858"/>
                </a:solidFill>
                <a:latin typeface="微软雅黑"/>
                <a:cs typeface="微软雅黑"/>
              </a:rPr>
              <a:t>容</a:t>
            </a:r>
            <a:r>
              <a:rPr sz="1800" spc="150" dirty="0">
                <a:solidFill>
                  <a:srgbClr val="585858"/>
                </a:solidFill>
                <a:latin typeface="微软雅黑"/>
                <a:cs typeface="微软雅黑"/>
              </a:rPr>
              <a:t>和</a:t>
            </a:r>
            <a:r>
              <a:rPr sz="1800" spc="140" dirty="0">
                <a:solidFill>
                  <a:srgbClr val="585858"/>
                </a:solidFill>
                <a:latin typeface="微软雅黑"/>
                <a:cs typeface="微软雅黑"/>
              </a:rPr>
              <a:t>标</a:t>
            </a:r>
            <a:r>
              <a:rPr sz="1800" spc="150" dirty="0">
                <a:solidFill>
                  <a:srgbClr val="585858"/>
                </a:solidFill>
                <a:latin typeface="微软雅黑"/>
                <a:cs typeface="微软雅黑"/>
              </a:rPr>
              <a:t>准</a:t>
            </a:r>
            <a:r>
              <a:rPr lang="en-US" sz="1800" spc="150" dirty="0">
                <a:solidFill>
                  <a:srgbClr val="585858"/>
                </a:solidFill>
                <a:latin typeface="微软雅黑"/>
                <a:cs typeface="微软雅黑"/>
              </a:rPr>
              <a:t> </a:t>
            </a:r>
            <a:r>
              <a:rPr lang="en-US" dirty="0">
                <a:solidFill>
                  <a:srgbClr val="585858"/>
                </a:solidFill>
                <a:latin typeface="Arial" panose="020B0604020202020204" pitchFamily="34" charset="0"/>
                <a:cs typeface="Arial" panose="020B0604020202020204" pitchFamily="34" charset="0"/>
              </a:rPr>
              <a:t>Appearance Inspection Content and Standards</a:t>
            </a:r>
            <a:r>
              <a:rPr dirty="0">
                <a:solidFill>
                  <a:srgbClr val="585858"/>
                </a:solidFill>
                <a:latin typeface="Arial" panose="020B0604020202020204" pitchFamily="34" charset="0"/>
                <a:cs typeface="Arial" panose="020B0604020202020204" pitchFamily="34" charset="0"/>
              </a:rPr>
              <a:t>：</a:t>
            </a:r>
          </a:p>
          <a:p>
            <a:pPr marL="240665" marR="5080" indent="-228600" algn="just">
              <a:spcBef>
                <a:spcPts val="1010"/>
              </a:spcBef>
              <a:buFont typeface="Arial"/>
              <a:buChar char="●"/>
              <a:tabLst>
                <a:tab pos="241300" algn="l"/>
              </a:tabLst>
            </a:pPr>
            <a:r>
              <a:rPr sz="1800" spc="155" dirty="0" err="1">
                <a:solidFill>
                  <a:srgbClr val="585858"/>
                </a:solidFill>
                <a:latin typeface="微软雅黑"/>
                <a:cs typeface="微软雅黑"/>
              </a:rPr>
              <a:t>检查泵出入口法</a:t>
            </a:r>
            <a:r>
              <a:rPr sz="1800" spc="140" dirty="0" err="1">
                <a:solidFill>
                  <a:srgbClr val="585858"/>
                </a:solidFill>
                <a:latin typeface="微软雅黑"/>
                <a:cs typeface="微软雅黑"/>
              </a:rPr>
              <a:t>兰</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附</a:t>
            </a:r>
            <a:r>
              <a:rPr sz="1800" spc="155" dirty="0" err="1">
                <a:solidFill>
                  <a:srgbClr val="585858"/>
                </a:solidFill>
                <a:latin typeface="微软雅黑"/>
                <a:cs typeface="微软雅黑"/>
              </a:rPr>
              <a:t>属</a:t>
            </a:r>
            <a:r>
              <a:rPr sz="1800" spc="140" dirty="0" err="1">
                <a:solidFill>
                  <a:srgbClr val="585858"/>
                </a:solidFill>
                <a:latin typeface="微软雅黑"/>
                <a:cs typeface="微软雅黑"/>
              </a:rPr>
              <a:t>管</a:t>
            </a:r>
            <a:r>
              <a:rPr sz="1800" spc="160" dirty="0" err="1">
                <a:solidFill>
                  <a:srgbClr val="585858"/>
                </a:solidFill>
                <a:latin typeface="微软雅黑"/>
                <a:cs typeface="微软雅黑"/>
              </a:rPr>
              <a:t>线</a:t>
            </a:r>
            <a:r>
              <a:rPr sz="1800" spc="140" dirty="0" err="1">
                <a:solidFill>
                  <a:srgbClr val="FF0000"/>
                </a:solidFill>
                <a:latin typeface="微软雅黑"/>
                <a:cs typeface="微软雅黑"/>
              </a:rPr>
              <a:t>螺</a:t>
            </a:r>
            <a:r>
              <a:rPr sz="1800" spc="155" dirty="0" err="1">
                <a:solidFill>
                  <a:srgbClr val="FF0000"/>
                </a:solidFill>
                <a:latin typeface="微软雅黑"/>
                <a:cs typeface="微软雅黑"/>
              </a:rPr>
              <a:t>栓</a:t>
            </a:r>
            <a:r>
              <a:rPr sz="1800" spc="140" dirty="0" err="1">
                <a:solidFill>
                  <a:srgbClr val="585858"/>
                </a:solidFill>
                <a:latin typeface="微软雅黑"/>
                <a:cs typeface="微软雅黑"/>
              </a:rPr>
              <a:t>是</a:t>
            </a:r>
            <a:r>
              <a:rPr sz="1800" spc="155" dirty="0" err="1">
                <a:solidFill>
                  <a:srgbClr val="585858"/>
                </a:solidFill>
                <a:latin typeface="微软雅黑"/>
                <a:cs typeface="微软雅黑"/>
              </a:rPr>
              <a:t>否</a:t>
            </a:r>
            <a:r>
              <a:rPr sz="1800" spc="140" dirty="0" err="1">
                <a:solidFill>
                  <a:srgbClr val="FF0000"/>
                </a:solidFill>
                <a:latin typeface="微软雅黑"/>
                <a:cs typeface="微软雅黑"/>
              </a:rPr>
              <a:t>松</a:t>
            </a:r>
            <a:r>
              <a:rPr sz="1800" spc="155" dirty="0" err="1">
                <a:solidFill>
                  <a:srgbClr val="FF0000"/>
                </a:solidFill>
                <a:latin typeface="微软雅黑"/>
                <a:cs typeface="微软雅黑"/>
              </a:rPr>
              <a:t>动</a:t>
            </a:r>
            <a:r>
              <a:rPr sz="1800" spc="140" dirty="0" err="1">
                <a:solidFill>
                  <a:srgbClr val="FF0000"/>
                </a:solidFill>
                <a:latin typeface="微软雅黑"/>
                <a:cs typeface="微软雅黑"/>
              </a:rPr>
              <a:t>、</a:t>
            </a:r>
            <a:r>
              <a:rPr sz="1800" spc="155" dirty="0" err="1">
                <a:solidFill>
                  <a:srgbClr val="FF0000"/>
                </a:solidFill>
                <a:latin typeface="微软雅黑"/>
                <a:cs typeface="微软雅黑"/>
              </a:rPr>
              <a:t>缺</a:t>
            </a:r>
            <a:r>
              <a:rPr sz="1800" spc="140" dirty="0" err="1">
                <a:solidFill>
                  <a:srgbClr val="FF0000"/>
                </a:solidFill>
                <a:latin typeface="微软雅黑"/>
                <a:cs typeface="微软雅黑"/>
              </a:rPr>
              <a:t>失</a:t>
            </a:r>
            <a:r>
              <a:rPr sz="1800" spc="155" dirty="0" err="1">
                <a:solidFill>
                  <a:srgbClr val="FF0000"/>
                </a:solidFill>
                <a:latin typeface="微软雅黑"/>
                <a:cs typeface="微软雅黑"/>
              </a:rPr>
              <a:t>、</a:t>
            </a:r>
            <a:r>
              <a:rPr sz="1800" spc="140" dirty="0" err="1">
                <a:solidFill>
                  <a:srgbClr val="FF0000"/>
                </a:solidFill>
                <a:latin typeface="微软雅黑"/>
                <a:cs typeface="微软雅黑"/>
              </a:rPr>
              <a:t>泄</a:t>
            </a:r>
            <a:r>
              <a:rPr sz="1800" spc="155" dirty="0" err="1">
                <a:solidFill>
                  <a:srgbClr val="FF0000"/>
                </a:solidFill>
                <a:latin typeface="微软雅黑"/>
                <a:cs typeface="微软雅黑"/>
              </a:rPr>
              <a:t>漏</a:t>
            </a:r>
            <a:r>
              <a:rPr sz="1800" spc="140" dirty="0" err="1">
                <a:solidFill>
                  <a:srgbClr val="585858"/>
                </a:solidFill>
                <a:latin typeface="微软雅黑"/>
                <a:cs typeface="微软雅黑"/>
              </a:rPr>
              <a:t>情</a:t>
            </a:r>
            <a:r>
              <a:rPr sz="1800" spc="150" dirty="0" err="1">
                <a:solidFill>
                  <a:srgbClr val="585858"/>
                </a:solidFill>
                <a:latin typeface="微软雅黑"/>
                <a:cs typeface="微软雅黑"/>
              </a:rPr>
              <a:t>况</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观</a:t>
            </a:r>
            <a:r>
              <a:rPr sz="1800" spc="140" dirty="0" err="1">
                <a:solidFill>
                  <a:srgbClr val="585858"/>
                </a:solidFill>
                <a:latin typeface="微软雅黑"/>
                <a:cs typeface="微软雅黑"/>
              </a:rPr>
              <a:t>察</a:t>
            </a:r>
            <a:r>
              <a:rPr sz="1800" spc="150" dirty="0" err="1">
                <a:solidFill>
                  <a:srgbClr val="585858"/>
                </a:solidFill>
                <a:latin typeface="微软雅黑"/>
                <a:cs typeface="微软雅黑"/>
              </a:rPr>
              <a:t>轴</a:t>
            </a:r>
            <a:r>
              <a:rPr sz="1800" spc="140" dirty="0" err="1">
                <a:solidFill>
                  <a:srgbClr val="585858"/>
                </a:solidFill>
                <a:latin typeface="微软雅黑"/>
                <a:cs typeface="微软雅黑"/>
              </a:rPr>
              <a:t>承</a:t>
            </a:r>
            <a:r>
              <a:rPr sz="1800" spc="150" dirty="0" err="1">
                <a:solidFill>
                  <a:srgbClr val="585858"/>
                </a:solidFill>
                <a:latin typeface="微软雅黑"/>
                <a:cs typeface="微软雅黑"/>
              </a:rPr>
              <a:t>箱</a:t>
            </a:r>
            <a:r>
              <a:rPr sz="1800" spc="155" dirty="0" err="1">
                <a:solidFill>
                  <a:srgbClr val="585858"/>
                </a:solidFill>
                <a:latin typeface="微软雅黑"/>
                <a:cs typeface="微软雅黑"/>
              </a:rPr>
              <a:t>的</a:t>
            </a:r>
            <a:r>
              <a:rPr sz="1800" spc="155" dirty="0" err="1">
                <a:solidFill>
                  <a:srgbClr val="FF0000"/>
                </a:solidFill>
                <a:latin typeface="微软雅黑"/>
                <a:cs typeface="微软雅黑"/>
              </a:rPr>
              <a:t>油</a:t>
            </a:r>
            <a:r>
              <a:rPr sz="1800" spc="140" dirty="0" err="1">
                <a:solidFill>
                  <a:srgbClr val="FF0000"/>
                </a:solidFill>
                <a:latin typeface="微软雅黑"/>
                <a:cs typeface="微软雅黑"/>
              </a:rPr>
              <a:t>封</a:t>
            </a:r>
            <a:r>
              <a:rPr sz="1800" spc="150" dirty="0" err="1">
                <a:solidFill>
                  <a:srgbClr val="585858"/>
                </a:solidFill>
                <a:latin typeface="微软雅黑"/>
                <a:cs typeface="微软雅黑"/>
              </a:rPr>
              <a:t>、</a:t>
            </a:r>
            <a:r>
              <a:rPr sz="1800" spc="140" dirty="0" err="1">
                <a:solidFill>
                  <a:srgbClr val="585858"/>
                </a:solidFill>
                <a:latin typeface="微软雅黑"/>
                <a:cs typeface="微软雅黑"/>
              </a:rPr>
              <a:t>机</a:t>
            </a:r>
            <a:r>
              <a:rPr sz="1800" spc="150" dirty="0" err="1">
                <a:solidFill>
                  <a:srgbClr val="585858"/>
                </a:solidFill>
                <a:latin typeface="微软雅黑"/>
                <a:cs typeface="微软雅黑"/>
              </a:rPr>
              <a:t>封的</a:t>
            </a:r>
            <a:r>
              <a:rPr sz="1800" spc="155" dirty="0" err="1">
                <a:solidFill>
                  <a:srgbClr val="FF0000"/>
                </a:solidFill>
                <a:latin typeface="微软雅黑"/>
                <a:cs typeface="微软雅黑"/>
              </a:rPr>
              <a:t>水封环</a:t>
            </a:r>
            <a:r>
              <a:rPr sz="1800" spc="155" dirty="0" err="1">
                <a:solidFill>
                  <a:srgbClr val="585858"/>
                </a:solidFill>
                <a:latin typeface="微软雅黑"/>
                <a:cs typeface="微软雅黑"/>
              </a:rPr>
              <a:t>松动情况</a:t>
            </a:r>
            <a:r>
              <a:rPr sz="1800" spc="155" dirty="0">
                <a:solidFill>
                  <a:srgbClr val="585858"/>
                </a:solidFill>
                <a:latin typeface="微软雅黑"/>
                <a:cs typeface="微软雅黑"/>
              </a:rPr>
              <a:t>。</a:t>
            </a:r>
            <a:endParaRPr lang="en-US" sz="1800" spc="155" dirty="0">
              <a:solidFill>
                <a:srgbClr val="585858"/>
              </a:solidFill>
              <a:latin typeface="微软雅黑"/>
              <a:cs typeface="微软雅黑"/>
            </a:endParaRPr>
          </a:p>
          <a:p>
            <a:pPr marL="12065" marR="5080" algn="just">
              <a:spcBef>
                <a:spcPts val="1010"/>
              </a:spcBef>
              <a:tabLst>
                <a:tab pos="241300" algn="l"/>
              </a:tabLst>
            </a:pPr>
            <a:r>
              <a:rPr lang="en-US" dirty="0">
                <a:solidFill>
                  <a:srgbClr val="585858"/>
                </a:solidFill>
                <a:latin typeface="Arial" panose="020B0604020202020204" pitchFamily="34" charset="0"/>
                <a:cs typeface="Arial" panose="020B0604020202020204" pitchFamily="34" charset="0"/>
              </a:rPr>
              <a:t>	Check if the pump inlet and outlet flanges, and associated pipeline bolts are loose, missing, or leaking. 	Observe the oil seals of the bearing housing and the water seals of the mechanical seals for any 	looseness.</a:t>
            </a:r>
            <a:endParaRPr dirty="0">
              <a:solidFill>
                <a:srgbClr val="585858"/>
              </a:solidFill>
              <a:latin typeface="Arial" panose="020B0604020202020204" pitchFamily="34" charset="0"/>
              <a:cs typeface="Arial" panose="020B0604020202020204" pitchFamily="34" charset="0"/>
            </a:endParaRPr>
          </a:p>
          <a:p>
            <a:pPr marL="241300" indent="-228600" algn="just">
              <a:spcBef>
                <a:spcPts val="1639"/>
              </a:spcBef>
              <a:buFont typeface="Arial"/>
              <a:buChar char="●"/>
              <a:tabLst>
                <a:tab pos="241300" algn="l"/>
              </a:tabLst>
            </a:pPr>
            <a:r>
              <a:rPr sz="1800" spc="155" dirty="0">
                <a:solidFill>
                  <a:srgbClr val="585858"/>
                </a:solidFill>
                <a:latin typeface="微软雅黑"/>
                <a:cs typeface="微软雅黑"/>
              </a:rPr>
              <a:t>检查联轴器</a:t>
            </a:r>
            <a:r>
              <a:rPr sz="1800" spc="155" dirty="0">
                <a:solidFill>
                  <a:srgbClr val="FF0000"/>
                </a:solidFill>
                <a:latin typeface="微软雅黑"/>
                <a:cs typeface="微软雅黑"/>
              </a:rPr>
              <a:t>护罩</a:t>
            </a:r>
            <a:r>
              <a:rPr sz="1800" spc="145" dirty="0">
                <a:solidFill>
                  <a:srgbClr val="585858"/>
                </a:solidFill>
                <a:latin typeface="微软雅黑"/>
                <a:cs typeface="微软雅黑"/>
              </a:rPr>
              <a:t>、</a:t>
            </a:r>
            <a:r>
              <a:rPr sz="1800" spc="150" dirty="0">
                <a:solidFill>
                  <a:srgbClr val="FF0000"/>
                </a:solidFill>
                <a:latin typeface="微软雅黑"/>
                <a:cs typeface="微软雅黑"/>
              </a:rPr>
              <a:t>地</a:t>
            </a:r>
            <a:r>
              <a:rPr sz="1800" spc="140" dirty="0">
                <a:solidFill>
                  <a:srgbClr val="FF0000"/>
                </a:solidFill>
                <a:latin typeface="微软雅黑"/>
                <a:cs typeface="微软雅黑"/>
              </a:rPr>
              <a:t>脚</a:t>
            </a:r>
            <a:r>
              <a:rPr sz="1800" spc="150" dirty="0">
                <a:solidFill>
                  <a:srgbClr val="FF0000"/>
                </a:solidFill>
                <a:latin typeface="微软雅黑"/>
                <a:cs typeface="微软雅黑"/>
              </a:rPr>
              <a:t>螺</a:t>
            </a:r>
            <a:r>
              <a:rPr sz="1800" spc="145" dirty="0">
                <a:solidFill>
                  <a:srgbClr val="FF0000"/>
                </a:solidFill>
                <a:latin typeface="微软雅黑"/>
                <a:cs typeface="微软雅黑"/>
              </a:rPr>
              <a:t>栓</a:t>
            </a:r>
            <a:r>
              <a:rPr sz="1800" spc="150" dirty="0">
                <a:solidFill>
                  <a:srgbClr val="585858"/>
                </a:solidFill>
                <a:latin typeface="微软雅黑"/>
                <a:cs typeface="微软雅黑"/>
              </a:rPr>
              <a:t>是</a:t>
            </a:r>
            <a:r>
              <a:rPr sz="1800" spc="140" dirty="0">
                <a:solidFill>
                  <a:srgbClr val="585858"/>
                </a:solidFill>
                <a:latin typeface="微软雅黑"/>
                <a:cs typeface="微软雅黑"/>
              </a:rPr>
              <a:t>否</a:t>
            </a:r>
            <a:r>
              <a:rPr sz="1800" spc="150" dirty="0">
                <a:solidFill>
                  <a:srgbClr val="585858"/>
                </a:solidFill>
                <a:latin typeface="微软雅黑"/>
                <a:cs typeface="微软雅黑"/>
              </a:rPr>
              <a:t>完</a:t>
            </a:r>
            <a:r>
              <a:rPr sz="1800" spc="140" dirty="0">
                <a:solidFill>
                  <a:srgbClr val="585858"/>
                </a:solidFill>
                <a:latin typeface="微软雅黑"/>
                <a:cs typeface="微软雅黑"/>
              </a:rPr>
              <a:t>好</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40" dirty="0" err="1">
                <a:solidFill>
                  <a:srgbClr val="585858"/>
                </a:solidFill>
                <a:latin typeface="微软雅黑"/>
                <a:cs typeface="微软雅黑"/>
              </a:rPr>
              <a:t>与</a:t>
            </a:r>
            <a:r>
              <a:rPr sz="1800" spc="150" dirty="0" err="1">
                <a:solidFill>
                  <a:srgbClr val="585858"/>
                </a:solidFill>
                <a:latin typeface="微软雅黑"/>
                <a:cs typeface="微软雅黑"/>
              </a:rPr>
              <a:t>联</a:t>
            </a:r>
            <a:r>
              <a:rPr sz="1800" spc="140" dirty="0" err="1">
                <a:solidFill>
                  <a:srgbClr val="585858"/>
                </a:solidFill>
                <a:latin typeface="微软雅黑"/>
                <a:cs typeface="微软雅黑"/>
              </a:rPr>
              <a:t>轴</a:t>
            </a:r>
            <a:r>
              <a:rPr sz="1800" spc="150" dirty="0" err="1">
                <a:solidFill>
                  <a:srgbClr val="585858"/>
                </a:solidFill>
                <a:latin typeface="微软雅黑"/>
                <a:cs typeface="微软雅黑"/>
              </a:rPr>
              <a:t>器</a:t>
            </a:r>
            <a:r>
              <a:rPr sz="1800" spc="140" dirty="0" err="1">
                <a:solidFill>
                  <a:srgbClr val="585858"/>
                </a:solidFill>
                <a:latin typeface="微软雅黑"/>
                <a:cs typeface="微软雅黑"/>
              </a:rPr>
              <a:t>是</a:t>
            </a:r>
            <a:r>
              <a:rPr sz="1800" spc="170" dirty="0" err="1">
                <a:solidFill>
                  <a:srgbClr val="585858"/>
                </a:solidFill>
                <a:latin typeface="微软雅黑"/>
                <a:cs typeface="微软雅黑"/>
              </a:rPr>
              <a:t>否</a:t>
            </a:r>
            <a:r>
              <a:rPr sz="1800" spc="140" dirty="0" err="1">
                <a:solidFill>
                  <a:srgbClr val="FF0000"/>
                </a:solidFill>
                <a:latin typeface="微软雅黑"/>
                <a:cs typeface="微软雅黑"/>
              </a:rPr>
              <a:t>摩</a:t>
            </a:r>
            <a:r>
              <a:rPr sz="1800" spc="155" dirty="0" err="1">
                <a:solidFill>
                  <a:srgbClr val="FF0000"/>
                </a:solidFill>
                <a:latin typeface="微软雅黑"/>
                <a:cs typeface="微软雅黑"/>
              </a:rPr>
              <a:t>擦</a:t>
            </a:r>
            <a:r>
              <a:rPr sz="1800" spc="140" dirty="0" err="1">
                <a:solidFill>
                  <a:srgbClr val="585858"/>
                </a:solidFill>
                <a:latin typeface="微软雅黑"/>
                <a:cs typeface="微软雅黑"/>
              </a:rPr>
              <a:t>，</a:t>
            </a:r>
            <a:r>
              <a:rPr sz="1800" spc="150" dirty="0" err="1">
                <a:solidFill>
                  <a:srgbClr val="585858"/>
                </a:solidFill>
                <a:latin typeface="微软雅黑"/>
                <a:cs typeface="微软雅黑"/>
              </a:rPr>
              <a:t>是</a:t>
            </a:r>
            <a:r>
              <a:rPr sz="1800" spc="140" dirty="0" err="1">
                <a:solidFill>
                  <a:srgbClr val="585858"/>
                </a:solidFill>
                <a:latin typeface="微软雅黑"/>
                <a:cs typeface="微软雅黑"/>
              </a:rPr>
              <a:t>否</a:t>
            </a:r>
            <a:r>
              <a:rPr sz="1800" spc="150" dirty="0" err="1">
                <a:solidFill>
                  <a:srgbClr val="585858"/>
                </a:solidFill>
                <a:latin typeface="微软雅黑"/>
                <a:cs typeface="微软雅黑"/>
              </a:rPr>
              <a:t>存</a:t>
            </a:r>
            <a:r>
              <a:rPr sz="1800" spc="140" dirty="0" err="1">
                <a:solidFill>
                  <a:srgbClr val="585858"/>
                </a:solidFill>
                <a:latin typeface="微软雅黑"/>
                <a:cs typeface="微软雅黑"/>
              </a:rPr>
              <a:t>在</a:t>
            </a:r>
            <a:r>
              <a:rPr sz="1800" spc="150" dirty="0" err="1">
                <a:solidFill>
                  <a:srgbClr val="585858"/>
                </a:solidFill>
                <a:latin typeface="微软雅黑"/>
                <a:cs typeface="微软雅黑"/>
              </a:rPr>
              <a:t>摆</a:t>
            </a:r>
            <a:r>
              <a:rPr sz="1800" spc="140" dirty="0" err="1">
                <a:solidFill>
                  <a:srgbClr val="585858"/>
                </a:solidFill>
                <a:latin typeface="微软雅黑"/>
                <a:cs typeface="微软雅黑"/>
              </a:rPr>
              <a:t>动</a:t>
            </a:r>
            <a:r>
              <a:rPr sz="1800" spc="150" dirty="0" err="1">
                <a:solidFill>
                  <a:srgbClr val="585858"/>
                </a:solidFill>
                <a:latin typeface="微软雅黑"/>
                <a:cs typeface="微软雅黑"/>
              </a:rPr>
              <a:t>情</a:t>
            </a:r>
            <a:r>
              <a:rPr sz="1800" spc="140" dirty="0" err="1">
                <a:solidFill>
                  <a:srgbClr val="585858"/>
                </a:solidFill>
                <a:latin typeface="微软雅黑"/>
                <a:cs typeface="微软雅黑"/>
              </a:rPr>
              <a:t>况</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065" marR="5080" algn="just">
              <a:spcBef>
                <a:spcPts val="1010"/>
              </a:spcBef>
              <a:tabLst>
                <a:tab pos="241300" algn="l"/>
              </a:tabLst>
            </a:pPr>
            <a:r>
              <a:rPr lang="en-US" dirty="0">
                <a:solidFill>
                  <a:srgbClr val="585858"/>
                </a:solidFill>
                <a:latin typeface="Arial" panose="020B0604020202020204" pitchFamily="34" charset="0"/>
                <a:cs typeface="Arial" panose="020B0604020202020204" pitchFamily="34" charset="0"/>
              </a:rPr>
              <a:t>	Check if the coupling guard and anchor bolts are intact; check if there is any friction with the coupling, and 	if there is any oscillation.</a:t>
            </a:r>
            <a:endParaRPr dirty="0">
              <a:solidFill>
                <a:srgbClr val="585858"/>
              </a:solidFill>
              <a:latin typeface="Arial" panose="020B0604020202020204" pitchFamily="34" charset="0"/>
              <a:cs typeface="Arial" panose="020B0604020202020204" pitchFamily="34" charset="0"/>
            </a:endParaRPr>
          </a:p>
          <a:p>
            <a:pPr marL="240665" marR="26670" indent="-228600" algn="just">
              <a:spcBef>
                <a:spcPts val="1000"/>
              </a:spcBef>
              <a:buFont typeface="Arial"/>
              <a:buChar char="●"/>
              <a:tabLst>
                <a:tab pos="241300" algn="l"/>
              </a:tabLst>
            </a:pPr>
            <a:r>
              <a:rPr sz="1800" spc="155" dirty="0">
                <a:solidFill>
                  <a:srgbClr val="585858"/>
                </a:solidFill>
                <a:latin typeface="微软雅黑"/>
                <a:cs typeface="微软雅黑"/>
              </a:rPr>
              <a:t>泵体、电机的</a:t>
            </a:r>
            <a:r>
              <a:rPr sz="1800" spc="150" dirty="0">
                <a:solidFill>
                  <a:srgbClr val="FF0000"/>
                </a:solidFill>
                <a:latin typeface="微软雅黑"/>
                <a:cs typeface="微软雅黑"/>
              </a:rPr>
              <a:t>地</a:t>
            </a:r>
            <a:r>
              <a:rPr sz="1800" spc="140" dirty="0">
                <a:solidFill>
                  <a:srgbClr val="FF0000"/>
                </a:solidFill>
                <a:latin typeface="微软雅黑"/>
                <a:cs typeface="微软雅黑"/>
              </a:rPr>
              <a:t>脚</a:t>
            </a:r>
            <a:r>
              <a:rPr sz="1800" spc="150" dirty="0">
                <a:solidFill>
                  <a:srgbClr val="FF0000"/>
                </a:solidFill>
                <a:latin typeface="微软雅黑"/>
                <a:cs typeface="微软雅黑"/>
              </a:rPr>
              <a:t>螺栓</a:t>
            </a:r>
            <a:r>
              <a:rPr sz="1800" spc="155" dirty="0">
                <a:solidFill>
                  <a:srgbClr val="585858"/>
                </a:solidFill>
                <a:latin typeface="微软雅黑"/>
                <a:cs typeface="微软雅黑"/>
              </a:rPr>
              <a:t>、</a:t>
            </a:r>
            <a:r>
              <a:rPr sz="1800" spc="140" dirty="0">
                <a:solidFill>
                  <a:srgbClr val="FF0000"/>
                </a:solidFill>
                <a:latin typeface="微软雅黑"/>
                <a:cs typeface="微软雅黑"/>
              </a:rPr>
              <a:t>连</a:t>
            </a:r>
            <a:r>
              <a:rPr sz="1800" spc="150" dirty="0">
                <a:solidFill>
                  <a:srgbClr val="FF0000"/>
                </a:solidFill>
                <a:latin typeface="微软雅黑"/>
                <a:cs typeface="微软雅黑"/>
              </a:rPr>
              <a:t>接</a:t>
            </a:r>
            <a:r>
              <a:rPr sz="1800" spc="140" dirty="0">
                <a:solidFill>
                  <a:srgbClr val="FF0000"/>
                </a:solidFill>
                <a:latin typeface="微软雅黑"/>
                <a:cs typeface="微软雅黑"/>
              </a:rPr>
              <a:t>螺</a:t>
            </a:r>
            <a:r>
              <a:rPr sz="1800" spc="160" dirty="0">
                <a:solidFill>
                  <a:srgbClr val="FF0000"/>
                </a:solidFill>
                <a:latin typeface="微软雅黑"/>
                <a:cs typeface="微软雅黑"/>
              </a:rPr>
              <a:t>栓</a:t>
            </a:r>
            <a:r>
              <a:rPr sz="1800" spc="140" dirty="0">
                <a:solidFill>
                  <a:srgbClr val="585858"/>
                </a:solidFill>
                <a:latin typeface="微软雅黑"/>
                <a:cs typeface="微软雅黑"/>
              </a:rPr>
              <a:t>是</a:t>
            </a:r>
            <a:r>
              <a:rPr sz="1800" spc="150" dirty="0">
                <a:solidFill>
                  <a:srgbClr val="585858"/>
                </a:solidFill>
                <a:latin typeface="微软雅黑"/>
                <a:cs typeface="微软雅黑"/>
              </a:rPr>
              <a:t>否</a:t>
            </a:r>
            <a:r>
              <a:rPr sz="1800" spc="140" dirty="0">
                <a:solidFill>
                  <a:srgbClr val="585858"/>
                </a:solidFill>
                <a:latin typeface="微软雅黑"/>
                <a:cs typeface="微软雅黑"/>
              </a:rPr>
              <a:t>存</a:t>
            </a:r>
            <a:r>
              <a:rPr sz="1800" spc="150" dirty="0">
                <a:solidFill>
                  <a:srgbClr val="585858"/>
                </a:solidFill>
                <a:latin typeface="微软雅黑"/>
                <a:cs typeface="微软雅黑"/>
              </a:rPr>
              <a:t>在</a:t>
            </a:r>
            <a:r>
              <a:rPr sz="1800" spc="140" dirty="0">
                <a:solidFill>
                  <a:srgbClr val="585858"/>
                </a:solidFill>
                <a:latin typeface="微软雅黑"/>
                <a:cs typeface="微软雅黑"/>
              </a:rPr>
              <a:t>松</a:t>
            </a:r>
            <a:r>
              <a:rPr sz="1800" spc="150" dirty="0">
                <a:solidFill>
                  <a:srgbClr val="585858"/>
                </a:solidFill>
                <a:latin typeface="微软雅黑"/>
                <a:cs typeface="微软雅黑"/>
              </a:rPr>
              <a:t>动</a:t>
            </a:r>
            <a:r>
              <a:rPr sz="1800" spc="140" dirty="0">
                <a:solidFill>
                  <a:srgbClr val="585858"/>
                </a:solidFill>
                <a:latin typeface="微软雅黑"/>
                <a:cs typeface="微软雅黑"/>
              </a:rPr>
              <a:t>。</a:t>
            </a:r>
            <a:r>
              <a:rPr sz="1800" spc="150" dirty="0">
                <a:solidFill>
                  <a:srgbClr val="585858"/>
                </a:solidFill>
                <a:latin typeface="微软雅黑"/>
                <a:cs typeface="微软雅黑"/>
              </a:rPr>
              <a:t>观</a:t>
            </a:r>
            <a:r>
              <a:rPr sz="1800" spc="140" dirty="0">
                <a:solidFill>
                  <a:srgbClr val="585858"/>
                </a:solidFill>
                <a:latin typeface="微软雅黑"/>
                <a:cs typeface="微软雅黑"/>
              </a:rPr>
              <a:t>察</a:t>
            </a:r>
            <a:r>
              <a:rPr sz="1800" spc="150" dirty="0">
                <a:solidFill>
                  <a:srgbClr val="585858"/>
                </a:solidFill>
                <a:latin typeface="微软雅黑"/>
                <a:cs typeface="微软雅黑"/>
              </a:rPr>
              <a:t>泵</a:t>
            </a:r>
            <a:r>
              <a:rPr sz="1800" spc="140" dirty="0">
                <a:solidFill>
                  <a:srgbClr val="585858"/>
                </a:solidFill>
                <a:latin typeface="微软雅黑"/>
                <a:cs typeface="微软雅黑"/>
              </a:rPr>
              <a:t>出</a:t>
            </a:r>
            <a:r>
              <a:rPr sz="1800" spc="150" dirty="0">
                <a:solidFill>
                  <a:srgbClr val="585858"/>
                </a:solidFill>
                <a:latin typeface="微软雅黑"/>
                <a:cs typeface="微软雅黑"/>
              </a:rPr>
              <a:t>入</a:t>
            </a:r>
            <a:r>
              <a:rPr sz="1800" spc="165" dirty="0">
                <a:solidFill>
                  <a:srgbClr val="585858"/>
                </a:solidFill>
                <a:latin typeface="微软雅黑"/>
                <a:cs typeface="微软雅黑"/>
              </a:rPr>
              <a:t>口</a:t>
            </a:r>
            <a:r>
              <a:rPr sz="1800" spc="150" dirty="0">
                <a:solidFill>
                  <a:srgbClr val="FF0000"/>
                </a:solidFill>
                <a:latin typeface="微软雅黑"/>
                <a:cs typeface="微软雅黑"/>
              </a:rPr>
              <a:t>压</a:t>
            </a:r>
            <a:r>
              <a:rPr sz="1800" spc="140" dirty="0">
                <a:solidFill>
                  <a:srgbClr val="FF0000"/>
                </a:solidFill>
                <a:latin typeface="微软雅黑"/>
                <a:cs typeface="微软雅黑"/>
              </a:rPr>
              <a:t>力</a:t>
            </a:r>
            <a:r>
              <a:rPr sz="1800" spc="155" dirty="0">
                <a:solidFill>
                  <a:srgbClr val="FF0000"/>
                </a:solidFill>
                <a:latin typeface="微软雅黑"/>
                <a:cs typeface="微软雅黑"/>
              </a:rPr>
              <a:t>表</a:t>
            </a:r>
            <a:r>
              <a:rPr sz="1800" spc="140" dirty="0">
                <a:solidFill>
                  <a:srgbClr val="585858"/>
                </a:solidFill>
                <a:latin typeface="微软雅黑"/>
                <a:cs typeface="微软雅黑"/>
              </a:rPr>
              <a:t>是</a:t>
            </a:r>
            <a:r>
              <a:rPr sz="1800" spc="150" dirty="0">
                <a:solidFill>
                  <a:srgbClr val="585858"/>
                </a:solidFill>
                <a:latin typeface="微软雅黑"/>
                <a:cs typeface="微软雅黑"/>
              </a:rPr>
              <a:t>否</a:t>
            </a:r>
            <a:r>
              <a:rPr sz="1800" spc="140" dirty="0">
                <a:solidFill>
                  <a:srgbClr val="585858"/>
                </a:solidFill>
                <a:latin typeface="微软雅黑"/>
                <a:cs typeface="微软雅黑"/>
              </a:rPr>
              <a:t>存</a:t>
            </a:r>
            <a:r>
              <a:rPr sz="1800" spc="150" dirty="0">
                <a:solidFill>
                  <a:srgbClr val="585858"/>
                </a:solidFill>
                <a:latin typeface="微软雅黑"/>
                <a:cs typeface="微软雅黑"/>
              </a:rPr>
              <a:t>在</a:t>
            </a:r>
            <a:r>
              <a:rPr sz="1800" spc="140" dirty="0">
                <a:solidFill>
                  <a:srgbClr val="585858"/>
                </a:solidFill>
                <a:latin typeface="微软雅黑"/>
                <a:cs typeface="微软雅黑"/>
              </a:rPr>
              <a:t>较</a:t>
            </a:r>
            <a:r>
              <a:rPr sz="1800" spc="150" dirty="0">
                <a:solidFill>
                  <a:srgbClr val="585858"/>
                </a:solidFill>
                <a:latin typeface="微软雅黑"/>
                <a:cs typeface="微软雅黑"/>
              </a:rPr>
              <a:t>大</a:t>
            </a:r>
            <a:r>
              <a:rPr sz="1800" spc="140" dirty="0">
                <a:solidFill>
                  <a:srgbClr val="585858"/>
                </a:solidFill>
                <a:latin typeface="微软雅黑"/>
                <a:cs typeface="微软雅黑"/>
              </a:rPr>
              <a:t>波</a:t>
            </a:r>
            <a:r>
              <a:rPr sz="1800" spc="150" dirty="0">
                <a:solidFill>
                  <a:srgbClr val="585858"/>
                </a:solidFill>
                <a:latin typeface="微软雅黑"/>
                <a:cs typeface="微软雅黑"/>
              </a:rPr>
              <a:t>动</a:t>
            </a:r>
            <a:r>
              <a:rPr sz="1800" spc="140" dirty="0">
                <a:solidFill>
                  <a:srgbClr val="585858"/>
                </a:solidFill>
                <a:latin typeface="微软雅黑"/>
                <a:cs typeface="微软雅黑"/>
              </a:rPr>
              <a:t>。</a:t>
            </a:r>
            <a:r>
              <a:rPr sz="1800" spc="150" dirty="0">
                <a:solidFill>
                  <a:srgbClr val="585858"/>
                </a:solidFill>
                <a:latin typeface="微软雅黑"/>
                <a:cs typeface="微软雅黑"/>
              </a:rPr>
              <a:t>压</a:t>
            </a:r>
            <a:r>
              <a:rPr sz="1800" dirty="0">
                <a:solidFill>
                  <a:srgbClr val="585858"/>
                </a:solidFill>
                <a:latin typeface="微软雅黑"/>
                <a:cs typeface="微软雅黑"/>
              </a:rPr>
              <a:t>力</a:t>
            </a:r>
            <a:r>
              <a:rPr sz="1800" spc="155" dirty="0">
                <a:solidFill>
                  <a:srgbClr val="585858"/>
                </a:solidFill>
                <a:latin typeface="微软雅黑"/>
                <a:cs typeface="微软雅黑"/>
              </a:rPr>
              <a:t>是否在现场表的</a:t>
            </a:r>
            <a:r>
              <a:rPr sz="1800" spc="140" dirty="0">
                <a:solidFill>
                  <a:srgbClr val="585858"/>
                </a:solidFill>
                <a:latin typeface="微软雅黑"/>
                <a:cs typeface="微软雅黑"/>
              </a:rPr>
              <a:t>正</a:t>
            </a:r>
            <a:r>
              <a:rPr sz="1800" spc="155" dirty="0">
                <a:solidFill>
                  <a:srgbClr val="585858"/>
                </a:solidFill>
                <a:latin typeface="微软雅黑"/>
                <a:cs typeface="微软雅黑"/>
              </a:rPr>
              <a:t>常</a:t>
            </a:r>
            <a:r>
              <a:rPr sz="1800" spc="140" dirty="0">
                <a:solidFill>
                  <a:srgbClr val="585858"/>
                </a:solidFill>
                <a:latin typeface="微软雅黑"/>
                <a:cs typeface="微软雅黑"/>
              </a:rPr>
              <a:t>范</a:t>
            </a:r>
            <a:r>
              <a:rPr sz="1800" spc="155" dirty="0">
                <a:solidFill>
                  <a:srgbClr val="585858"/>
                </a:solidFill>
                <a:latin typeface="微软雅黑"/>
                <a:cs typeface="微软雅黑"/>
              </a:rPr>
              <a:t>围</a:t>
            </a:r>
            <a:r>
              <a:rPr sz="1800" spc="140" dirty="0">
                <a:solidFill>
                  <a:srgbClr val="585858"/>
                </a:solidFill>
                <a:latin typeface="微软雅黑"/>
                <a:cs typeface="微软雅黑"/>
              </a:rPr>
              <a:t>内</a:t>
            </a:r>
            <a:r>
              <a:rPr sz="1800" spc="155" dirty="0">
                <a:solidFill>
                  <a:srgbClr val="585858"/>
                </a:solidFill>
                <a:latin typeface="微软雅黑"/>
                <a:cs typeface="微软雅黑"/>
              </a:rPr>
              <a:t>。</a:t>
            </a:r>
            <a:r>
              <a:rPr sz="1800" spc="140" dirty="0">
                <a:solidFill>
                  <a:srgbClr val="585858"/>
                </a:solidFill>
                <a:latin typeface="微软雅黑"/>
                <a:cs typeface="微软雅黑"/>
              </a:rPr>
              <a:t>观</a:t>
            </a:r>
            <a:r>
              <a:rPr sz="1800" spc="160" dirty="0">
                <a:solidFill>
                  <a:srgbClr val="585858"/>
                </a:solidFill>
                <a:latin typeface="微软雅黑"/>
                <a:cs typeface="微软雅黑"/>
              </a:rPr>
              <a:t>察</a:t>
            </a:r>
            <a:r>
              <a:rPr sz="1800" spc="140" dirty="0">
                <a:solidFill>
                  <a:srgbClr val="FF0000"/>
                </a:solidFill>
                <a:latin typeface="微软雅黑"/>
                <a:cs typeface="微软雅黑"/>
              </a:rPr>
              <a:t>泵</a:t>
            </a:r>
            <a:r>
              <a:rPr sz="1800" spc="155" dirty="0">
                <a:solidFill>
                  <a:srgbClr val="FF0000"/>
                </a:solidFill>
                <a:latin typeface="微软雅黑"/>
                <a:cs typeface="微软雅黑"/>
              </a:rPr>
              <a:t>轴</a:t>
            </a:r>
            <a:r>
              <a:rPr sz="1800" spc="140" dirty="0">
                <a:solidFill>
                  <a:srgbClr val="585858"/>
                </a:solidFill>
                <a:latin typeface="微软雅黑"/>
                <a:cs typeface="微软雅黑"/>
              </a:rPr>
              <a:t>是</a:t>
            </a:r>
            <a:r>
              <a:rPr sz="1800" spc="155" dirty="0">
                <a:solidFill>
                  <a:srgbClr val="585858"/>
                </a:solidFill>
                <a:latin typeface="微软雅黑"/>
                <a:cs typeface="微软雅黑"/>
              </a:rPr>
              <a:t>否</a:t>
            </a:r>
            <a:r>
              <a:rPr sz="1800" spc="140" dirty="0">
                <a:solidFill>
                  <a:srgbClr val="585858"/>
                </a:solidFill>
                <a:latin typeface="微软雅黑"/>
                <a:cs typeface="微软雅黑"/>
              </a:rPr>
              <a:t>存</a:t>
            </a:r>
            <a:r>
              <a:rPr sz="1800" spc="155" dirty="0">
                <a:solidFill>
                  <a:srgbClr val="585858"/>
                </a:solidFill>
                <a:latin typeface="微软雅黑"/>
                <a:cs typeface="微软雅黑"/>
              </a:rPr>
              <a:t>在</a:t>
            </a:r>
            <a:r>
              <a:rPr sz="1800" spc="140" dirty="0">
                <a:solidFill>
                  <a:srgbClr val="585858"/>
                </a:solidFill>
                <a:latin typeface="微软雅黑"/>
                <a:cs typeface="微软雅黑"/>
              </a:rPr>
              <a:t>窜</a:t>
            </a:r>
            <a:r>
              <a:rPr sz="1800" spc="155" dirty="0">
                <a:solidFill>
                  <a:srgbClr val="585858"/>
                </a:solidFill>
                <a:latin typeface="微软雅黑"/>
                <a:cs typeface="微软雅黑"/>
              </a:rPr>
              <a:t>轴</a:t>
            </a:r>
            <a:r>
              <a:rPr sz="1800" spc="140" dirty="0">
                <a:solidFill>
                  <a:srgbClr val="585858"/>
                </a:solidFill>
                <a:latin typeface="微软雅黑"/>
                <a:cs typeface="微软雅黑"/>
              </a:rPr>
              <a:t>现</a:t>
            </a:r>
            <a:r>
              <a:rPr sz="1800" spc="155" dirty="0">
                <a:solidFill>
                  <a:srgbClr val="585858"/>
                </a:solidFill>
                <a:latin typeface="微软雅黑"/>
                <a:cs typeface="微软雅黑"/>
              </a:rPr>
              <a:t>象</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065" marR="5080" algn="just">
              <a:spcBef>
                <a:spcPts val="1010"/>
              </a:spcBef>
              <a:tabLst>
                <a:tab pos="241300" algn="l"/>
              </a:tabLst>
            </a:pPr>
            <a:r>
              <a:rPr lang="en-US" dirty="0">
                <a:solidFill>
                  <a:srgbClr val="585858"/>
                </a:solidFill>
                <a:latin typeface="Arial" panose="020B0604020202020204" pitchFamily="34" charset="0"/>
                <a:cs typeface="Arial" panose="020B0604020202020204" pitchFamily="34" charset="0"/>
              </a:rPr>
              <a:t>	Check if the anchor bolts and connection bolts of the pump body and motor are loose. Observe if there are 	significant fluctuations in the pump inlet and outlet pressure gauges. Ensure the pressure is within the 	normal range indicated on the field gauges. Check if there is any shaft movement (axial play) in the pump 	shaft.</a:t>
            </a:r>
            <a:endParaRPr dirty="0">
              <a:solidFill>
                <a:srgbClr val="585858"/>
              </a:solidFill>
              <a:latin typeface="Arial" panose="020B0604020202020204" pitchFamily="34" charset="0"/>
              <a:cs typeface="Arial" panose="020B0604020202020204" pitchFamily="34" charset="0"/>
            </a:endParaRPr>
          </a:p>
        </p:txBody>
      </p:sp>
      <p:sp>
        <p:nvSpPr>
          <p:cNvPr id="6" name="object 2">
            <a:extLst>
              <a:ext uri="{FF2B5EF4-FFF2-40B4-BE49-F238E27FC236}">
                <a16:creationId xmlns:a16="http://schemas.microsoft.com/office/drawing/2014/main" id="{C33EEDE9-EF23-34F0-5B88-F0AAF26FBCA4}"/>
              </a:ext>
            </a:extLst>
          </p:cNvPr>
          <p:cNvSpPr txBox="1">
            <a:spLocks/>
          </p:cNvSpPr>
          <p:nvPr/>
        </p:nvSpPr>
        <p:spPr>
          <a:xfrm>
            <a:off x="685901" y="390601"/>
            <a:ext cx="10013010" cy="443711"/>
          </a:xfrm>
          <a:prstGeom prst="rect">
            <a:avLst/>
          </a:prstGeom>
        </p:spPr>
        <p:txBody>
          <a:bodyPr vert="horz" wrap="square" lIns="0" tIns="12700" rIns="0" bIns="0" rtlCol="0">
            <a:spAutoFit/>
          </a:bodyPr>
          <a:lstStyle>
            <a:lvl1pPr>
              <a:defRPr sz="3600" b="1" i="0">
                <a:solidFill>
                  <a:srgbClr val="252525"/>
                </a:solidFill>
                <a:latin typeface="微软雅黑"/>
                <a:ea typeface="+mj-ea"/>
                <a:cs typeface="微软雅黑"/>
              </a:defRPr>
            </a:lvl1pPr>
          </a:lstStyle>
          <a:p>
            <a:pPr marL="12700">
              <a:spcBef>
                <a:spcPts val="100"/>
              </a:spcBef>
            </a:pPr>
            <a:r>
              <a:rPr lang="zh-CN" altLang="en-US" sz="2800" kern="0" spc="295" dirty="0">
                <a:latin typeface="微软雅黑" panose="020B0503020204020204" pitchFamily="34" charset="-122"/>
                <a:ea typeface="微软雅黑" panose="020B0503020204020204" pitchFamily="34" charset="-122"/>
              </a:rPr>
              <a:t>离心泵的日常巡检 </a:t>
            </a:r>
            <a:r>
              <a:rPr lang="en-US" sz="2800" kern="0" dirty="0">
                <a:latin typeface="Arial" panose="020B0604020202020204" pitchFamily="34" charset="0"/>
                <a:cs typeface="Arial" panose="020B0604020202020204" pitchFamily="34" charset="0"/>
              </a:rPr>
              <a:t>Centrifugal Pump Daily Inspection</a:t>
            </a:r>
          </a:p>
        </p:txBody>
      </p:sp>
    </p:spTree>
    <p:extLst>
      <p:ext uri="{BB962C8B-B14F-4D97-AF65-F5344CB8AC3E}">
        <p14:creationId xmlns:p14="http://schemas.microsoft.com/office/powerpoint/2010/main" val="2078772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5901" y="1143000"/>
            <a:ext cx="10746740" cy="5203989"/>
          </a:xfrm>
          <a:prstGeom prst="rect">
            <a:avLst/>
          </a:prstGeom>
        </p:spPr>
        <p:txBody>
          <a:bodyPr vert="horz" wrap="square" lIns="0" tIns="12700" rIns="0" bIns="0" rtlCol="0">
            <a:spAutoFit/>
          </a:bodyPr>
          <a:lstStyle/>
          <a:p>
            <a:pPr marL="12700" algn="just">
              <a:lnSpc>
                <a:spcPct val="150000"/>
              </a:lnSpc>
              <a:spcBef>
                <a:spcPts val="100"/>
              </a:spcBef>
              <a:tabLst>
                <a:tab pos="241300" algn="l"/>
              </a:tabLst>
            </a:pPr>
            <a:r>
              <a:rPr sz="1800" spc="145" dirty="0">
                <a:solidFill>
                  <a:srgbClr val="585858"/>
                </a:solidFill>
                <a:latin typeface="Arial"/>
                <a:cs typeface="Arial"/>
              </a:rPr>
              <a:t>5</a:t>
            </a:r>
            <a:r>
              <a:rPr sz="1800" spc="150" dirty="0">
                <a:solidFill>
                  <a:srgbClr val="585858"/>
                </a:solidFill>
                <a:latin typeface="微软雅黑"/>
                <a:cs typeface="微软雅黑"/>
              </a:rPr>
              <a:t>、声音检查内</a:t>
            </a:r>
            <a:r>
              <a:rPr sz="1800" spc="140" dirty="0">
                <a:solidFill>
                  <a:srgbClr val="585858"/>
                </a:solidFill>
                <a:latin typeface="微软雅黑"/>
                <a:cs typeface="微软雅黑"/>
              </a:rPr>
              <a:t>容</a:t>
            </a:r>
            <a:r>
              <a:rPr sz="1800" spc="150" dirty="0">
                <a:solidFill>
                  <a:srgbClr val="585858"/>
                </a:solidFill>
                <a:latin typeface="微软雅黑"/>
                <a:cs typeface="微软雅黑"/>
              </a:rPr>
              <a:t>和</a:t>
            </a:r>
            <a:r>
              <a:rPr sz="1800" spc="140" dirty="0">
                <a:solidFill>
                  <a:srgbClr val="585858"/>
                </a:solidFill>
                <a:latin typeface="微软雅黑"/>
                <a:cs typeface="微软雅黑"/>
              </a:rPr>
              <a:t>标</a:t>
            </a:r>
            <a:r>
              <a:rPr sz="1800" spc="150" dirty="0">
                <a:solidFill>
                  <a:srgbClr val="585858"/>
                </a:solidFill>
                <a:latin typeface="微软雅黑"/>
                <a:cs typeface="微软雅黑"/>
              </a:rPr>
              <a:t>准</a:t>
            </a:r>
            <a:r>
              <a:rPr lang="en-US" sz="1800" spc="150" dirty="0">
                <a:solidFill>
                  <a:srgbClr val="585858"/>
                </a:solidFill>
                <a:latin typeface="微软雅黑"/>
                <a:cs typeface="微软雅黑"/>
              </a:rPr>
              <a:t> </a:t>
            </a:r>
            <a:r>
              <a:rPr lang="en-US" dirty="0">
                <a:solidFill>
                  <a:srgbClr val="585858"/>
                </a:solidFill>
                <a:latin typeface="Arial" panose="020B0604020202020204" pitchFamily="34" charset="0"/>
                <a:cs typeface="Arial" panose="020B0604020202020204" pitchFamily="34" charset="0"/>
              </a:rPr>
              <a:t>Sound Inspection Content and Standards</a:t>
            </a:r>
            <a:r>
              <a:rPr dirty="0">
                <a:solidFill>
                  <a:srgbClr val="585858"/>
                </a:solidFill>
                <a:latin typeface="Arial" panose="020B0604020202020204" pitchFamily="34" charset="0"/>
                <a:cs typeface="Arial" panose="020B0604020202020204" pitchFamily="34" charset="0"/>
              </a:rPr>
              <a:t>：</a:t>
            </a:r>
          </a:p>
          <a:p>
            <a:pPr marL="12065" marR="26034" algn="just">
              <a:lnSpc>
                <a:spcPct val="150000"/>
              </a:lnSpc>
              <a:spcBef>
                <a:spcPts val="994"/>
              </a:spcBef>
              <a:buClr>
                <a:srgbClr val="585858"/>
              </a:buClr>
              <a:tabLst>
                <a:tab pos="571500" algn="l"/>
                <a:tab pos="572135" algn="l"/>
              </a:tabLst>
            </a:pPr>
            <a:r>
              <a:rPr sz="1800" spc="155" dirty="0" err="1">
                <a:solidFill>
                  <a:srgbClr val="585858"/>
                </a:solidFill>
                <a:latin typeface="微软雅黑"/>
                <a:cs typeface="微软雅黑"/>
              </a:rPr>
              <a:t>轴承箱内是否</a:t>
            </a:r>
            <a:r>
              <a:rPr sz="1800" spc="145" dirty="0" err="1">
                <a:solidFill>
                  <a:srgbClr val="585858"/>
                </a:solidFill>
                <a:latin typeface="微软雅黑"/>
                <a:cs typeface="微软雅黑"/>
              </a:rPr>
              <a:t>有</a:t>
            </a:r>
            <a:r>
              <a:rPr sz="1800" spc="155" dirty="0" err="1">
                <a:solidFill>
                  <a:srgbClr val="FF0000"/>
                </a:solidFill>
                <a:latin typeface="微软雅黑"/>
                <a:cs typeface="微软雅黑"/>
              </a:rPr>
              <a:t>杂</a:t>
            </a:r>
            <a:r>
              <a:rPr sz="1800" spc="140" dirty="0" err="1">
                <a:solidFill>
                  <a:srgbClr val="FF0000"/>
                </a:solidFill>
                <a:latin typeface="微软雅黑"/>
                <a:cs typeface="微软雅黑"/>
              </a:rPr>
              <a:t>音</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40" dirty="0">
                <a:solidFill>
                  <a:srgbClr val="585858"/>
                </a:solidFill>
                <a:latin typeface="微软雅黑"/>
                <a:cs typeface="微软雅黑"/>
              </a:rPr>
              <a:t>并</a:t>
            </a:r>
            <a:r>
              <a:rPr sz="1800" spc="150" dirty="0">
                <a:solidFill>
                  <a:srgbClr val="585858"/>
                </a:solidFill>
                <a:latin typeface="微软雅黑"/>
                <a:cs typeface="微软雅黑"/>
              </a:rPr>
              <a:t>用</a:t>
            </a:r>
            <a:r>
              <a:rPr sz="1800" spc="140" dirty="0">
                <a:solidFill>
                  <a:srgbClr val="585858"/>
                </a:solidFill>
                <a:latin typeface="微软雅黑"/>
                <a:cs typeface="微软雅黑"/>
              </a:rPr>
              <a:t>听</a:t>
            </a:r>
            <a:r>
              <a:rPr sz="1800" spc="150" dirty="0">
                <a:solidFill>
                  <a:srgbClr val="585858"/>
                </a:solidFill>
                <a:latin typeface="微软雅黑"/>
                <a:cs typeface="微软雅黑"/>
              </a:rPr>
              <a:t>棒</a:t>
            </a:r>
            <a:r>
              <a:rPr sz="1800" spc="140" dirty="0">
                <a:solidFill>
                  <a:srgbClr val="585858"/>
                </a:solidFill>
                <a:latin typeface="微软雅黑"/>
                <a:cs typeface="微软雅黑"/>
              </a:rPr>
              <a:t>初</a:t>
            </a:r>
            <a:r>
              <a:rPr sz="1800" spc="150" dirty="0">
                <a:solidFill>
                  <a:srgbClr val="585858"/>
                </a:solidFill>
                <a:latin typeface="微软雅黑"/>
                <a:cs typeface="微软雅黑"/>
              </a:rPr>
              <a:t>步</a:t>
            </a:r>
            <a:r>
              <a:rPr sz="1800" spc="140" dirty="0">
                <a:solidFill>
                  <a:srgbClr val="585858"/>
                </a:solidFill>
                <a:latin typeface="微软雅黑"/>
                <a:cs typeface="微软雅黑"/>
              </a:rPr>
              <a:t>判</a:t>
            </a:r>
            <a:r>
              <a:rPr sz="1800" spc="150" dirty="0">
                <a:solidFill>
                  <a:srgbClr val="585858"/>
                </a:solidFill>
                <a:latin typeface="微软雅黑"/>
                <a:cs typeface="微软雅黑"/>
              </a:rPr>
              <a:t>断</a:t>
            </a:r>
            <a:r>
              <a:rPr sz="1800" spc="140" dirty="0">
                <a:solidFill>
                  <a:srgbClr val="585858"/>
                </a:solidFill>
                <a:latin typeface="微软雅黑"/>
                <a:cs typeface="微软雅黑"/>
              </a:rPr>
              <a:t>杂</a:t>
            </a:r>
            <a:r>
              <a:rPr sz="1800" spc="150" dirty="0">
                <a:solidFill>
                  <a:srgbClr val="585858"/>
                </a:solidFill>
                <a:latin typeface="微软雅黑"/>
                <a:cs typeface="微软雅黑"/>
              </a:rPr>
              <a:t>音</a:t>
            </a:r>
            <a:r>
              <a:rPr sz="1800" spc="140" dirty="0">
                <a:solidFill>
                  <a:srgbClr val="585858"/>
                </a:solidFill>
                <a:latin typeface="微软雅黑"/>
                <a:cs typeface="微软雅黑"/>
              </a:rPr>
              <a:t>部</a:t>
            </a:r>
            <a:r>
              <a:rPr sz="1800" spc="150" dirty="0">
                <a:solidFill>
                  <a:srgbClr val="585858"/>
                </a:solidFill>
                <a:latin typeface="微软雅黑"/>
                <a:cs typeface="微软雅黑"/>
              </a:rPr>
              <a:t>位</a:t>
            </a:r>
            <a:r>
              <a:rPr sz="1800" spc="140" dirty="0">
                <a:solidFill>
                  <a:srgbClr val="585858"/>
                </a:solidFill>
                <a:latin typeface="微软雅黑"/>
                <a:cs typeface="微软雅黑"/>
              </a:rPr>
              <a:t>，</a:t>
            </a:r>
            <a:r>
              <a:rPr sz="1800" spc="180" dirty="0">
                <a:solidFill>
                  <a:srgbClr val="585858"/>
                </a:solidFill>
                <a:latin typeface="微软雅黑"/>
                <a:cs typeface="微软雅黑"/>
              </a:rPr>
              <a:t>用</a:t>
            </a:r>
            <a:r>
              <a:rPr sz="1800" spc="140" dirty="0">
                <a:solidFill>
                  <a:srgbClr val="FF0000"/>
                </a:solidFill>
                <a:latin typeface="微软雅黑"/>
                <a:cs typeface="微软雅黑"/>
              </a:rPr>
              <a:t>测</a:t>
            </a:r>
            <a:r>
              <a:rPr sz="1800" spc="155" dirty="0">
                <a:solidFill>
                  <a:srgbClr val="FF0000"/>
                </a:solidFill>
                <a:latin typeface="微软雅黑"/>
                <a:cs typeface="微软雅黑"/>
              </a:rPr>
              <a:t>振</a:t>
            </a:r>
            <a:r>
              <a:rPr sz="1800" spc="140" dirty="0">
                <a:solidFill>
                  <a:srgbClr val="585858"/>
                </a:solidFill>
                <a:latin typeface="微软雅黑"/>
                <a:cs typeface="微软雅黑"/>
              </a:rPr>
              <a:t>仪</a:t>
            </a:r>
            <a:r>
              <a:rPr sz="1800" spc="155" dirty="0">
                <a:solidFill>
                  <a:srgbClr val="585858"/>
                </a:solidFill>
                <a:latin typeface="微软雅黑"/>
                <a:cs typeface="微软雅黑"/>
              </a:rPr>
              <a:t>测</a:t>
            </a:r>
            <a:r>
              <a:rPr sz="1800" spc="140" dirty="0">
                <a:solidFill>
                  <a:srgbClr val="585858"/>
                </a:solidFill>
                <a:latin typeface="微软雅黑"/>
                <a:cs typeface="微软雅黑"/>
              </a:rPr>
              <a:t>量</a:t>
            </a:r>
            <a:r>
              <a:rPr sz="1800" spc="155" dirty="0">
                <a:solidFill>
                  <a:srgbClr val="585858"/>
                </a:solidFill>
                <a:latin typeface="微软雅黑"/>
                <a:cs typeface="微软雅黑"/>
              </a:rPr>
              <a:t>轴</a:t>
            </a:r>
            <a:r>
              <a:rPr sz="1800" spc="140" dirty="0">
                <a:solidFill>
                  <a:srgbClr val="585858"/>
                </a:solidFill>
                <a:latin typeface="微软雅黑"/>
                <a:cs typeface="微软雅黑"/>
              </a:rPr>
              <a:t>承</a:t>
            </a:r>
            <a:r>
              <a:rPr sz="1800" spc="155" dirty="0">
                <a:solidFill>
                  <a:srgbClr val="585858"/>
                </a:solidFill>
                <a:latin typeface="微软雅黑"/>
                <a:cs typeface="微软雅黑"/>
              </a:rPr>
              <a:t>运</a:t>
            </a:r>
            <a:r>
              <a:rPr sz="1800" spc="140" dirty="0">
                <a:solidFill>
                  <a:srgbClr val="585858"/>
                </a:solidFill>
                <a:latin typeface="微软雅黑"/>
                <a:cs typeface="微软雅黑"/>
              </a:rPr>
              <a:t>行</a:t>
            </a:r>
            <a:r>
              <a:rPr sz="1800" spc="155" dirty="0">
                <a:solidFill>
                  <a:srgbClr val="585858"/>
                </a:solidFill>
                <a:latin typeface="微软雅黑"/>
                <a:cs typeface="微软雅黑"/>
              </a:rPr>
              <a:t>情</a:t>
            </a:r>
            <a:r>
              <a:rPr sz="1800" spc="140" dirty="0">
                <a:solidFill>
                  <a:srgbClr val="585858"/>
                </a:solidFill>
                <a:latin typeface="微软雅黑"/>
                <a:cs typeface="微软雅黑"/>
              </a:rPr>
              <a:t>况</a:t>
            </a:r>
            <a:r>
              <a:rPr sz="1800" dirty="0">
                <a:solidFill>
                  <a:srgbClr val="585858"/>
                </a:solidFill>
                <a:latin typeface="微软雅黑"/>
                <a:cs typeface="微软雅黑"/>
              </a:rPr>
              <a:t>，</a:t>
            </a:r>
            <a:r>
              <a:rPr sz="1800" spc="-380" dirty="0">
                <a:solidFill>
                  <a:srgbClr val="585858"/>
                </a:solidFill>
                <a:latin typeface="微软雅黑"/>
                <a:cs typeface="微软雅黑"/>
              </a:rPr>
              <a:t> </a:t>
            </a:r>
            <a:r>
              <a:rPr sz="1800" spc="140" dirty="0">
                <a:solidFill>
                  <a:srgbClr val="585858"/>
                </a:solidFill>
                <a:latin typeface="微软雅黑"/>
                <a:cs typeface="微软雅黑"/>
              </a:rPr>
              <a:t>如</a:t>
            </a:r>
            <a:r>
              <a:rPr sz="1800" spc="155" dirty="0">
                <a:solidFill>
                  <a:srgbClr val="585858"/>
                </a:solidFill>
                <a:latin typeface="微软雅黑"/>
                <a:cs typeface="微软雅黑"/>
              </a:rPr>
              <a:t>果</a:t>
            </a:r>
            <a:r>
              <a:rPr sz="1800" spc="140" dirty="0">
                <a:solidFill>
                  <a:srgbClr val="585858"/>
                </a:solidFill>
                <a:latin typeface="微软雅黑"/>
                <a:cs typeface="微软雅黑"/>
              </a:rPr>
              <a:t>是</a:t>
            </a:r>
            <a:r>
              <a:rPr sz="1800" spc="155" dirty="0">
                <a:solidFill>
                  <a:srgbClr val="585858"/>
                </a:solidFill>
                <a:latin typeface="微软雅黑"/>
                <a:cs typeface="微软雅黑"/>
              </a:rPr>
              <a:t>润</a:t>
            </a:r>
            <a:r>
              <a:rPr sz="1800" dirty="0">
                <a:solidFill>
                  <a:srgbClr val="585858"/>
                </a:solidFill>
                <a:latin typeface="微软雅黑"/>
                <a:cs typeface="微软雅黑"/>
              </a:rPr>
              <a:t>滑 </a:t>
            </a:r>
            <a:r>
              <a:rPr sz="1800" spc="155" dirty="0">
                <a:solidFill>
                  <a:srgbClr val="585858"/>
                </a:solidFill>
                <a:latin typeface="微软雅黑"/>
                <a:cs typeface="微软雅黑"/>
              </a:rPr>
              <a:t>脂润滑在出现杂</a:t>
            </a:r>
            <a:r>
              <a:rPr sz="1800" spc="140" dirty="0">
                <a:solidFill>
                  <a:srgbClr val="585858"/>
                </a:solidFill>
                <a:latin typeface="微软雅黑"/>
                <a:cs typeface="微软雅黑"/>
              </a:rPr>
              <a:t>音</a:t>
            </a:r>
            <a:r>
              <a:rPr sz="1800" spc="155" dirty="0">
                <a:solidFill>
                  <a:srgbClr val="585858"/>
                </a:solidFill>
                <a:latin typeface="微软雅黑"/>
                <a:cs typeface="微软雅黑"/>
              </a:rPr>
              <a:t>时</a:t>
            </a:r>
            <a:r>
              <a:rPr sz="1800" spc="140" dirty="0">
                <a:solidFill>
                  <a:srgbClr val="585858"/>
                </a:solidFill>
                <a:latin typeface="微软雅黑"/>
                <a:cs typeface="微软雅黑"/>
              </a:rPr>
              <a:t>应</a:t>
            </a:r>
            <a:r>
              <a:rPr sz="1800" spc="155" dirty="0">
                <a:solidFill>
                  <a:srgbClr val="585858"/>
                </a:solidFill>
                <a:latin typeface="微软雅黑"/>
                <a:cs typeface="微软雅黑"/>
              </a:rPr>
              <a:t>首</a:t>
            </a:r>
            <a:r>
              <a:rPr sz="1800" spc="140" dirty="0">
                <a:solidFill>
                  <a:srgbClr val="585858"/>
                </a:solidFill>
                <a:latin typeface="微软雅黑"/>
                <a:cs typeface="微软雅黑"/>
              </a:rPr>
              <a:t>先</a:t>
            </a:r>
            <a:r>
              <a:rPr sz="1800" spc="155" dirty="0">
                <a:solidFill>
                  <a:srgbClr val="585858"/>
                </a:solidFill>
                <a:latin typeface="微软雅黑"/>
                <a:cs typeface="微软雅黑"/>
              </a:rPr>
              <a:t>添</a:t>
            </a:r>
            <a:r>
              <a:rPr sz="1800" spc="140" dirty="0">
                <a:solidFill>
                  <a:srgbClr val="585858"/>
                </a:solidFill>
                <a:latin typeface="微软雅黑"/>
                <a:cs typeface="微软雅黑"/>
              </a:rPr>
              <a:t>加</a:t>
            </a:r>
            <a:r>
              <a:rPr sz="1800" spc="155" dirty="0">
                <a:solidFill>
                  <a:srgbClr val="585858"/>
                </a:solidFill>
                <a:latin typeface="微软雅黑"/>
                <a:cs typeface="微软雅黑"/>
              </a:rPr>
              <a:t>润</a:t>
            </a:r>
            <a:r>
              <a:rPr sz="1800" spc="140" dirty="0">
                <a:solidFill>
                  <a:srgbClr val="585858"/>
                </a:solidFill>
                <a:latin typeface="微软雅黑"/>
                <a:cs typeface="微软雅黑"/>
              </a:rPr>
              <a:t>滑</a:t>
            </a:r>
            <a:r>
              <a:rPr sz="1800" spc="155" dirty="0">
                <a:solidFill>
                  <a:srgbClr val="585858"/>
                </a:solidFill>
                <a:latin typeface="微软雅黑"/>
                <a:cs typeface="微软雅黑"/>
              </a:rPr>
              <a:t>脂</a:t>
            </a:r>
            <a:r>
              <a:rPr sz="1800" spc="140" dirty="0">
                <a:solidFill>
                  <a:srgbClr val="585858"/>
                </a:solidFill>
                <a:latin typeface="微软雅黑"/>
                <a:cs typeface="微软雅黑"/>
              </a:rPr>
              <a:t>。</a:t>
            </a:r>
            <a:r>
              <a:rPr sz="1800" spc="155" dirty="0">
                <a:solidFill>
                  <a:srgbClr val="585858"/>
                </a:solidFill>
                <a:latin typeface="微软雅黑"/>
                <a:cs typeface="微软雅黑"/>
              </a:rPr>
              <a:t>观</a:t>
            </a:r>
            <a:r>
              <a:rPr sz="1800" spc="140" dirty="0">
                <a:solidFill>
                  <a:srgbClr val="585858"/>
                </a:solidFill>
                <a:latin typeface="微软雅黑"/>
                <a:cs typeface="微软雅黑"/>
              </a:rPr>
              <a:t>察</a:t>
            </a:r>
            <a:r>
              <a:rPr sz="1800" spc="155" dirty="0">
                <a:solidFill>
                  <a:srgbClr val="585858"/>
                </a:solidFill>
                <a:latin typeface="微软雅黑"/>
                <a:cs typeface="微软雅黑"/>
              </a:rPr>
              <a:t>泵</a:t>
            </a:r>
            <a:r>
              <a:rPr sz="1800" spc="140" dirty="0">
                <a:solidFill>
                  <a:srgbClr val="585858"/>
                </a:solidFill>
                <a:latin typeface="微软雅黑"/>
                <a:cs typeface="微软雅黑"/>
              </a:rPr>
              <a:t>体</a:t>
            </a:r>
            <a:r>
              <a:rPr sz="1800" spc="155" dirty="0">
                <a:solidFill>
                  <a:srgbClr val="585858"/>
                </a:solidFill>
                <a:latin typeface="微软雅黑"/>
                <a:cs typeface="微软雅黑"/>
              </a:rPr>
              <a:t>内</a:t>
            </a:r>
            <a:r>
              <a:rPr sz="1800" spc="140" dirty="0">
                <a:solidFill>
                  <a:srgbClr val="585858"/>
                </a:solidFill>
                <a:latin typeface="微软雅黑"/>
                <a:cs typeface="微软雅黑"/>
              </a:rPr>
              <a:t>是</a:t>
            </a:r>
            <a:r>
              <a:rPr sz="1800" spc="155" dirty="0">
                <a:solidFill>
                  <a:srgbClr val="585858"/>
                </a:solidFill>
                <a:latin typeface="微软雅黑"/>
                <a:cs typeface="微软雅黑"/>
              </a:rPr>
              <a:t>否</a:t>
            </a:r>
            <a:r>
              <a:rPr sz="1800" spc="140" dirty="0">
                <a:solidFill>
                  <a:srgbClr val="585858"/>
                </a:solidFill>
                <a:latin typeface="微软雅黑"/>
                <a:cs typeface="微软雅黑"/>
              </a:rPr>
              <a:t>有</a:t>
            </a:r>
            <a:r>
              <a:rPr sz="1800" spc="155" dirty="0">
                <a:solidFill>
                  <a:srgbClr val="585858"/>
                </a:solidFill>
                <a:latin typeface="微软雅黑"/>
                <a:cs typeface="微软雅黑"/>
              </a:rPr>
              <a:t>杂</a:t>
            </a:r>
            <a:r>
              <a:rPr sz="1800" spc="140" dirty="0">
                <a:solidFill>
                  <a:srgbClr val="585858"/>
                </a:solidFill>
                <a:latin typeface="微软雅黑"/>
                <a:cs typeface="微软雅黑"/>
              </a:rPr>
              <a:t>音</a:t>
            </a:r>
            <a:r>
              <a:rPr sz="1800" spc="155" dirty="0">
                <a:solidFill>
                  <a:srgbClr val="585858"/>
                </a:solidFill>
                <a:latin typeface="微软雅黑"/>
                <a:cs typeface="微软雅黑"/>
              </a:rPr>
              <a:t>，</a:t>
            </a:r>
            <a:r>
              <a:rPr sz="1800" spc="140" dirty="0">
                <a:solidFill>
                  <a:srgbClr val="585858"/>
                </a:solidFill>
                <a:latin typeface="微软雅黑"/>
                <a:cs typeface="微软雅黑"/>
              </a:rPr>
              <a:t>并</a:t>
            </a:r>
            <a:r>
              <a:rPr sz="1800" spc="155" dirty="0">
                <a:solidFill>
                  <a:srgbClr val="585858"/>
                </a:solidFill>
                <a:latin typeface="微软雅黑"/>
                <a:cs typeface="微软雅黑"/>
              </a:rPr>
              <a:t>判</a:t>
            </a:r>
            <a:r>
              <a:rPr sz="1800" spc="140" dirty="0">
                <a:solidFill>
                  <a:srgbClr val="585858"/>
                </a:solidFill>
                <a:latin typeface="微软雅黑"/>
                <a:cs typeface="微软雅黑"/>
              </a:rPr>
              <a:t>断</a:t>
            </a:r>
            <a:r>
              <a:rPr sz="1800" spc="155" dirty="0">
                <a:solidFill>
                  <a:srgbClr val="585858"/>
                </a:solidFill>
                <a:latin typeface="微软雅黑"/>
                <a:cs typeface="微软雅黑"/>
              </a:rPr>
              <a:t>杂</a:t>
            </a:r>
            <a:r>
              <a:rPr sz="1800" spc="140" dirty="0">
                <a:solidFill>
                  <a:srgbClr val="585858"/>
                </a:solidFill>
                <a:latin typeface="微软雅黑"/>
                <a:cs typeface="微软雅黑"/>
              </a:rPr>
              <a:t>音</a:t>
            </a:r>
            <a:r>
              <a:rPr sz="1800" spc="155" dirty="0">
                <a:solidFill>
                  <a:srgbClr val="585858"/>
                </a:solidFill>
                <a:latin typeface="微软雅黑"/>
                <a:cs typeface="微软雅黑"/>
              </a:rPr>
              <a:t>的</a:t>
            </a:r>
            <a:r>
              <a:rPr sz="1800" spc="140" dirty="0">
                <a:solidFill>
                  <a:srgbClr val="585858"/>
                </a:solidFill>
                <a:latin typeface="微软雅黑"/>
                <a:cs typeface="微软雅黑"/>
              </a:rPr>
              <a:t>来</a:t>
            </a:r>
            <a:r>
              <a:rPr sz="1800" spc="155" dirty="0">
                <a:solidFill>
                  <a:srgbClr val="585858"/>
                </a:solidFill>
                <a:latin typeface="微软雅黑"/>
                <a:cs typeface="微软雅黑"/>
              </a:rPr>
              <a:t>源</a:t>
            </a:r>
            <a:r>
              <a:rPr sz="1800" spc="140" dirty="0">
                <a:solidFill>
                  <a:srgbClr val="585858"/>
                </a:solidFill>
                <a:latin typeface="微软雅黑"/>
                <a:cs typeface="微软雅黑"/>
              </a:rPr>
              <a:t>，</a:t>
            </a:r>
            <a:r>
              <a:rPr sz="1800" spc="155" dirty="0">
                <a:solidFill>
                  <a:srgbClr val="585858"/>
                </a:solidFill>
                <a:latin typeface="微软雅黑"/>
                <a:cs typeface="微软雅黑"/>
              </a:rPr>
              <a:t>如</a:t>
            </a:r>
            <a:r>
              <a:rPr sz="1800" spc="140" dirty="0">
                <a:solidFill>
                  <a:srgbClr val="585858"/>
                </a:solidFill>
                <a:latin typeface="微软雅黑"/>
                <a:cs typeface="微软雅黑"/>
              </a:rPr>
              <a:t>气</a:t>
            </a:r>
            <a:r>
              <a:rPr sz="1800" spc="155" dirty="0">
                <a:solidFill>
                  <a:srgbClr val="585858"/>
                </a:solidFill>
                <a:latin typeface="微软雅黑"/>
                <a:cs typeface="微软雅黑"/>
              </a:rPr>
              <a:t>蚀、</a:t>
            </a:r>
            <a:r>
              <a:rPr sz="1800" spc="150" dirty="0">
                <a:solidFill>
                  <a:srgbClr val="585858"/>
                </a:solidFill>
                <a:latin typeface="微软雅黑"/>
                <a:cs typeface="微软雅黑"/>
              </a:rPr>
              <a:t>抽空、摩擦等。</a:t>
            </a:r>
            <a:r>
              <a:rPr sz="1800" spc="140" dirty="0">
                <a:solidFill>
                  <a:srgbClr val="585858"/>
                </a:solidFill>
                <a:latin typeface="微软雅黑"/>
                <a:cs typeface="微软雅黑"/>
              </a:rPr>
              <a:t>观</a:t>
            </a:r>
            <a:r>
              <a:rPr sz="1800" spc="150" dirty="0">
                <a:solidFill>
                  <a:srgbClr val="585858"/>
                </a:solidFill>
                <a:latin typeface="微软雅黑"/>
                <a:cs typeface="微软雅黑"/>
              </a:rPr>
              <a:t>察</a:t>
            </a:r>
            <a:r>
              <a:rPr sz="1800" spc="140" dirty="0">
                <a:solidFill>
                  <a:srgbClr val="FF0000"/>
                </a:solidFill>
                <a:latin typeface="微软雅黑"/>
                <a:cs typeface="微软雅黑"/>
              </a:rPr>
              <a:t>联</a:t>
            </a:r>
            <a:r>
              <a:rPr sz="1800" spc="150" dirty="0">
                <a:solidFill>
                  <a:srgbClr val="FF0000"/>
                </a:solidFill>
                <a:latin typeface="微软雅黑"/>
                <a:cs typeface="微软雅黑"/>
              </a:rPr>
              <a:t>轴</a:t>
            </a:r>
            <a:r>
              <a:rPr sz="1800" spc="140" dirty="0">
                <a:solidFill>
                  <a:srgbClr val="FF0000"/>
                </a:solidFill>
                <a:latin typeface="微软雅黑"/>
                <a:cs typeface="微软雅黑"/>
              </a:rPr>
              <a:t>器</a:t>
            </a:r>
            <a:r>
              <a:rPr sz="1800" spc="150" dirty="0">
                <a:solidFill>
                  <a:srgbClr val="585858"/>
                </a:solidFill>
                <a:latin typeface="微软雅黑"/>
                <a:cs typeface="微软雅黑"/>
              </a:rPr>
              <a:t>部</a:t>
            </a:r>
            <a:r>
              <a:rPr sz="1800" spc="140" dirty="0">
                <a:solidFill>
                  <a:srgbClr val="585858"/>
                </a:solidFill>
                <a:latin typeface="微软雅黑"/>
                <a:cs typeface="微软雅黑"/>
              </a:rPr>
              <a:t>位</a:t>
            </a:r>
            <a:r>
              <a:rPr sz="1800" spc="150" dirty="0">
                <a:solidFill>
                  <a:srgbClr val="585858"/>
                </a:solidFill>
                <a:latin typeface="微软雅黑"/>
                <a:cs typeface="微软雅黑"/>
              </a:rPr>
              <a:t>是</a:t>
            </a:r>
            <a:r>
              <a:rPr sz="1800" spc="140" dirty="0">
                <a:solidFill>
                  <a:srgbClr val="585858"/>
                </a:solidFill>
                <a:latin typeface="微软雅黑"/>
                <a:cs typeface="微软雅黑"/>
              </a:rPr>
              <a:t>否</a:t>
            </a:r>
            <a:r>
              <a:rPr sz="1800" spc="150" dirty="0">
                <a:solidFill>
                  <a:srgbClr val="585858"/>
                </a:solidFill>
                <a:latin typeface="微软雅黑"/>
                <a:cs typeface="微软雅黑"/>
              </a:rPr>
              <a:t>有</a:t>
            </a:r>
            <a:r>
              <a:rPr sz="1800" spc="140" dirty="0">
                <a:solidFill>
                  <a:srgbClr val="585858"/>
                </a:solidFill>
                <a:latin typeface="微软雅黑"/>
                <a:cs typeface="微软雅黑"/>
              </a:rPr>
              <a:t>杂</a:t>
            </a:r>
            <a:r>
              <a:rPr sz="1800" spc="150" dirty="0">
                <a:solidFill>
                  <a:srgbClr val="585858"/>
                </a:solidFill>
                <a:latin typeface="微软雅黑"/>
                <a:cs typeface="微软雅黑"/>
              </a:rPr>
              <a:t>音</a:t>
            </a:r>
            <a:r>
              <a:rPr sz="1800" spc="140" dirty="0">
                <a:solidFill>
                  <a:srgbClr val="585858"/>
                </a:solidFill>
                <a:latin typeface="微软雅黑"/>
                <a:cs typeface="微软雅黑"/>
              </a:rPr>
              <a:t>，</a:t>
            </a:r>
            <a:r>
              <a:rPr sz="1800" spc="150" dirty="0">
                <a:solidFill>
                  <a:srgbClr val="585858"/>
                </a:solidFill>
                <a:latin typeface="微软雅黑"/>
                <a:cs typeface="微软雅黑"/>
              </a:rPr>
              <a:t>地</a:t>
            </a:r>
            <a:r>
              <a:rPr sz="1800" spc="140" dirty="0">
                <a:solidFill>
                  <a:srgbClr val="585858"/>
                </a:solidFill>
                <a:latin typeface="微软雅黑"/>
                <a:cs typeface="微软雅黑"/>
              </a:rPr>
              <a:t>面</a:t>
            </a:r>
            <a:r>
              <a:rPr sz="1800" spc="150" dirty="0">
                <a:solidFill>
                  <a:srgbClr val="585858"/>
                </a:solidFill>
                <a:latin typeface="微软雅黑"/>
                <a:cs typeface="微软雅黑"/>
              </a:rPr>
              <a:t>上</a:t>
            </a:r>
            <a:r>
              <a:rPr sz="1800" spc="140" dirty="0">
                <a:solidFill>
                  <a:srgbClr val="585858"/>
                </a:solidFill>
                <a:latin typeface="微软雅黑"/>
                <a:cs typeface="微软雅黑"/>
              </a:rPr>
              <a:t>是</a:t>
            </a:r>
            <a:r>
              <a:rPr sz="1800" spc="150" dirty="0">
                <a:solidFill>
                  <a:srgbClr val="585858"/>
                </a:solidFill>
                <a:latin typeface="微软雅黑"/>
                <a:cs typeface="微软雅黑"/>
              </a:rPr>
              <a:t>否</a:t>
            </a:r>
            <a:r>
              <a:rPr sz="1800" spc="140" dirty="0">
                <a:solidFill>
                  <a:srgbClr val="585858"/>
                </a:solidFill>
                <a:latin typeface="微软雅黑"/>
                <a:cs typeface="微软雅黑"/>
              </a:rPr>
              <a:t>有</a:t>
            </a:r>
            <a:r>
              <a:rPr sz="1800" spc="150" dirty="0">
                <a:solidFill>
                  <a:srgbClr val="585858"/>
                </a:solidFill>
                <a:latin typeface="微软雅黑"/>
                <a:cs typeface="微软雅黑"/>
              </a:rPr>
              <a:t>联</a:t>
            </a:r>
            <a:r>
              <a:rPr sz="1800" spc="140" dirty="0">
                <a:solidFill>
                  <a:srgbClr val="585858"/>
                </a:solidFill>
                <a:latin typeface="微软雅黑"/>
                <a:cs typeface="微软雅黑"/>
              </a:rPr>
              <a:t>轴</a:t>
            </a:r>
            <a:r>
              <a:rPr sz="1800" spc="150" dirty="0">
                <a:solidFill>
                  <a:srgbClr val="585858"/>
                </a:solidFill>
                <a:latin typeface="微软雅黑"/>
                <a:cs typeface="微软雅黑"/>
              </a:rPr>
              <a:t>器</a:t>
            </a:r>
            <a:r>
              <a:rPr sz="1800" spc="140" dirty="0">
                <a:solidFill>
                  <a:srgbClr val="585858"/>
                </a:solidFill>
                <a:latin typeface="微软雅黑"/>
                <a:cs typeface="微软雅黑"/>
              </a:rPr>
              <a:t>传</a:t>
            </a:r>
            <a:r>
              <a:rPr sz="1800" spc="150" dirty="0">
                <a:solidFill>
                  <a:srgbClr val="585858"/>
                </a:solidFill>
                <a:latin typeface="微软雅黑"/>
                <a:cs typeface="微软雅黑"/>
              </a:rPr>
              <a:t>动</a:t>
            </a:r>
            <a:r>
              <a:rPr sz="1800" spc="140" dirty="0">
                <a:solidFill>
                  <a:srgbClr val="585858"/>
                </a:solidFill>
                <a:latin typeface="微软雅黑"/>
                <a:cs typeface="微软雅黑"/>
              </a:rPr>
              <a:t>零</a:t>
            </a:r>
            <a:r>
              <a:rPr sz="1800" spc="150" dirty="0">
                <a:solidFill>
                  <a:srgbClr val="585858"/>
                </a:solidFill>
                <a:latin typeface="微软雅黑"/>
                <a:cs typeface="微软雅黑"/>
              </a:rPr>
              <a:t>件</a:t>
            </a:r>
            <a:r>
              <a:rPr sz="1800" spc="140" dirty="0">
                <a:solidFill>
                  <a:srgbClr val="585858"/>
                </a:solidFill>
                <a:latin typeface="微软雅黑"/>
                <a:cs typeface="微软雅黑"/>
              </a:rPr>
              <a:t>散</a:t>
            </a:r>
            <a:r>
              <a:rPr sz="1800" spc="150" dirty="0">
                <a:solidFill>
                  <a:srgbClr val="585858"/>
                </a:solidFill>
                <a:latin typeface="微软雅黑"/>
                <a:cs typeface="微软雅黑"/>
              </a:rPr>
              <a:t>落</a:t>
            </a:r>
            <a:r>
              <a:rPr sz="1800" spc="140" dirty="0">
                <a:solidFill>
                  <a:srgbClr val="585858"/>
                </a:solidFill>
                <a:latin typeface="微软雅黑"/>
                <a:cs typeface="微软雅黑"/>
              </a:rPr>
              <a:t>，</a:t>
            </a:r>
            <a:r>
              <a:rPr sz="1800" spc="150" dirty="0">
                <a:solidFill>
                  <a:srgbClr val="585858"/>
                </a:solidFill>
                <a:latin typeface="微软雅黑"/>
                <a:cs typeface="微软雅黑"/>
              </a:rPr>
              <a:t>必</a:t>
            </a:r>
            <a:r>
              <a:rPr sz="1800" spc="140" dirty="0">
                <a:solidFill>
                  <a:srgbClr val="585858"/>
                </a:solidFill>
                <a:latin typeface="微软雅黑"/>
                <a:cs typeface="微软雅黑"/>
              </a:rPr>
              <a:t>要</a:t>
            </a:r>
            <a:r>
              <a:rPr sz="1800" spc="150" dirty="0">
                <a:solidFill>
                  <a:srgbClr val="585858"/>
                </a:solidFill>
                <a:latin typeface="微软雅黑"/>
                <a:cs typeface="微软雅黑"/>
              </a:rPr>
              <a:t>时</a:t>
            </a:r>
            <a:r>
              <a:rPr sz="1800" spc="140" dirty="0">
                <a:solidFill>
                  <a:srgbClr val="585858"/>
                </a:solidFill>
                <a:latin typeface="微软雅黑"/>
                <a:cs typeface="微软雅黑"/>
              </a:rPr>
              <a:t>使</a:t>
            </a:r>
            <a:r>
              <a:rPr sz="1800" spc="150" dirty="0">
                <a:solidFill>
                  <a:srgbClr val="585858"/>
                </a:solidFill>
                <a:latin typeface="微软雅黑"/>
                <a:cs typeface="微软雅黑"/>
              </a:rPr>
              <a:t>用</a:t>
            </a:r>
            <a:r>
              <a:rPr sz="1800" dirty="0">
                <a:solidFill>
                  <a:srgbClr val="585858"/>
                </a:solidFill>
                <a:latin typeface="微软雅黑"/>
                <a:cs typeface="微软雅黑"/>
              </a:rPr>
              <a:t>频 </a:t>
            </a:r>
            <a:r>
              <a:rPr sz="1800" spc="155" dirty="0" err="1">
                <a:solidFill>
                  <a:srgbClr val="585858"/>
                </a:solidFill>
                <a:latin typeface="微软雅黑"/>
                <a:cs typeface="微软雅黑"/>
              </a:rPr>
              <a:t>闪仪观察</a:t>
            </a:r>
            <a:r>
              <a:rPr sz="1800" spc="150" dirty="0" err="1">
                <a:solidFill>
                  <a:srgbClr val="FF0000"/>
                </a:solidFill>
                <a:latin typeface="微软雅黑"/>
                <a:cs typeface="微软雅黑"/>
              </a:rPr>
              <a:t>联轴器</a:t>
            </a:r>
            <a:r>
              <a:rPr sz="1800" spc="140" dirty="0" err="1">
                <a:solidFill>
                  <a:srgbClr val="FF0000"/>
                </a:solidFill>
                <a:latin typeface="微软雅黑"/>
                <a:cs typeface="微软雅黑"/>
              </a:rPr>
              <a:t>螺</a:t>
            </a:r>
            <a:r>
              <a:rPr sz="1800" spc="160" dirty="0" err="1">
                <a:solidFill>
                  <a:srgbClr val="FF0000"/>
                </a:solidFill>
                <a:latin typeface="微软雅黑"/>
                <a:cs typeface="微软雅黑"/>
              </a:rPr>
              <a:t>栓</a:t>
            </a:r>
            <a:r>
              <a:rPr sz="1800" spc="140" dirty="0" err="1">
                <a:solidFill>
                  <a:srgbClr val="585858"/>
                </a:solidFill>
                <a:latin typeface="微软雅黑"/>
                <a:cs typeface="微软雅黑"/>
              </a:rPr>
              <a:t>是</a:t>
            </a:r>
            <a:r>
              <a:rPr sz="1800" spc="150" dirty="0" err="1">
                <a:solidFill>
                  <a:srgbClr val="585858"/>
                </a:solidFill>
                <a:latin typeface="微软雅黑"/>
                <a:cs typeface="微软雅黑"/>
              </a:rPr>
              <a:t>否</a:t>
            </a:r>
            <a:r>
              <a:rPr sz="1800" spc="140" dirty="0" err="1">
                <a:solidFill>
                  <a:srgbClr val="585858"/>
                </a:solidFill>
                <a:latin typeface="微软雅黑"/>
                <a:cs typeface="微软雅黑"/>
              </a:rPr>
              <a:t>松</a:t>
            </a:r>
            <a:r>
              <a:rPr sz="1800" spc="150" dirty="0" err="1">
                <a:solidFill>
                  <a:srgbClr val="585858"/>
                </a:solidFill>
                <a:latin typeface="微软雅黑"/>
                <a:cs typeface="微软雅黑"/>
              </a:rPr>
              <a:t>动，</a:t>
            </a:r>
            <a:r>
              <a:rPr sz="1800" spc="150" dirty="0" err="1">
                <a:solidFill>
                  <a:srgbClr val="FF0000"/>
                </a:solidFill>
                <a:latin typeface="微软雅黑"/>
                <a:cs typeface="微软雅黑"/>
              </a:rPr>
              <a:t>膜</a:t>
            </a:r>
            <a:r>
              <a:rPr sz="1800" spc="140" dirty="0" err="1">
                <a:solidFill>
                  <a:srgbClr val="FF0000"/>
                </a:solidFill>
                <a:latin typeface="微软雅黑"/>
                <a:cs typeface="微软雅黑"/>
              </a:rPr>
              <a:t>片</a:t>
            </a:r>
            <a:r>
              <a:rPr sz="1800" spc="150" dirty="0" err="1">
                <a:solidFill>
                  <a:srgbClr val="FF0000"/>
                </a:solidFill>
                <a:latin typeface="微软雅黑"/>
                <a:cs typeface="微软雅黑"/>
              </a:rPr>
              <a:t>、</a:t>
            </a:r>
            <a:r>
              <a:rPr sz="1800" spc="140" dirty="0" err="1">
                <a:solidFill>
                  <a:srgbClr val="FF0000"/>
                </a:solidFill>
                <a:latin typeface="微软雅黑"/>
                <a:cs typeface="微软雅黑"/>
              </a:rPr>
              <a:t>弹</a:t>
            </a:r>
            <a:r>
              <a:rPr sz="1800" spc="150" dirty="0" err="1">
                <a:solidFill>
                  <a:srgbClr val="FF0000"/>
                </a:solidFill>
                <a:latin typeface="微软雅黑"/>
                <a:cs typeface="微软雅黑"/>
              </a:rPr>
              <a:t>性</a:t>
            </a:r>
            <a:r>
              <a:rPr sz="1800" spc="140" dirty="0" err="1">
                <a:solidFill>
                  <a:srgbClr val="FF0000"/>
                </a:solidFill>
                <a:latin typeface="微软雅黑"/>
                <a:cs typeface="微软雅黑"/>
              </a:rPr>
              <a:t>胶</a:t>
            </a:r>
            <a:r>
              <a:rPr sz="1800" spc="165" dirty="0" err="1">
                <a:solidFill>
                  <a:srgbClr val="FF0000"/>
                </a:solidFill>
                <a:latin typeface="微软雅黑"/>
                <a:cs typeface="微软雅黑"/>
              </a:rPr>
              <a:t>圈</a:t>
            </a:r>
            <a:r>
              <a:rPr sz="1800" spc="140" dirty="0" err="1">
                <a:solidFill>
                  <a:srgbClr val="585858"/>
                </a:solidFill>
                <a:latin typeface="微软雅黑"/>
                <a:cs typeface="微软雅黑"/>
              </a:rPr>
              <a:t>是</a:t>
            </a:r>
            <a:r>
              <a:rPr sz="1800" spc="150" dirty="0" err="1">
                <a:solidFill>
                  <a:srgbClr val="585858"/>
                </a:solidFill>
                <a:latin typeface="微软雅黑"/>
                <a:cs typeface="微软雅黑"/>
              </a:rPr>
              <a:t>否</a:t>
            </a:r>
            <a:r>
              <a:rPr sz="1800" spc="140" dirty="0" err="1">
                <a:solidFill>
                  <a:srgbClr val="585858"/>
                </a:solidFill>
                <a:latin typeface="微软雅黑"/>
                <a:cs typeface="微软雅黑"/>
              </a:rPr>
              <a:t>损</a:t>
            </a:r>
            <a:r>
              <a:rPr sz="1800" spc="150" dirty="0" err="1">
                <a:solidFill>
                  <a:srgbClr val="585858"/>
                </a:solidFill>
                <a:latin typeface="微软雅黑"/>
                <a:cs typeface="微软雅黑"/>
              </a:rPr>
              <a:t>坏</a:t>
            </a:r>
            <a:r>
              <a:rPr sz="1800" dirty="0">
                <a:solidFill>
                  <a:srgbClr val="585858"/>
                </a:solidFill>
                <a:latin typeface="微软雅黑"/>
                <a:cs typeface="微软雅黑"/>
              </a:rPr>
              <a:t>。</a:t>
            </a:r>
            <a:endParaRPr lang="en-US" sz="1800" dirty="0">
              <a:solidFill>
                <a:srgbClr val="585858"/>
              </a:solidFill>
              <a:latin typeface="微软雅黑"/>
              <a:cs typeface="微软雅黑"/>
            </a:endParaRPr>
          </a:p>
          <a:p>
            <a:pPr marL="12065" marR="26034" algn="just">
              <a:lnSpc>
                <a:spcPct val="150000"/>
              </a:lnSpc>
              <a:spcBef>
                <a:spcPts val="994"/>
              </a:spcBef>
              <a:buClr>
                <a:srgbClr val="585858"/>
              </a:buClr>
              <a:tabLst>
                <a:tab pos="571500" algn="l"/>
                <a:tab pos="572135" algn="l"/>
              </a:tabLst>
            </a:pPr>
            <a:r>
              <a:rPr lang="en-US" dirty="0">
                <a:solidFill>
                  <a:srgbClr val="585858"/>
                </a:solidFill>
                <a:latin typeface="Arial" panose="020B0604020202020204" pitchFamily="34" charset="0"/>
                <a:cs typeface="Arial" panose="020B0604020202020204" pitchFamily="34" charset="0"/>
              </a:rPr>
              <a:t>Check if there is any unusual noise in the bearing box, and use a listening stick to preliminarily determine the noise location. Use a vibration meter to measure the bearing's operating condition. If the pump is lubricated with grease, and unusual noise occurs, the first step is to add more grease. Observe if there is any noise in the pump body and identify the source of the noise, such as cavitation, dry running, or friction. Check if there is any noise in the coupling area and if any coupling parts have fallen on the ground. If necessary, use a strobe light to check if the coupling bolts are loose, or if the diaphragm and elastic rubber rings are damaged.</a:t>
            </a:r>
            <a:endParaRPr dirty="0">
              <a:solidFill>
                <a:srgbClr val="585858"/>
              </a:solidFill>
              <a:latin typeface="Arial" panose="020B0604020202020204" pitchFamily="34" charset="0"/>
              <a:cs typeface="Arial" panose="020B0604020202020204" pitchFamily="34" charset="0"/>
            </a:endParaRPr>
          </a:p>
        </p:txBody>
      </p:sp>
      <p:sp>
        <p:nvSpPr>
          <p:cNvPr id="6" name="object 2">
            <a:extLst>
              <a:ext uri="{FF2B5EF4-FFF2-40B4-BE49-F238E27FC236}">
                <a16:creationId xmlns:a16="http://schemas.microsoft.com/office/drawing/2014/main" id="{B2D1BCEA-0290-B4DB-A25E-52CD7411020A}"/>
              </a:ext>
            </a:extLst>
          </p:cNvPr>
          <p:cNvSpPr txBox="1">
            <a:spLocks/>
          </p:cNvSpPr>
          <p:nvPr/>
        </p:nvSpPr>
        <p:spPr>
          <a:xfrm>
            <a:off x="685901" y="390601"/>
            <a:ext cx="10013010" cy="443711"/>
          </a:xfrm>
          <a:prstGeom prst="rect">
            <a:avLst/>
          </a:prstGeom>
        </p:spPr>
        <p:txBody>
          <a:bodyPr vert="horz" wrap="square" lIns="0" tIns="12700" rIns="0" bIns="0" rtlCol="0">
            <a:spAutoFit/>
          </a:bodyPr>
          <a:lstStyle>
            <a:lvl1pPr>
              <a:defRPr sz="3600" b="1" i="0">
                <a:solidFill>
                  <a:srgbClr val="252525"/>
                </a:solidFill>
                <a:latin typeface="微软雅黑"/>
                <a:ea typeface="+mj-ea"/>
                <a:cs typeface="微软雅黑"/>
              </a:defRPr>
            </a:lvl1pPr>
          </a:lstStyle>
          <a:p>
            <a:pPr marL="12700">
              <a:spcBef>
                <a:spcPts val="100"/>
              </a:spcBef>
            </a:pPr>
            <a:r>
              <a:rPr lang="zh-CN" altLang="en-US" sz="2800" kern="0" spc="295" dirty="0">
                <a:latin typeface="微软雅黑" panose="020B0503020204020204" pitchFamily="34" charset="-122"/>
                <a:ea typeface="微软雅黑" panose="020B0503020204020204" pitchFamily="34" charset="-122"/>
              </a:rPr>
              <a:t>离心泵的日常巡检 </a:t>
            </a:r>
            <a:r>
              <a:rPr lang="en-US" sz="2800" kern="0" dirty="0">
                <a:latin typeface="Arial" panose="020B0604020202020204" pitchFamily="34" charset="0"/>
                <a:cs typeface="Arial" panose="020B0604020202020204" pitchFamily="34" charset="0"/>
              </a:rPr>
              <a:t>Centrifugal Pump Daily Inspection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469E0-FC74-42E9-15AD-C0CEB1E0F45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560D8B7-CBEB-81F4-B37B-2785DEE13822}"/>
              </a:ext>
            </a:extLst>
          </p:cNvPr>
          <p:cNvSpPr txBox="1">
            <a:spLocks noGrp="1"/>
          </p:cNvSpPr>
          <p:nvPr>
            <p:ph type="title"/>
          </p:nvPr>
        </p:nvSpPr>
        <p:spPr>
          <a:xfrm>
            <a:off x="838200" y="170194"/>
            <a:ext cx="4419600" cy="566822"/>
          </a:xfrm>
          <a:prstGeom prst="rect">
            <a:avLst/>
          </a:prstGeom>
        </p:spPr>
        <p:txBody>
          <a:bodyPr vert="horz" wrap="square" lIns="0" tIns="12700" rIns="0" bIns="0" rtlCol="0">
            <a:spAutoFit/>
          </a:bodyPr>
          <a:lstStyle/>
          <a:p>
            <a:pPr marL="12700">
              <a:lnSpc>
                <a:spcPct val="100000"/>
              </a:lnSpc>
              <a:spcBef>
                <a:spcPts val="100"/>
              </a:spcBef>
            </a:pPr>
            <a:r>
              <a:rPr lang="en-US" dirty="0">
                <a:latin typeface="Arial" panose="020B0604020202020204" pitchFamily="34" charset="0"/>
                <a:cs typeface="Arial" panose="020B0604020202020204" pitchFamily="34" charset="0"/>
              </a:rPr>
              <a:t>Pump Classification</a:t>
            </a:r>
            <a:endParaRPr dirty="0">
              <a:latin typeface="Arial" panose="020B0604020202020204" pitchFamily="34" charset="0"/>
              <a:cs typeface="Arial" panose="020B0604020202020204" pitchFamily="34" charset="0"/>
            </a:endParaRPr>
          </a:p>
        </p:txBody>
      </p:sp>
      <p:graphicFrame>
        <p:nvGraphicFramePr>
          <p:cNvPr id="4" name="表格 3">
            <a:extLst>
              <a:ext uri="{FF2B5EF4-FFF2-40B4-BE49-F238E27FC236}">
                <a16:creationId xmlns:a16="http://schemas.microsoft.com/office/drawing/2014/main" id="{B6C851B0-0780-1D19-AB40-F6489997E203}"/>
              </a:ext>
            </a:extLst>
          </p:cNvPr>
          <p:cNvGraphicFramePr>
            <a:graphicFrameLocks noGrp="1"/>
          </p:cNvGraphicFramePr>
          <p:nvPr>
            <p:extLst>
              <p:ext uri="{D42A27DB-BD31-4B8C-83A1-F6EECF244321}">
                <p14:modId xmlns:p14="http://schemas.microsoft.com/office/powerpoint/2010/main" val="3974269338"/>
              </p:ext>
            </p:extLst>
          </p:nvPr>
        </p:nvGraphicFramePr>
        <p:xfrm>
          <a:off x="1600200" y="762000"/>
          <a:ext cx="8314543" cy="5882040"/>
        </p:xfrm>
        <a:graphic>
          <a:graphicData uri="http://schemas.openxmlformats.org/drawingml/2006/table">
            <a:tbl>
              <a:tblPr firstRow="1" bandRow="1">
                <a:tableStyleId>{5C22544A-7EE6-4342-B048-85BDC9FD1C3A}</a:tableStyleId>
              </a:tblPr>
              <a:tblGrid>
                <a:gridCol w="471442">
                  <a:extLst>
                    <a:ext uri="{9D8B030D-6E8A-4147-A177-3AD203B41FA5}">
                      <a16:colId xmlns:a16="http://schemas.microsoft.com/office/drawing/2014/main" val="3341835962"/>
                    </a:ext>
                  </a:extLst>
                </a:gridCol>
                <a:gridCol w="348582">
                  <a:extLst>
                    <a:ext uri="{9D8B030D-6E8A-4147-A177-3AD203B41FA5}">
                      <a16:colId xmlns:a16="http://schemas.microsoft.com/office/drawing/2014/main" val="3166591785"/>
                    </a:ext>
                  </a:extLst>
                </a:gridCol>
                <a:gridCol w="1103844">
                  <a:extLst>
                    <a:ext uri="{9D8B030D-6E8A-4147-A177-3AD203B41FA5}">
                      <a16:colId xmlns:a16="http://schemas.microsoft.com/office/drawing/2014/main" val="290939677"/>
                    </a:ext>
                  </a:extLst>
                </a:gridCol>
                <a:gridCol w="3105332">
                  <a:extLst>
                    <a:ext uri="{9D8B030D-6E8A-4147-A177-3AD203B41FA5}">
                      <a16:colId xmlns:a16="http://schemas.microsoft.com/office/drawing/2014/main" val="2718597338"/>
                    </a:ext>
                  </a:extLst>
                </a:gridCol>
                <a:gridCol w="1981200">
                  <a:extLst>
                    <a:ext uri="{9D8B030D-6E8A-4147-A177-3AD203B41FA5}">
                      <a16:colId xmlns:a16="http://schemas.microsoft.com/office/drawing/2014/main" val="530814561"/>
                    </a:ext>
                  </a:extLst>
                </a:gridCol>
                <a:gridCol w="1304143">
                  <a:extLst>
                    <a:ext uri="{9D8B030D-6E8A-4147-A177-3AD203B41FA5}">
                      <a16:colId xmlns:a16="http://schemas.microsoft.com/office/drawing/2014/main" val="3432940154"/>
                    </a:ext>
                  </a:extLst>
                </a:gridCol>
              </a:tblGrid>
              <a:tr h="291220">
                <a:tc gridSpan="3">
                  <a:txBody>
                    <a:bodyPr/>
                    <a:lstStyle/>
                    <a:p>
                      <a:pPr algn="ctr"/>
                      <a:r>
                        <a:rPr lang="en-US" sz="1200" dirty="0">
                          <a:solidFill>
                            <a:schemeClr val="tx1"/>
                          </a:solidFill>
                          <a:latin typeface="Arial" panose="020B0604020202020204" pitchFamily="34" charset="0"/>
                          <a:cs typeface="Arial" panose="020B0604020202020204" pitchFamily="34" charset="0"/>
                        </a:rPr>
                        <a:t>Pump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gridSpan="2">
                  <a:txBody>
                    <a:bodyPr/>
                    <a:lstStyle/>
                    <a:p>
                      <a:pPr algn="ctr"/>
                      <a:r>
                        <a:rPr lang="en-US" sz="1200" dirty="0">
                          <a:solidFill>
                            <a:schemeClr val="tx1"/>
                          </a:solidFill>
                          <a:latin typeface="Arial" panose="020B0604020202020204" pitchFamily="34" charset="0"/>
                          <a:cs typeface="Arial" panose="020B0604020202020204" pitchFamily="34" charset="0"/>
                        </a:rPr>
                        <a:t>Brief Introduction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a:txBody>
                    <a:bodyPr/>
                    <a:lstStyle/>
                    <a:p>
                      <a:pPr algn="ctr"/>
                      <a:r>
                        <a:rPr lang="en-US" sz="1200" dirty="0">
                          <a:solidFill>
                            <a:schemeClr val="tx1"/>
                          </a:solidFill>
                          <a:latin typeface="Arial" panose="020B0604020202020204" pitchFamily="34" charset="0"/>
                          <a:cs typeface="Arial" panose="020B0604020202020204" pitchFamily="34" charset="0"/>
                        </a:rPr>
                        <a:t>Model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235462"/>
                  </a:ext>
                </a:extLst>
              </a:tr>
              <a:tr h="291220">
                <a:tc rowSpan="18">
                  <a:txBody>
                    <a:bodyPr/>
                    <a:lstStyle/>
                    <a:p>
                      <a:pPr algn="ctr"/>
                      <a:r>
                        <a:rPr lang="en-US" sz="1200" b="1" dirty="0">
                          <a:solidFill>
                            <a:schemeClr val="tx1"/>
                          </a:solidFill>
                          <a:latin typeface="Arial" panose="020B0604020202020204" pitchFamily="34" charset="0"/>
                          <a:cs typeface="Arial" panose="020B0604020202020204" pitchFamily="34" charset="0"/>
                        </a:rPr>
                        <a:t>CENTRIFUGAL  PUMP</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algn="ctr"/>
                      <a:r>
                        <a:rPr lang="en-US" sz="1200" dirty="0">
                          <a:solidFill>
                            <a:schemeClr val="tx1"/>
                          </a:solidFill>
                          <a:latin typeface="Arial" panose="020B0604020202020204" pitchFamily="34" charset="0"/>
                          <a:cs typeface="Arial" panose="020B0604020202020204" pitchFamily="34" charset="0"/>
                        </a:rPr>
                        <a:t>Cantilever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n-US" sz="1200" dirty="0">
                          <a:solidFill>
                            <a:schemeClr val="tx1"/>
                          </a:solidFill>
                          <a:latin typeface="Arial" panose="020B0604020202020204" pitchFamily="34" charset="0"/>
                          <a:cs typeface="Arial" panose="020B0604020202020204" pitchFamily="34" charset="0"/>
                        </a:rPr>
                        <a:t>Flexible coupling connection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US" sz="1200" dirty="0">
                          <a:solidFill>
                            <a:schemeClr val="tx1"/>
                          </a:solidFill>
                          <a:latin typeface="Arial" panose="020B0604020202020204" pitchFamily="34" charset="0"/>
                          <a:cs typeface="Arial" panose="020B0604020202020204" pitchFamily="34" charset="0"/>
                        </a:rPr>
                        <a:t>Horizontal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Foot mounted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dirty="0">
                          <a:solidFill>
                            <a:schemeClr val="tx1"/>
                          </a:solidFill>
                          <a:latin typeface="Arial" panose="020B0604020202020204" pitchFamily="34" charset="0"/>
                          <a:cs typeface="Arial" panose="020B0604020202020204" pitchFamily="34" charset="0"/>
                        </a:rPr>
                        <a:t>OH1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0863072"/>
                  </a:ext>
                </a:extLst>
              </a:tr>
              <a:tr h="29122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Centerline Supported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OH2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6283072"/>
                  </a:ext>
                </a:extLst>
              </a:tr>
              <a:tr h="29122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Vertical pipeline pump with shaft bearing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OH3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164242"/>
                  </a:ext>
                </a:extLst>
              </a:tr>
              <a:tr h="625862">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Rigid coupling connection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Vertical pipeline pump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OH4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9106055"/>
                  </a:ext>
                </a:extLst>
              </a:tr>
              <a:tr h="29122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US" sz="1200" dirty="0">
                          <a:solidFill>
                            <a:schemeClr val="tx1"/>
                          </a:solidFill>
                          <a:latin typeface="Arial" panose="020B0604020202020204" pitchFamily="34" charset="0"/>
                          <a:cs typeface="Arial" panose="020B0604020202020204" pitchFamily="34" charset="0"/>
                        </a:rPr>
                        <a:t>Coaxial connection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Vertical pipeline pump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OH5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5937083"/>
                  </a:ext>
                </a:extLst>
              </a:tr>
              <a:tr h="29122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Integral with high-speed gearbox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OH6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298890"/>
                  </a:ext>
                </a:extLst>
              </a:tr>
              <a:tr h="29122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a:r>
                        <a:rPr lang="en-US" sz="1200" dirty="0">
                          <a:solidFill>
                            <a:schemeClr val="tx1"/>
                          </a:solidFill>
                          <a:latin typeface="Arial" panose="020B0604020202020204" pitchFamily="34" charset="0"/>
                          <a:cs typeface="Arial" panose="020B0604020202020204" pitchFamily="34" charset="0"/>
                        </a:rPr>
                        <a:t> Two-End Support</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US" sz="1200" dirty="0">
                          <a:solidFill>
                            <a:schemeClr val="tx1"/>
                          </a:solidFill>
                          <a:latin typeface="Arial" panose="020B0604020202020204" pitchFamily="34" charset="0"/>
                          <a:cs typeface="Arial" panose="020B0604020202020204" pitchFamily="34" charset="0"/>
                        </a:rPr>
                        <a:t>Stage 1 and Stage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Axial split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BB1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1709563"/>
                  </a:ext>
                </a:extLst>
              </a:tr>
              <a:tr h="29122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Radial split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BB2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4823206"/>
                  </a:ext>
                </a:extLst>
              </a:tr>
              <a:tr h="29122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n-US" sz="1200" dirty="0">
                          <a:solidFill>
                            <a:schemeClr val="tx1"/>
                          </a:solidFill>
                          <a:latin typeface="Arial" panose="020B0604020202020204" pitchFamily="34" charset="0"/>
                          <a:cs typeface="Arial" panose="020B0604020202020204" pitchFamily="34" charset="0"/>
                        </a:rPr>
                        <a:t>Multistage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Axial split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BB3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0024002"/>
                  </a:ext>
                </a:extLst>
              </a:tr>
              <a:tr h="29122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US" sz="1200" dirty="0">
                          <a:solidFill>
                            <a:schemeClr val="tx1"/>
                          </a:solidFill>
                          <a:latin typeface="Arial" panose="020B0604020202020204" pitchFamily="34" charset="0"/>
                          <a:cs typeface="Arial" panose="020B0604020202020204" pitchFamily="34" charset="0"/>
                        </a:rPr>
                        <a:t>Radial split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Single Casing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BB4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9182951"/>
                  </a:ext>
                </a:extLst>
              </a:tr>
              <a:tr h="29122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Double Casing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BB5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5549622"/>
                  </a:ext>
                </a:extLst>
              </a:tr>
              <a:tr h="29122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lstStyle/>
                    <a:p>
                      <a:pPr algn="ctr"/>
                      <a:r>
                        <a:rPr lang="en-US" sz="1200" dirty="0">
                          <a:solidFill>
                            <a:schemeClr val="tx1"/>
                          </a:solidFill>
                          <a:latin typeface="Arial" panose="020B0604020202020204" pitchFamily="34" charset="0"/>
                          <a:cs typeface="Arial" panose="020B0604020202020204" pitchFamily="34" charset="0"/>
                        </a:rPr>
                        <a:t>Vertical Suspended</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r>
                        <a:rPr lang="en-US" sz="1200" dirty="0">
                          <a:solidFill>
                            <a:schemeClr val="tx1"/>
                          </a:solidFill>
                          <a:latin typeface="Arial" panose="020B0604020202020204" pitchFamily="34" charset="0"/>
                          <a:cs typeface="Arial" panose="020B0604020202020204" pitchFamily="34" charset="0"/>
                        </a:rPr>
                        <a:t>Single shell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n-US" sz="1200" dirty="0">
                          <a:solidFill>
                            <a:schemeClr val="tx1"/>
                          </a:solidFill>
                          <a:latin typeface="Arial" panose="020B0604020202020204" pitchFamily="34" charset="0"/>
                          <a:cs typeface="Arial" panose="020B0604020202020204" pitchFamily="34" charset="0"/>
                        </a:rPr>
                        <a:t>Discharge through pipe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Guide Vane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VS1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878675"/>
                  </a:ext>
                </a:extLst>
              </a:tr>
              <a:tr h="29122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Volute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VS2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0388729"/>
                  </a:ext>
                </a:extLst>
              </a:tr>
              <a:tr h="29122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Axial flow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VS3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7987206"/>
                  </a:ext>
                </a:extLst>
              </a:tr>
              <a:tr h="29122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US" sz="1200" dirty="0">
                          <a:solidFill>
                            <a:schemeClr val="tx1"/>
                          </a:solidFill>
                          <a:latin typeface="Arial" panose="020B0604020202020204" pitchFamily="34" charset="0"/>
                          <a:cs typeface="Arial" panose="020B0604020202020204" pitchFamily="34" charset="0"/>
                        </a:rPr>
                        <a:t>Independent external pipe discharge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Long shaft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VS3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816714"/>
                  </a:ext>
                </a:extLst>
              </a:tr>
              <a:tr h="29122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Volute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VS5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7472460"/>
                  </a:ext>
                </a:extLst>
              </a:tr>
              <a:tr h="29122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US" sz="1200" dirty="0">
                          <a:solidFill>
                            <a:schemeClr val="tx1"/>
                          </a:solidFill>
                          <a:latin typeface="Arial" panose="020B0604020202020204" pitchFamily="34" charset="0"/>
                          <a:cs typeface="Arial" panose="020B0604020202020204" pitchFamily="34" charset="0"/>
                        </a:rPr>
                        <a:t>Double shell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Guide vane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VS6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8252669"/>
                  </a:ext>
                </a:extLst>
              </a:tr>
              <a:tr h="29122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Volute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VS7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8118718"/>
                  </a:ext>
                </a:extLst>
              </a:tr>
            </a:tbl>
          </a:graphicData>
        </a:graphic>
      </p:graphicFrame>
    </p:spTree>
    <p:extLst>
      <p:ext uri="{BB962C8B-B14F-4D97-AF65-F5344CB8AC3E}">
        <p14:creationId xmlns:p14="http://schemas.microsoft.com/office/powerpoint/2010/main" val="7249324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57D84-5C12-F6CB-E01A-69B5FB795CD6}"/>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07AB06F4-CEC3-2D51-2B82-4BCD09682800}"/>
              </a:ext>
            </a:extLst>
          </p:cNvPr>
          <p:cNvSpPr txBox="1"/>
          <p:nvPr/>
        </p:nvSpPr>
        <p:spPr>
          <a:xfrm>
            <a:off x="685901" y="1143000"/>
            <a:ext cx="10746740" cy="4814138"/>
          </a:xfrm>
          <a:prstGeom prst="rect">
            <a:avLst/>
          </a:prstGeom>
        </p:spPr>
        <p:txBody>
          <a:bodyPr vert="horz" wrap="square" lIns="0" tIns="12700" rIns="0" bIns="0" rtlCol="0">
            <a:spAutoFit/>
          </a:bodyPr>
          <a:lstStyle/>
          <a:p>
            <a:pPr marL="12700" algn="just">
              <a:spcBef>
                <a:spcPts val="1440"/>
              </a:spcBef>
              <a:tabLst>
                <a:tab pos="241300" algn="l"/>
              </a:tabLst>
            </a:pPr>
            <a:r>
              <a:rPr spc="145" dirty="0">
                <a:solidFill>
                  <a:srgbClr val="585858"/>
                </a:solidFill>
                <a:latin typeface="Arial"/>
                <a:cs typeface="Arial"/>
              </a:rPr>
              <a:t>6</a:t>
            </a:r>
            <a:r>
              <a:rPr spc="150" dirty="0">
                <a:solidFill>
                  <a:srgbClr val="585858"/>
                </a:solidFill>
                <a:latin typeface="微软雅黑"/>
                <a:cs typeface="微软雅黑"/>
              </a:rPr>
              <a:t>、温度检查内</a:t>
            </a:r>
            <a:r>
              <a:rPr spc="140" dirty="0">
                <a:solidFill>
                  <a:srgbClr val="585858"/>
                </a:solidFill>
                <a:latin typeface="微软雅黑"/>
                <a:cs typeface="微软雅黑"/>
              </a:rPr>
              <a:t>容</a:t>
            </a:r>
            <a:r>
              <a:rPr spc="150" dirty="0">
                <a:solidFill>
                  <a:srgbClr val="585858"/>
                </a:solidFill>
                <a:latin typeface="微软雅黑"/>
                <a:cs typeface="微软雅黑"/>
              </a:rPr>
              <a:t>与</a:t>
            </a:r>
            <a:r>
              <a:rPr spc="140" dirty="0">
                <a:solidFill>
                  <a:srgbClr val="585858"/>
                </a:solidFill>
                <a:latin typeface="微软雅黑"/>
                <a:cs typeface="微软雅黑"/>
              </a:rPr>
              <a:t>标</a:t>
            </a:r>
            <a:r>
              <a:rPr spc="150" dirty="0">
                <a:solidFill>
                  <a:srgbClr val="585858"/>
                </a:solidFill>
                <a:latin typeface="微软雅黑"/>
                <a:cs typeface="微软雅黑"/>
              </a:rPr>
              <a:t>准</a:t>
            </a:r>
            <a:r>
              <a:rPr lang="en-US" spc="150" dirty="0">
                <a:solidFill>
                  <a:srgbClr val="585858"/>
                </a:solidFill>
                <a:latin typeface="微软雅黑"/>
                <a:cs typeface="微软雅黑"/>
              </a:rPr>
              <a:t> </a:t>
            </a:r>
            <a:r>
              <a:rPr lang="en-US" dirty="0">
                <a:solidFill>
                  <a:srgbClr val="585858"/>
                </a:solidFill>
                <a:latin typeface="Arial" panose="020B0604020202020204" pitchFamily="34" charset="0"/>
                <a:cs typeface="Arial" panose="020B0604020202020204" pitchFamily="34" charset="0"/>
              </a:rPr>
              <a:t>Temperature Inspection Content and Standards</a:t>
            </a:r>
            <a:r>
              <a:rPr dirty="0">
                <a:solidFill>
                  <a:srgbClr val="585858"/>
                </a:solidFill>
                <a:latin typeface="Arial" panose="020B0604020202020204" pitchFamily="34" charset="0"/>
                <a:cs typeface="Arial" panose="020B0604020202020204" pitchFamily="34" charset="0"/>
              </a:rPr>
              <a:t>：</a:t>
            </a:r>
          </a:p>
          <a:p>
            <a:pPr marL="12065" marR="5080" algn="just">
              <a:spcBef>
                <a:spcPts val="995"/>
              </a:spcBef>
              <a:buClr>
                <a:srgbClr val="585858"/>
              </a:buClr>
              <a:tabLst>
                <a:tab pos="572135" algn="l"/>
              </a:tabLst>
            </a:pPr>
            <a:r>
              <a:rPr spc="150" dirty="0" err="1">
                <a:solidFill>
                  <a:srgbClr val="585858"/>
                </a:solidFill>
                <a:latin typeface="微软雅黑"/>
                <a:cs typeface="微软雅黑"/>
              </a:rPr>
              <a:t>用测温仪检查</a:t>
            </a:r>
            <a:r>
              <a:rPr spc="140" dirty="0" err="1">
                <a:solidFill>
                  <a:srgbClr val="585858"/>
                </a:solidFill>
                <a:latin typeface="微软雅黑"/>
                <a:cs typeface="微软雅黑"/>
              </a:rPr>
              <a:t>轴</a:t>
            </a:r>
            <a:r>
              <a:rPr spc="150" dirty="0" err="1">
                <a:solidFill>
                  <a:srgbClr val="585858"/>
                </a:solidFill>
                <a:latin typeface="微软雅黑"/>
                <a:cs typeface="微软雅黑"/>
              </a:rPr>
              <a:t>承</a:t>
            </a:r>
            <a:r>
              <a:rPr spc="140" dirty="0" err="1">
                <a:solidFill>
                  <a:srgbClr val="585858"/>
                </a:solidFill>
                <a:latin typeface="微软雅黑"/>
                <a:cs typeface="微软雅黑"/>
              </a:rPr>
              <a:t>温</a:t>
            </a:r>
            <a:r>
              <a:rPr spc="150" dirty="0" err="1">
                <a:solidFill>
                  <a:srgbClr val="585858"/>
                </a:solidFill>
                <a:latin typeface="微软雅黑"/>
                <a:cs typeface="微软雅黑"/>
              </a:rPr>
              <a:t>度</a:t>
            </a:r>
            <a:r>
              <a:rPr spc="140" dirty="0">
                <a:solidFill>
                  <a:srgbClr val="585858"/>
                </a:solidFill>
                <a:latin typeface="微软雅黑"/>
                <a:cs typeface="微软雅黑"/>
              </a:rPr>
              <a:t>。</a:t>
            </a:r>
            <a:r>
              <a:rPr spc="145" dirty="0">
                <a:solidFill>
                  <a:srgbClr val="585858"/>
                </a:solidFill>
                <a:latin typeface="微软雅黑"/>
                <a:cs typeface="微软雅黑"/>
              </a:rPr>
              <a:t>★</a:t>
            </a:r>
            <a:r>
              <a:rPr spc="140" dirty="0">
                <a:solidFill>
                  <a:srgbClr val="585858"/>
                </a:solidFill>
                <a:latin typeface="微软雅黑"/>
                <a:cs typeface="微软雅黑"/>
              </a:rPr>
              <a:t>测</a:t>
            </a:r>
            <a:r>
              <a:rPr spc="150" dirty="0">
                <a:solidFill>
                  <a:srgbClr val="585858"/>
                </a:solidFill>
                <a:latin typeface="微软雅黑"/>
                <a:cs typeface="微软雅黑"/>
              </a:rPr>
              <a:t>量</a:t>
            </a:r>
            <a:r>
              <a:rPr spc="140" dirty="0">
                <a:solidFill>
                  <a:srgbClr val="585858"/>
                </a:solidFill>
                <a:latin typeface="微软雅黑"/>
                <a:cs typeface="微软雅黑"/>
              </a:rPr>
              <a:t>轴</a:t>
            </a:r>
            <a:r>
              <a:rPr spc="150" dirty="0">
                <a:solidFill>
                  <a:srgbClr val="585858"/>
                </a:solidFill>
                <a:latin typeface="微软雅黑"/>
                <a:cs typeface="微软雅黑"/>
              </a:rPr>
              <a:t>承</a:t>
            </a:r>
            <a:r>
              <a:rPr spc="140" dirty="0">
                <a:solidFill>
                  <a:srgbClr val="585858"/>
                </a:solidFill>
                <a:latin typeface="微软雅黑"/>
                <a:cs typeface="微软雅黑"/>
              </a:rPr>
              <a:t>箱</a:t>
            </a:r>
            <a:r>
              <a:rPr spc="150" dirty="0">
                <a:solidFill>
                  <a:srgbClr val="585858"/>
                </a:solidFill>
                <a:latin typeface="微软雅黑"/>
                <a:cs typeface="微软雅黑"/>
              </a:rPr>
              <a:t>温</a:t>
            </a:r>
            <a:r>
              <a:rPr spc="140" dirty="0">
                <a:solidFill>
                  <a:srgbClr val="585858"/>
                </a:solidFill>
                <a:latin typeface="微软雅黑"/>
                <a:cs typeface="微软雅黑"/>
              </a:rPr>
              <a:t>度</a:t>
            </a:r>
            <a:r>
              <a:rPr spc="150" dirty="0">
                <a:solidFill>
                  <a:srgbClr val="585858"/>
                </a:solidFill>
                <a:latin typeface="微软雅黑"/>
                <a:cs typeface="微软雅黑"/>
              </a:rPr>
              <a:t>时</a:t>
            </a:r>
            <a:r>
              <a:rPr spc="140" dirty="0">
                <a:solidFill>
                  <a:srgbClr val="585858"/>
                </a:solidFill>
                <a:latin typeface="微软雅黑"/>
                <a:cs typeface="微软雅黑"/>
              </a:rPr>
              <a:t>轴</a:t>
            </a:r>
            <a:r>
              <a:rPr spc="150" dirty="0">
                <a:solidFill>
                  <a:srgbClr val="585858"/>
                </a:solidFill>
                <a:latin typeface="微软雅黑"/>
                <a:cs typeface="微软雅黑"/>
              </a:rPr>
              <a:t>承</a:t>
            </a:r>
            <a:r>
              <a:rPr spc="140" dirty="0">
                <a:solidFill>
                  <a:srgbClr val="585858"/>
                </a:solidFill>
                <a:latin typeface="微软雅黑"/>
                <a:cs typeface="微软雅黑"/>
              </a:rPr>
              <a:t>温</a:t>
            </a:r>
            <a:r>
              <a:rPr spc="150" dirty="0">
                <a:solidFill>
                  <a:srgbClr val="585858"/>
                </a:solidFill>
                <a:latin typeface="微软雅黑"/>
                <a:cs typeface="微软雅黑"/>
              </a:rPr>
              <a:t>度</a:t>
            </a:r>
            <a:r>
              <a:rPr dirty="0">
                <a:solidFill>
                  <a:srgbClr val="585858"/>
                </a:solidFill>
                <a:latin typeface="微软雅黑"/>
                <a:cs typeface="微软雅黑"/>
              </a:rPr>
              <a:t>：</a:t>
            </a:r>
            <a:r>
              <a:rPr spc="150" dirty="0">
                <a:solidFill>
                  <a:srgbClr val="FF0000"/>
                </a:solidFill>
                <a:latin typeface="微软雅黑"/>
                <a:cs typeface="微软雅黑"/>
              </a:rPr>
              <a:t>滑</a:t>
            </a:r>
            <a:r>
              <a:rPr spc="140" dirty="0">
                <a:solidFill>
                  <a:srgbClr val="FF0000"/>
                </a:solidFill>
                <a:latin typeface="微软雅黑"/>
                <a:cs typeface="微软雅黑"/>
              </a:rPr>
              <a:t>动</a:t>
            </a:r>
            <a:r>
              <a:rPr spc="150" dirty="0">
                <a:solidFill>
                  <a:srgbClr val="FF0000"/>
                </a:solidFill>
                <a:latin typeface="微软雅黑"/>
                <a:cs typeface="微软雅黑"/>
              </a:rPr>
              <a:t>轴</a:t>
            </a:r>
            <a:r>
              <a:rPr spc="145" dirty="0">
                <a:solidFill>
                  <a:srgbClr val="FF0000"/>
                </a:solidFill>
                <a:latin typeface="微软雅黑"/>
                <a:cs typeface="微软雅黑"/>
              </a:rPr>
              <a:t>承</a:t>
            </a:r>
            <a:r>
              <a:rPr spc="150" dirty="0">
                <a:solidFill>
                  <a:srgbClr val="585858"/>
                </a:solidFill>
                <a:latin typeface="微软雅黑"/>
                <a:cs typeface="微软雅黑"/>
              </a:rPr>
              <a:t>不</a:t>
            </a:r>
            <a:r>
              <a:rPr spc="140" dirty="0">
                <a:solidFill>
                  <a:srgbClr val="585858"/>
                </a:solidFill>
                <a:latin typeface="微软雅黑"/>
                <a:cs typeface="微软雅黑"/>
              </a:rPr>
              <a:t>大</a:t>
            </a:r>
            <a:r>
              <a:rPr spc="155" dirty="0">
                <a:solidFill>
                  <a:srgbClr val="585858"/>
                </a:solidFill>
                <a:latin typeface="微软雅黑"/>
                <a:cs typeface="微软雅黑"/>
              </a:rPr>
              <a:t>于</a:t>
            </a:r>
            <a:r>
              <a:rPr spc="140" dirty="0">
                <a:solidFill>
                  <a:srgbClr val="585858"/>
                </a:solidFill>
                <a:latin typeface="Arial"/>
                <a:cs typeface="Arial"/>
              </a:rPr>
              <a:t>65</a:t>
            </a:r>
            <a:r>
              <a:rPr spc="140" dirty="0">
                <a:solidFill>
                  <a:srgbClr val="585858"/>
                </a:solidFill>
                <a:latin typeface="微软雅黑"/>
                <a:cs typeface="微软雅黑"/>
              </a:rPr>
              <a:t>℃，</a:t>
            </a:r>
            <a:r>
              <a:rPr spc="150" dirty="0" err="1">
                <a:solidFill>
                  <a:srgbClr val="FF0000"/>
                </a:solidFill>
                <a:latin typeface="微软雅黑"/>
                <a:cs typeface="微软雅黑"/>
              </a:rPr>
              <a:t>滚</a:t>
            </a:r>
            <a:r>
              <a:rPr spc="140" dirty="0" err="1">
                <a:solidFill>
                  <a:srgbClr val="FF0000"/>
                </a:solidFill>
                <a:latin typeface="微软雅黑"/>
                <a:cs typeface="微软雅黑"/>
              </a:rPr>
              <a:t>动</a:t>
            </a:r>
            <a:r>
              <a:rPr spc="150" dirty="0" err="1">
                <a:solidFill>
                  <a:srgbClr val="FF0000"/>
                </a:solidFill>
                <a:latin typeface="微软雅黑"/>
                <a:cs typeface="微软雅黑"/>
              </a:rPr>
              <a:t>轴</a:t>
            </a:r>
            <a:r>
              <a:rPr spc="145" dirty="0" err="1">
                <a:solidFill>
                  <a:srgbClr val="FF0000"/>
                </a:solidFill>
                <a:latin typeface="微软雅黑"/>
                <a:cs typeface="微软雅黑"/>
              </a:rPr>
              <a:t>承</a:t>
            </a:r>
            <a:r>
              <a:rPr spc="150" dirty="0" err="1">
                <a:solidFill>
                  <a:srgbClr val="585858"/>
                </a:solidFill>
                <a:latin typeface="微软雅黑"/>
                <a:cs typeface="微软雅黑"/>
              </a:rPr>
              <a:t>不大</a:t>
            </a:r>
            <a:r>
              <a:rPr lang="zh-CN" altLang="en-US" spc="155" dirty="0">
                <a:solidFill>
                  <a:srgbClr val="585858"/>
                </a:solidFill>
                <a:latin typeface="微软雅黑"/>
                <a:cs typeface="微软雅黑"/>
              </a:rPr>
              <a:t>于</a:t>
            </a:r>
            <a:r>
              <a:rPr spc="145" dirty="0">
                <a:solidFill>
                  <a:srgbClr val="585858"/>
                </a:solidFill>
                <a:latin typeface="Arial"/>
                <a:cs typeface="Arial"/>
              </a:rPr>
              <a:t>70</a:t>
            </a:r>
            <a:r>
              <a:rPr spc="155" dirty="0">
                <a:solidFill>
                  <a:srgbClr val="585858"/>
                </a:solidFill>
                <a:latin typeface="微软雅黑"/>
                <a:cs typeface="微软雅黑"/>
              </a:rPr>
              <a:t>℃</a:t>
            </a:r>
            <a:r>
              <a:rPr spc="150" dirty="0">
                <a:solidFill>
                  <a:srgbClr val="585858"/>
                </a:solidFill>
                <a:latin typeface="微软雅黑"/>
                <a:cs typeface="微软雅黑"/>
              </a:rPr>
              <a:t>。</a:t>
            </a:r>
            <a:r>
              <a:rPr spc="145" dirty="0">
                <a:solidFill>
                  <a:srgbClr val="585858"/>
                </a:solidFill>
                <a:latin typeface="微软雅黑"/>
                <a:cs typeface="微软雅黑"/>
              </a:rPr>
              <a:t>★</a:t>
            </a:r>
            <a:r>
              <a:rPr spc="150" dirty="0">
                <a:solidFill>
                  <a:srgbClr val="585858"/>
                </a:solidFill>
                <a:latin typeface="微软雅黑"/>
                <a:cs typeface="微软雅黑"/>
              </a:rPr>
              <a:t>对于</a:t>
            </a:r>
            <a:r>
              <a:rPr spc="140" dirty="0">
                <a:solidFill>
                  <a:srgbClr val="585858"/>
                </a:solidFill>
                <a:latin typeface="微软雅黑"/>
                <a:cs typeface="微软雅黑"/>
              </a:rPr>
              <a:t>强</a:t>
            </a:r>
            <a:r>
              <a:rPr spc="150" dirty="0">
                <a:solidFill>
                  <a:srgbClr val="585858"/>
                </a:solidFill>
                <a:latin typeface="微软雅黑"/>
                <a:cs typeface="微软雅黑"/>
              </a:rPr>
              <a:t>制</a:t>
            </a:r>
            <a:r>
              <a:rPr spc="140" dirty="0">
                <a:solidFill>
                  <a:srgbClr val="585858"/>
                </a:solidFill>
                <a:latin typeface="微软雅黑"/>
                <a:cs typeface="微软雅黑"/>
              </a:rPr>
              <a:t>润</a:t>
            </a:r>
            <a:r>
              <a:rPr spc="150" dirty="0">
                <a:solidFill>
                  <a:srgbClr val="585858"/>
                </a:solidFill>
                <a:latin typeface="微软雅黑"/>
                <a:cs typeface="微软雅黑"/>
              </a:rPr>
              <a:t>滑</a:t>
            </a:r>
            <a:r>
              <a:rPr spc="140" dirty="0">
                <a:solidFill>
                  <a:srgbClr val="585858"/>
                </a:solidFill>
                <a:latin typeface="微软雅黑"/>
                <a:cs typeface="微软雅黑"/>
              </a:rPr>
              <a:t>系</a:t>
            </a:r>
            <a:r>
              <a:rPr spc="150" dirty="0">
                <a:solidFill>
                  <a:srgbClr val="585858"/>
                </a:solidFill>
                <a:latin typeface="微软雅黑"/>
                <a:cs typeface="微软雅黑"/>
              </a:rPr>
              <a:t>统</a:t>
            </a:r>
            <a:r>
              <a:rPr spc="140" dirty="0">
                <a:solidFill>
                  <a:srgbClr val="585858"/>
                </a:solidFill>
                <a:latin typeface="微软雅黑"/>
                <a:cs typeface="微软雅黑"/>
              </a:rPr>
              <a:t>，</a:t>
            </a:r>
            <a:r>
              <a:rPr spc="150" dirty="0">
                <a:solidFill>
                  <a:srgbClr val="585858"/>
                </a:solidFill>
                <a:latin typeface="微软雅黑"/>
                <a:cs typeface="微软雅黑"/>
              </a:rPr>
              <a:t>轴</a:t>
            </a:r>
            <a:r>
              <a:rPr spc="140" dirty="0">
                <a:solidFill>
                  <a:srgbClr val="585858"/>
                </a:solidFill>
                <a:latin typeface="微软雅黑"/>
                <a:cs typeface="微软雅黑"/>
              </a:rPr>
              <a:t>承</a:t>
            </a:r>
            <a:r>
              <a:rPr spc="150" dirty="0">
                <a:solidFill>
                  <a:srgbClr val="585858"/>
                </a:solidFill>
                <a:latin typeface="微软雅黑"/>
                <a:cs typeface="微软雅黑"/>
              </a:rPr>
              <a:t>油</a:t>
            </a:r>
            <a:r>
              <a:rPr spc="140" dirty="0">
                <a:solidFill>
                  <a:srgbClr val="585858"/>
                </a:solidFill>
                <a:latin typeface="微软雅黑"/>
                <a:cs typeface="微软雅黑"/>
              </a:rPr>
              <a:t>的</a:t>
            </a:r>
            <a:r>
              <a:rPr spc="150" dirty="0">
                <a:solidFill>
                  <a:srgbClr val="585858"/>
                </a:solidFill>
                <a:latin typeface="微软雅黑"/>
                <a:cs typeface="微软雅黑"/>
              </a:rPr>
              <a:t>温</a:t>
            </a:r>
            <a:r>
              <a:rPr spc="140" dirty="0">
                <a:solidFill>
                  <a:srgbClr val="585858"/>
                </a:solidFill>
                <a:latin typeface="微软雅黑"/>
                <a:cs typeface="微软雅黑"/>
              </a:rPr>
              <a:t>升</a:t>
            </a:r>
            <a:r>
              <a:rPr spc="150" dirty="0">
                <a:solidFill>
                  <a:srgbClr val="585858"/>
                </a:solidFill>
                <a:latin typeface="微软雅黑"/>
                <a:cs typeface="微软雅黑"/>
              </a:rPr>
              <a:t>不</a:t>
            </a:r>
            <a:r>
              <a:rPr spc="140" dirty="0">
                <a:solidFill>
                  <a:srgbClr val="585858"/>
                </a:solidFill>
                <a:latin typeface="微软雅黑"/>
                <a:cs typeface="微软雅黑"/>
              </a:rPr>
              <a:t>应</a:t>
            </a:r>
            <a:r>
              <a:rPr spc="150" dirty="0">
                <a:solidFill>
                  <a:srgbClr val="585858"/>
                </a:solidFill>
                <a:latin typeface="微软雅黑"/>
                <a:cs typeface="微软雅黑"/>
              </a:rPr>
              <a:t>超</a:t>
            </a:r>
            <a:r>
              <a:rPr spc="175" dirty="0">
                <a:solidFill>
                  <a:srgbClr val="585858"/>
                </a:solidFill>
                <a:latin typeface="微软雅黑"/>
                <a:cs typeface="微软雅黑"/>
              </a:rPr>
              <a:t>过</a:t>
            </a:r>
            <a:r>
              <a:rPr spc="145" dirty="0">
                <a:solidFill>
                  <a:srgbClr val="585858"/>
                </a:solidFill>
                <a:latin typeface="Arial"/>
                <a:cs typeface="Arial"/>
              </a:rPr>
              <a:t>28</a:t>
            </a:r>
            <a:r>
              <a:rPr spc="140" dirty="0">
                <a:solidFill>
                  <a:srgbClr val="585858"/>
                </a:solidFill>
                <a:latin typeface="微软雅黑"/>
                <a:cs typeface="微软雅黑"/>
              </a:rPr>
              <a:t>℃</a:t>
            </a:r>
            <a:r>
              <a:rPr dirty="0">
                <a:solidFill>
                  <a:srgbClr val="585858"/>
                </a:solidFill>
                <a:latin typeface="微软雅黑"/>
                <a:cs typeface="微软雅黑"/>
              </a:rPr>
              <a:t>，</a:t>
            </a:r>
            <a:r>
              <a:rPr spc="-380" dirty="0">
                <a:solidFill>
                  <a:srgbClr val="585858"/>
                </a:solidFill>
                <a:latin typeface="微软雅黑"/>
                <a:cs typeface="微软雅黑"/>
              </a:rPr>
              <a:t> </a:t>
            </a:r>
            <a:r>
              <a:rPr spc="140" dirty="0">
                <a:solidFill>
                  <a:srgbClr val="585858"/>
                </a:solidFill>
                <a:latin typeface="微软雅黑"/>
                <a:cs typeface="微软雅黑"/>
              </a:rPr>
              <a:t>轴</a:t>
            </a:r>
            <a:r>
              <a:rPr spc="150" dirty="0">
                <a:solidFill>
                  <a:srgbClr val="585858"/>
                </a:solidFill>
                <a:latin typeface="微软雅黑"/>
                <a:cs typeface="微软雅黑"/>
              </a:rPr>
              <a:t>承</a:t>
            </a:r>
            <a:r>
              <a:rPr spc="140" dirty="0">
                <a:solidFill>
                  <a:srgbClr val="585858"/>
                </a:solidFill>
                <a:latin typeface="微软雅黑"/>
                <a:cs typeface="微软雅黑"/>
              </a:rPr>
              <a:t>金</a:t>
            </a:r>
            <a:r>
              <a:rPr spc="150" dirty="0">
                <a:solidFill>
                  <a:srgbClr val="585858"/>
                </a:solidFill>
                <a:latin typeface="微软雅黑"/>
                <a:cs typeface="微软雅黑"/>
              </a:rPr>
              <a:t>属</a:t>
            </a:r>
            <a:r>
              <a:rPr spc="140" dirty="0">
                <a:solidFill>
                  <a:srgbClr val="585858"/>
                </a:solidFill>
                <a:latin typeface="微软雅黑"/>
                <a:cs typeface="微软雅黑"/>
              </a:rPr>
              <a:t>的</a:t>
            </a:r>
            <a:r>
              <a:rPr spc="150" dirty="0">
                <a:solidFill>
                  <a:srgbClr val="585858"/>
                </a:solidFill>
                <a:latin typeface="微软雅黑"/>
                <a:cs typeface="微软雅黑"/>
              </a:rPr>
              <a:t>温</a:t>
            </a:r>
            <a:r>
              <a:rPr spc="140" dirty="0">
                <a:solidFill>
                  <a:srgbClr val="585858"/>
                </a:solidFill>
                <a:latin typeface="微软雅黑"/>
                <a:cs typeface="微软雅黑"/>
              </a:rPr>
              <a:t>度</a:t>
            </a:r>
            <a:r>
              <a:rPr spc="150" dirty="0">
                <a:solidFill>
                  <a:srgbClr val="585858"/>
                </a:solidFill>
                <a:latin typeface="微软雅黑"/>
                <a:cs typeface="微软雅黑"/>
              </a:rPr>
              <a:t>应</a:t>
            </a:r>
            <a:r>
              <a:rPr spc="140" dirty="0">
                <a:solidFill>
                  <a:srgbClr val="585858"/>
                </a:solidFill>
                <a:latin typeface="微软雅黑"/>
                <a:cs typeface="微软雅黑"/>
              </a:rPr>
              <a:t>小</a:t>
            </a:r>
            <a:r>
              <a:rPr spc="170" dirty="0">
                <a:solidFill>
                  <a:srgbClr val="585858"/>
                </a:solidFill>
                <a:latin typeface="微软雅黑"/>
                <a:cs typeface="微软雅黑"/>
              </a:rPr>
              <a:t>于</a:t>
            </a:r>
            <a:r>
              <a:rPr spc="145" dirty="0">
                <a:solidFill>
                  <a:srgbClr val="585858"/>
                </a:solidFill>
                <a:latin typeface="Arial"/>
                <a:cs typeface="Arial"/>
              </a:rPr>
              <a:t>9</a:t>
            </a:r>
            <a:r>
              <a:rPr spc="135" dirty="0">
                <a:solidFill>
                  <a:srgbClr val="585858"/>
                </a:solidFill>
                <a:latin typeface="Arial"/>
                <a:cs typeface="Arial"/>
              </a:rPr>
              <a:t>3</a:t>
            </a:r>
            <a:r>
              <a:rPr spc="155" dirty="0">
                <a:solidFill>
                  <a:srgbClr val="585858"/>
                </a:solidFill>
                <a:latin typeface="微软雅黑"/>
                <a:cs typeface="微软雅黑"/>
              </a:rPr>
              <a:t>℃</a:t>
            </a:r>
            <a:r>
              <a:rPr spc="140" dirty="0">
                <a:solidFill>
                  <a:srgbClr val="585858"/>
                </a:solidFill>
                <a:latin typeface="微软雅黑"/>
                <a:cs typeface="微软雅黑"/>
              </a:rPr>
              <a:t>，</a:t>
            </a:r>
            <a:r>
              <a:rPr spc="150" dirty="0">
                <a:solidFill>
                  <a:srgbClr val="585858"/>
                </a:solidFill>
                <a:latin typeface="微软雅黑"/>
                <a:cs typeface="微软雅黑"/>
              </a:rPr>
              <a:t>对</a:t>
            </a:r>
            <a:r>
              <a:rPr dirty="0">
                <a:solidFill>
                  <a:srgbClr val="585858"/>
                </a:solidFill>
                <a:latin typeface="微软雅黑"/>
                <a:cs typeface="微软雅黑"/>
              </a:rPr>
              <a:t>于</a:t>
            </a:r>
            <a:r>
              <a:rPr spc="155" dirty="0">
                <a:solidFill>
                  <a:srgbClr val="585858"/>
                </a:solidFill>
                <a:latin typeface="微软雅黑"/>
                <a:cs typeface="微软雅黑"/>
              </a:rPr>
              <a:t>油环润滑或飞溅</a:t>
            </a:r>
            <a:r>
              <a:rPr spc="140" dirty="0">
                <a:solidFill>
                  <a:srgbClr val="585858"/>
                </a:solidFill>
                <a:latin typeface="微软雅黑"/>
                <a:cs typeface="微软雅黑"/>
              </a:rPr>
              <a:t>润</a:t>
            </a:r>
            <a:r>
              <a:rPr spc="155" dirty="0">
                <a:solidFill>
                  <a:srgbClr val="585858"/>
                </a:solidFill>
                <a:latin typeface="微软雅黑"/>
                <a:cs typeface="微软雅黑"/>
              </a:rPr>
              <a:t>滑</a:t>
            </a:r>
            <a:r>
              <a:rPr spc="140" dirty="0">
                <a:solidFill>
                  <a:srgbClr val="585858"/>
                </a:solidFill>
                <a:latin typeface="微软雅黑"/>
                <a:cs typeface="微软雅黑"/>
              </a:rPr>
              <a:t>系</a:t>
            </a:r>
            <a:r>
              <a:rPr spc="155" dirty="0">
                <a:solidFill>
                  <a:srgbClr val="585858"/>
                </a:solidFill>
                <a:latin typeface="微软雅黑"/>
                <a:cs typeface="微软雅黑"/>
              </a:rPr>
              <a:t>统</a:t>
            </a:r>
            <a:r>
              <a:rPr spc="140" dirty="0">
                <a:solidFill>
                  <a:srgbClr val="585858"/>
                </a:solidFill>
                <a:latin typeface="微软雅黑"/>
                <a:cs typeface="微软雅黑"/>
              </a:rPr>
              <a:t>，</a:t>
            </a:r>
            <a:r>
              <a:rPr spc="155" dirty="0">
                <a:solidFill>
                  <a:srgbClr val="585858"/>
                </a:solidFill>
                <a:latin typeface="微软雅黑"/>
                <a:cs typeface="微软雅黑"/>
              </a:rPr>
              <a:t>油</a:t>
            </a:r>
            <a:r>
              <a:rPr spc="140" dirty="0">
                <a:solidFill>
                  <a:srgbClr val="585858"/>
                </a:solidFill>
                <a:latin typeface="微软雅黑"/>
                <a:cs typeface="微软雅黑"/>
              </a:rPr>
              <a:t>池</a:t>
            </a:r>
            <a:r>
              <a:rPr spc="155" dirty="0">
                <a:solidFill>
                  <a:srgbClr val="585858"/>
                </a:solidFill>
                <a:latin typeface="微软雅黑"/>
                <a:cs typeface="微软雅黑"/>
              </a:rPr>
              <a:t>的</a:t>
            </a:r>
            <a:r>
              <a:rPr spc="140" dirty="0">
                <a:solidFill>
                  <a:srgbClr val="585858"/>
                </a:solidFill>
                <a:latin typeface="微软雅黑"/>
                <a:cs typeface="微软雅黑"/>
              </a:rPr>
              <a:t>温</a:t>
            </a:r>
            <a:r>
              <a:rPr spc="155" dirty="0">
                <a:solidFill>
                  <a:srgbClr val="585858"/>
                </a:solidFill>
                <a:latin typeface="微软雅黑"/>
                <a:cs typeface="微软雅黑"/>
              </a:rPr>
              <a:t>升</a:t>
            </a:r>
            <a:r>
              <a:rPr spc="140" dirty="0">
                <a:solidFill>
                  <a:srgbClr val="585858"/>
                </a:solidFill>
                <a:latin typeface="微软雅黑"/>
                <a:cs typeface="微软雅黑"/>
              </a:rPr>
              <a:t>不</a:t>
            </a:r>
            <a:r>
              <a:rPr spc="155" dirty="0">
                <a:solidFill>
                  <a:srgbClr val="585858"/>
                </a:solidFill>
                <a:latin typeface="微软雅黑"/>
                <a:cs typeface="微软雅黑"/>
              </a:rPr>
              <a:t>应</a:t>
            </a:r>
            <a:r>
              <a:rPr spc="140" dirty="0">
                <a:solidFill>
                  <a:srgbClr val="585858"/>
                </a:solidFill>
                <a:latin typeface="微软雅黑"/>
                <a:cs typeface="微软雅黑"/>
              </a:rPr>
              <a:t>超</a:t>
            </a:r>
            <a:r>
              <a:rPr spc="165" dirty="0">
                <a:solidFill>
                  <a:srgbClr val="585858"/>
                </a:solidFill>
                <a:latin typeface="微软雅黑"/>
                <a:cs typeface="微软雅黑"/>
              </a:rPr>
              <a:t>过</a:t>
            </a:r>
            <a:r>
              <a:rPr spc="140" dirty="0">
                <a:solidFill>
                  <a:srgbClr val="585858"/>
                </a:solidFill>
                <a:latin typeface="Arial"/>
                <a:cs typeface="Arial"/>
              </a:rPr>
              <a:t>39</a:t>
            </a:r>
            <a:r>
              <a:rPr spc="140" dirty="0">
                <a:solidFill>
                  <a:srgbClr val="585858"/>
                </a:solidFill>
                <a:latin typeface="微软雅黑"/>
                <a:cs typeface="微软雅黑"/>
              </a:rPr>
              <a:t>℃，</a:t>
            </a:r>
            <a:r>
              <a:rPr spc="150" dirty="0">
                <a:solidFill>
                  <a:srgbClr val="585858"/>
                </a:solidFill>
                <a:latin typeface="微软雅黑"/>
                <a:cs typeface="微软雅黑"/>
              </a:rPr>
              <a:t>油</a:t>
            </a:r>
            <a:r>
              <a:rPr spc="140" dirty="0">
                <a:solidFill>
                  <a:srgbClr val="585858"/>
                </a:solidFill>
                <a:latin typeface="微软雅黑"/>
                <a:cs typeface="微软雅黑"/>
              </a:rPr>
              <a:t>池</a:t>
            </a:r>
            <a:r>
              <a:rPr spc="150" dirty="0">
                <a:solidFill>
                  <a:srgbClr val="585858"/>
                </a:solidFill>
                <a:latin typeface="微软雅黑"/>
                <a:cs typeface="微软雅黑"/>
              </a:rPr>
              <a:t>温</a:t>
            </a:r>
            <a:r>
              <a:rPr spc="140" dirty="0">
                <a:solidFill>
                  <a:srgbClr val="585858"/>
                </a:solidFill>
                <a:latin typeface="微软雅黑"/>
                <a:cs typeface="微软雅黑"/>
              </a:rPr>
              <a:t>度</a:t>
            </a:r>
            <a:r>
              <a:rPr spc="150" dirty="0">
                <a:solidFill>
                  <a:srgbClr val="585858"/>
                </a:solidFill>
                <a:latin typeface="微软雅黑"/>
                <a:cs typeface="微软雅黑"/>
              </a:rPr>
              <a:t>应</a:t>
            </a:r>
            <a:r>
              <a:rPr spc="140" dirty="0">
                <a:solidFill>
                  <a:srgbClr val="585858"/>
                </a:solidFill>
                <a:latin typeface="微软雅黑"/>
                <a:cs typeface="微软雅黑"/>
              </a:rPr>
              <a:t>低</a:t>
            </a:r>
            <a:r>
              <a:rPr spc="165" dirty="0">
                <a:solidFill>
                  <a:srgbClr val="585858"/>
                </a:solidFill>
                <a:latin typeface="微软雅黑"/>
                <a:cs typeface="微软雅黑"/>
              </a:rPr>
              <a:t>于</a:t>
            </a:r>
            <a:r>
              <a:rPr spc="145" dirty="0">
                <a:solidFill>
                  <a:srgbClr val="585858"/>
                </a:solidFill>
                <a:latin typeface="Arial"/>
                <a:cs typeface="Arial"/>
              </a:rPr>
              <a:t>82</a:t>
            </a:r>
            <a:r>
              <a:rPr spc="145" dirty="0">
                <a:solidFill>
                  <a:srgbClr val="585858"/>
                </a:solidFill>
                <a:latin typeface="微软雅黑"/>
                <a:cs typeface="微软雅黑"/>
              </a:rPr>
              <a:t>℃</a:t>
            </a:r>
            <a:r>
              <a:rPr dirty="0">
                <a:solidFill>
                  <a:srgbClr val="585858"/>
                </a:solidFill>
                <a:latin typeface="微软雅黑"/>
                <a:cs typeface="微软雅黑"/>
              </a:rPr>
              <a:t>。</a:t>
            </a:r>
            <a:endParaRPr lang="en-US" dirty="0">
              <a:solidFill>
                <a:srgbClr val="585858"/>
              </a:solidFill>
              <a:latin typeface="微软雅黑"/>
              <a:cs typeface="微软雅黑"/>
            </a:endParaRPr>
          </a:p>
          <a:p>
            <a:pPr marL="12065" marR="5080" algn="just">
              <a:spcBef>
                <a:spcPts val="995"/>
              </a:spcBef>
              <a:buClr>
                <a:srgbClr val="585858"/>
              </a:buClr>
              <a:tabLst>
                <a:tab pos="572135" algn="l"/>
              </a:tabLst>
            </a:pPr>
            <a:r>
              <a:rPr lang="en-US" dirty="0">
                <a:solidFill>
                  <a:srgbClr val="585858"/>
                </a:solidFill>
                <a:latin typeface="Arial" panose="020B0604020202020204" pitchFamily="34" charset="0"/>
                <a:cs typeface="Arial" panose="020B0604020202020204" pitchFamily="34" charset="0"/>
              </a:rPr>
              <a:t>When measuring the bearing box temperature, ★For sliding bearings, the temperature should not exceed 65°C; For rolling bearings, the temperature should not exceed 70°C. ★ For forced lubrication systems, the temperature rise of the bearing oil should not exceed 28°C, and the bearing metal temperature should be less than 93°C. For oil ring lubrication or splash lubrication systems, the temperature rise of the oil pool should not exceed 39°C, and the oil pool temperature should be below 82°C.</a:t>
            </a:r>
          </a:p>
          <a:p>
            <a:pPr marL="12065" marR="5080" algn="just">
              <a:spcBef>
                <a:spcPts val="995"/>
              </a:spcBef>
              <a:buClr>
                <a:srgbClr val="585858"/>
              </a:buClr>
              <a:tabLst>
                <a:tab pos="572135" algn="l"/>
              </a:tabLst>
            </a:pPr>
            <a:endParaRPr lang="en-US" dirty="0">
              <a:solidFill>
                <a:srgbClr val="585858"/>
              </a:solidFill>
              <a:latin typeface="Arial" panose="020B0604020202020204" pitchFamily="34" charset="0"/>
              <a:cs typeface="Arial" panose="020B0604020202020204" pitchFamily="34" charset="0"/>
            </a:endParaRPr>
          </a:p>
          <a:p>
            <a:pPr marL="12700" algn="just">
              <a:spcBef>
                <a:spcPts val="1425"/>
              </a:spcBef>
              <a:tabLst>
                <a:tab pos="241300" algn="l"/>
              </a:tabLst>
            </a:pPr>
            <a:r>
              <a:rPr spc="145" dirty="0">
                <a:solidFill>
                  <a:srgbClr val="585858"/>
                </a:solidFill>
                <a:latin typeface="Arial"/>
                <a:cs typeface="Arial"/>
              </a:rPr>
              <a:t>7</a:t>
            </a:r>
            <a:r>
              <a:rPr spc="150" dirty="0">
                <a:solidFill>
                  <a:srgbClr val="585858"/>
                </a:solidFill>
                <a:latin typeface="微软雅黑"/>
                <a:cs typeface="微软雅黑"/>
              </a:rPr>
              <a:t>、振动检查内</a:t>
            </a:r>
            <a:r>
              <a:rPr spc="140" dirty="0">
                <a:solidFill>
                  <a:srgbClr val="585858"/>
                </a:solidFill>
                <a:latin typeface="微软雅黑"/>
                <a:cs typeface="微软雅黑"/>
              </a:rPr>
              <a:t>容</a:t>
            </a:r>
            <a:r>
              <a:rPr spc="150" dirty="0">
                <a:solidFill>
                  <a:srgbClr val="585858"/>
                </a:solidFill>
                <a:latin typeface="微软雅黑"/>
                <a:cs typeface="微软雅黑"/>
              </a:rPr>
              <a:t>与</a:t>
            </a:r>
            <a:r>
              <a:rPr spc="140" dirty="0">
                <a:solidFill>
                  <a:srgbClr val="585858"/>
                </a:solidFill>
                <a:latin typeface="微软雅黑"/>
                <a:cs typeface="微软雅黑"/>
              </a:rPr>
              <a:t>标</a:t>
            </a:r>
            <a:r>
              <a:rPr spc="150" dirty="0">
                <a:solidFill>
                  <a:srgbClr val="585858"/>
                </a:solidFill>
                <a:latin typeface="微软雅黑"/>
                <a:cs typeface="微软雅黑"/>
              </a:rPr>
              <a:t>准</a:t>
            </a:r>
            <a:r>
              <a:rPr lang="en-US" spc="150" dirty="0">
                <a:solidFill>
                  <a:srgbClr val="585858"/>
                </a:solidFill>
                <a:latin typeface="微软雅黑"/>
                <a:cs typeface="微软雅黑"/>
              </a:rPr>
              <a:t> </a:t>
            </a:r>
            <a:r>
              <a:rPr lang="en-US" dirty="0">
                <a:solidFill>
                  <a:srgbClr val="585858"/>
                </a:solidFill>
                <a:latin typeface="Arial" panose="020B0604020202020204" pitchFamily="34" charset="0"/>
                <a:cs typeface="Arial" panose="020B0604020202020204" pitchFamily="34" charset="0"/>
              </a:rPr>
              <a:t>Vibration Inspection Content and Standards</a:t>
            </a:r>
            <a:r>
              <a:rPr dirty="0">
                <a:solidFill>
                  <a:srgbClr val="585858"/>
                </a:solidFill>
                <a:latin typeface="Arial" panose="020B0604020202020204" pitchFamily="34" charset="0"/>
                <a:cs typeface="Arial" panose="020B0604020202020204" pitchFamily="34" charset="0"/>
              </a:rPr>
              <a:t>：</a:t>
            </a:r>
            <a:r>
              <a:rPr lang="en-US" dirty="0">
                <a:solidFill>
                  <a:srgbClr val="585858"/>
                </a:solidFill>
                <a:latin typeface="Arial" panose="020B0604020202020204" pitchFamily="34" charset="0"/>
                <a:cs typeface="Arial" panose="020B0604020202020204" pitchFamily="34" charset="0"/>
              </a:rPr>
              <a:t> </a:t>
            </a:r>
            <a:endParaRPr dirty="0">
              <a:solidFill>
                <a:srgbClr val="585858"/>
              </a:solidFill>
              <a:latin typeface="Arial" panose="020B0604020202020204" pitchFamily="34" charset="0"/>
              <a:cs typeface="Arial" panose="020B0604020202020204" pitchFamily="34" charset="0"/>
            </a:endParaRPr>
          </a:p>
          <a:p>
            <a:pPr marL="12700">
              <a:spcBef>
                <a:spcPts val="1445"/>
              </a:spcBef>
              <a:tabLst>
                <a:tab pos="241300" algn="l"/>
              </a:tabLst>
            </a:pPr>
            <a:r>
              <a:rPr spc="155" dirty="0">
                <a:solidFill>
                  <a:srgbClr val="585858"/>
                </a:solidFill>
                <a:latin typeface="微软雅黑"/>
                <a:cs typeface="微软雅黑"/>
              </a:rPr>
              <a:t>振动速度值不大</a:t>
            </a:r>
            <a:r>
              <a:rPr spc="145" dirty="0">
                <a:solidFill>
                  <a:srgbClr val="585858"/>
                </a:solidFill>
                <a:latin typeface="微软雅黑"/>
                <a:cs typeface="微软雅黑"/>
              </a:rPr>
              <a:t>于</a:t>
            </a:r>
            <a:r>
              <a:rPr spc="140" dirty="0">
                <a:solidFill>
                  <a:srgbClr val="585858"/>
                </a:solidFill>
                <a:latin typeface="Arial"/>
                <a:cs typeface="Arial"/>
              </a:rPr>
              <a:t>2</a:t>
            </a:r>
            <a:r>
              <a:rPr spc="145" dirty="0">
                <a:solidFill>
                  <a:srgbClr val="585858"/>
                </a:solidFill>
                <a:latin typeface="Arial"/>
                <a:cs typeface="Arial"/>
              </a:rPr>
              <a:t>.</a:t>
            </a:r>
            <a:r>
              <a:rPr spc="140" dirty="0">
                <a:solidFill>
                  <a:srgbClr val="585858"/>
                </a:solidFill>
                <a:latin typeface="Arial"/>
                <a:cs typeface="Arial"/>
              </a:rPr>
              <a:t>8m</a:t>
            </a:r>
            <a:r>
              <a:rPr spc="150" dirty="0">
                <a:solidFill>
                  <a:srgbClr val="585858"/>
                </a:solidFill>
                <a:latin typeface="Arial"/>
                <a:cs typeface="Arial"/>
              </a:rPr>
              <a:t>m</a:t>
            </a:r>
            <a:r>
              <a:rPr spc="145" dirty="0">
                <a:solidFill>
                  <a:srgbClr val="585858"/>
                </a:solidFill>
                <a:latin typeface="Arial"/>
                <a:cs typeface="Arial"/>
              </a:rPr>
              <a:t>/</a:t>
            </a:r>
            <a:r>
              <a:rPr spc="165" dirty="0">
                <a:solidFill>
                  <a:srgbClr val="585858"/>
                </a:solidFill>
                <a:latin typeface="Arial"/>
                <a:cs typeface="Arial"/>
              </a:rPr>
              <a:t>s</a:t>
            </a:r>
            <a:r>
              <a:rPr spc="140" dirty="0">
                <a:solidFill>
                  <a:srgbClr val="585858"/>
                </a:solidFill>
                <a:latin typeface="微软雅黑"/>
                <a:cs typeface="微软雅黑"/>
              </a:rPr>
              <a:t>，</a:t>
            </a:r>
            <a:r>
              <a:rPr spc="150" dirty="0">
                <a:solidFill>
                  <a:srgbClr val="585858"/>
                </a:solidFill>
                <a:latin typeface="微软雅黑"/>
                <a:cs typeface="微软雅黑"/>
              </a:rPr>
              <a:t>大</a:t>
            </a:r>
            <a:r>
              <a:rPr spc="140" dirty="0">
                <a:solidFill>
                  <a:srgbClr val="585858"/>
                </a:solidFill>
                <a:latin typeface="微软雅黑"/>
                <a:cs typeface="微软雅黑"/>
              </a:rPr>
              <a:t>泵</a:t>
            </a:r>
            <a:r>
              <a:rPr spc="150" dirty="0">
                <a:solidFill>
                  <a:srgbClr val="585858"/>
                </a:solidFill>
                <a:latin typeface="微软雅黑"/>
                <a:cs typeface="微软雅黑"/>
              </a:rPr>
              <a:t>应</a:t>
            </a:r>
            <a:r>
              <a:rPr spc="140" dirty="0">
                <a:solidFill>
                  <a:srgbClr val="585858"/>
                </a:solidFill>
                <a:latin typeface="微软雅黑"/>
                <a:cs typeface="微软雅黑"/>
              </a:rPr>
              <a:t>不</a:t>
            </a:r>
            <a:r>
              <a:rPr spc="150" dirty="0">
                <a:solidFill>
                  <a:srgbClr val="585858"/>
                </a:solidFill>
                <a:latin typeface="微软雅黑"/>
                <a:cs typeface="微软雅黑"/>
              </a:rPr>
              <a:t>大</a:t>
            </a:r>
            <a:r>
              <a:rPr spc="155" dirty="0">
                <a:solidFill>
                  <a:srgbClr val="585858"/>
                </a:solidFill>
                <a:latin typeface="微软雅黑"/>
                <a:cs typeface="微软雅黑"/>
              </a:rPr>
              <a:t>于</a:t>
            </a:r>
            <a:r>
              <a:rPr spc="140" dirty="0">
                <a:solidFill>
                  <a:srgbClr val="585858"/>
                </a:solidFill>
                <a:latin typeface="Arial"/>
                <a:cs typeface="Arial"/>
              </a:rPr>
              <a:t>4</a:t>
            </a:r>
            <a:r>
              <a:rPr spc="145" dirty="0">
                <a:solidFill>
                  <a:srgbClr val="585858"/>
                </a:solidFill>
                <a:latin typeface="Arial"/>
                <a:cs typeface="Arial"/>
              </a:rPr>
              <a:t>.</a:t>
            </a:r>
            <a:r>
              <a:rPr spc="140" dirty="0">
                <a:solidFill>
                  <a:srgbClr val="585858"/>
                </a:solidFill>
                <a:latin typeface="Arial"/>
                <a:cs typeface="Arial"/>
              </a:rPr>
              <a:t>5m</a:t>
            </a:r>
            <a:r>
              <a:rPr spc="150" dirty="0">
                <a:solidFill>
                  <a:srgbClr val="585858"/>
                </a:solidFill>
                <a:latin typeface="Arial"/>
                <a:cs typeface="Arial"/>
              </a:rPr>
              <a:t>m</a:t>
            </a:r>
            <a:r>
              <a:rPr spc="145" dirty="0">
                <a:solidFill>
                  <a:srgbClr val="585858"/>
                </a:solidFill>
                <a:latin typeface="Arial"/>
                <a:cs typeface="Arial"/>
              </a:rPr>
              <a:t>/</a:t>
            </a:r>
            <a:r>
              <a:rPr spc="165" dirty="0">
                <a:solidFill>
                  <a:srgbClr val="585858"/>
                </a:solidFill>
                <a:latin typeface="Arial"/>
                <a:cs typeface="Arial"/>
              </a:rPr>
              <a:t>s</a:t>
            </a:r>
            <a:r>
              <a:rPr dirty="0">
                <a:solidFill>
                  <a:srgbClr val="585858"/>
                </a:solidFill>
                <a:latin typeface="微软雅黑"/>
                <a:cs typeface="微软雅黑"/>
              </a:rPr>
              <a:t>。</a:t>
            </a:r>
            <a:endParaRPr lang="en-US" dirty="0">
              <a:solidFill>
                <a:srgbClr val="585858"/>
              </a:solidFill>
              <a:latin typeface="微软雅黑"/>
              <a:cs typeface="微软雅黑"/>
            </a:endParaRPr>
          </a:p>
          <a:p>
            <a:pPr marL="12700">
              <a:spcBef>
                <a:spcPts val="1445"/>
              </a:spcBef>
              <a:tabLst>
                <a:tab pos="241300" algn="l"/>
              </a:tabLst>
            </a:pPr>
            <a:r>
              <a:rPr lang="en-US" dirty="0">
                <a:solidFill>
                  <a:srgbClr val="585858"/>
                </a:solidFill>
                <a:latin typeface="Arial" panose="020B0604020202020204" pitchFamily="34" charset="0"/>
                <a:cs typeface="Arial" panose="020B0604020202020204" pitchFamily="34" charset="0"/>
              </a:rPr>
              <a:t>The vibration speed value should not exceed 2.8 mm/s for normal pumps. For large pumps, the vibration speed value should not exceed 4.5 mm/s.</a:t>
            </a:r>
            <a:endParaRPr dirty="0">
              <a:solidFill>
                <a:srgbClr val="585858"/>
              </a:solidFill>
              <a:latin typeface="Arial" panose="020B0604020202020204" pitchFamily="34" charset="0"/>
              <a:cs typeface="Arial" panose="020B0604020202020204" pitchFamily="34" charset="0"/>
            </a:endParaRPr>
          </a:p>
        </p:txBody>
      </p:sp>
      <p:sp>
        <p:nvSpPr>
          <p:cNvPr id="6" name="object 2">
            <a:extLst>
              <a:ext uri="{FF2B5EF4-FFF2-40B4-BE49-F238E27FC236}">
                <a16:creationId xmlns:a16="http://schemas.microsoft.com/office/drawing/2014/main" id="{49C327B4-FE30-FAB3-99FD-98E3EF3DD7E1}"/>
              </a:ext>
            </a:extLst>
          </p:cNvPr>
          <p:cNvSpPr txBox="1">
            <a:spLocks/>
          </p:cNvSpPr>
          <p:nvPr/>
        </p:nvSpPr>
        <p:spPr>
          <a:xfrm>
            <a:off x="685901" y="390601"/>
            <a:ext cx="10013010" cy="443711"/>
          </a:xfrm>
          <a:prstGeom prst="rect">
            <a:avLst/>
          </a:prstGeom>
        </p:spPr>
        <p:txBody>
          <a:bodyPr vert="horz" wrap="square" lIns="0" tIns="12700" rIns="0" bIns="0" rtlCol="0">
            <a:spAutoFit/>
          </a:bodyPr>
          <a:lstStyle>
            <a:lvl1pPr>
              <a:defRPr sz="3600" b="1" i="0">
                <a:solidFill>
                  <a:srgbClr val="252525"/>
                </a:solidFill>
                <a:latin typeface="微软雅黑"/>
                <a:ea typeface="+mj-ea"/>
                <a:cs typeface="微软雅黑"/>
              </a:defRPr>
            </a:lvl1pPr>
          </a:lstStyle>
          <a:p>
            <a:pPr marL="12700">
              <a:spcBef>
                <a:spcPts val="100"/>
              </a:spcBef>
            </a:pPr>
            <a:r>
              <a:rPr lang="zh-CN" altLang="en-US" sz="2800" kern="0" spc="295" dirty="0">
                <a:latin typeface="微软雅黑" panose="020B0503020204020204" pitchFamily="34" charset="-122"/>
                <a:ea typeface="微软雅黑" panose="020B0503020204020204" pitchFamily="34" charset="-122"/>
              </a:rPr>
              <a:t>离心泵的日常巡检 </a:t>
            </a:r>
            <a:r>
              <a:rPr lang="en-US" sz="2800" kern="0" dirty="0">
                <a:latin typeface="Arial" panose="020B0604020202020204" pitchFamily="34" charset="0"/>
                <a:cs typeface="Arial" panose="020B0604020202020204" pitchFamily="34" charset="0"/>
              </a:rPr>
              <a:t>Centrifugal Pump Daily Inspection</a:t>
            </a:r>
          </a:p>
        </p:txBody>
      </p:sp>
    </p:spTree>
    <p:extLst>
      <p:ext uri="{BB962C8B-B14F-4D97-AF65-F5344CB8AC3E}">
        <p14:creationId xmlns:p14="http://schemas.microsoft.com/office/powerpoint/2010/main" val="37418393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596" y="381000"/>
            <a:ext cx="10591699" cy="443711"/>
          </a:xfrm>
          <a:prstGeom prst="rect">
            <a:avLst/>
          </a:prstGeom>
        </p:spPr>
        <p:txBody>
          <a:bodyPr vert="horz" wrap="square" lIns="0" tIns="12700" rIns="0" bIns="0" rtlCol="0">
            <a:spAutoFit/>
          </a:bodyPr>
          <a:lstStyle/>
          <a:p>
            <a:pPr marL="12700">
              <a:lnSpc>
                <a:spcPct val="100000"/>
              </a:lnSpc>
              <a:spcBef>
                <a:spcPts val="100"/>
              </a:spcBef>
            </a:pPr>
            <a:r>
              <a:rPr sz="2800" spc="295" dirty="0" err="1"/>
              <a:t>高温泵巡检内容</a:t>
            </a:r>
            <a:r>
              <a:rPr lang="en-US" sz="2800" spc="295" dirty="0"/>
              <a:t> </a:t>
            </a:r>
            <a:r>
              <a:rPr lang="en-US" sz="2800" dirty="0">
                <a:latin typeface="Arial" panose="020B0604020202020204" pitchFamily="34" charset="0"/>
                <a:cs typeface="Arial" panose="020B0604020202020204" pitchFamily="34" charset="0"/>
              </a:rPr>
              <a:t>High-Temperature Pump Inspection Content</a:t>
            </a:r>
            <a:endParaRPr sz="2800" dirty="0">
              <a:latin typeface="Arial" panose="020B0604020202020204" pitchFamily="34" charset="0"/>
              <a:cs typeface="Arial" panose="020B0604020202020204" pitchFamily="34" charset="0"/>
            </a:endParaRPr>
          </a:p>
        </p:txBody>
      </p:sp>
      <p:sp>
        <p:nvSpPr>
          <p:cNvPr id="3" name="object 3"/>
          <p:cNvSpPr txBox="1"/>
          <p:nvPr/>
        </p:nvSpPr>
        <p:spPr>
          <a:xfrm>
            <a:off x="685596" y="1134647"/>
            <a:ext cx="10896804" cy="4869923"/>
          </a:xfrm>
          <a:prstGeom prst="rect">
            <a:avLst/>
          </a:prstGeom>
        </p:spPr>
        <p:txBody>
          <a:bodyPr vert="horz" wrap="square" lIns="0" tIns="12065" rIns="0" bIns="0" rtlCol="0">
            <a:spAutoFit/>
          </a:bodyPr>
          <a:lstStyle/>
          <a:p>
            <a:pPr marL="12065" algn="just">
              <a:spcBef>
                <a:spcPts val="95"/>
              </a:spcBef>
              <a:tabLst>
                <a:tab pos="241935" algn="l"/>
              </a:tabLst>
            </a:pPr>
            <a:r>
              <a:rPr sz="1600" spc="-5" dirty="0">
                <a:solidFill>
                  <a:srgbClr val="585858"/>
                </a:solidFill>
                <a:latin typeface="Arial"/>
                <a:cs typeface="Arial"/>
              </a:rPr>
              <a:t>1</a:t>
            </a:r>
            <a:r>
              <a:rPr sz="1600" spc="-300" dirty="0">
                <a:solidFill>
                  <a:srgbClr val="585858"/>
                </a:solidFill>
                <a:latin typeface="Arial"/>
                <a:cs typeface="Arial"/>
              </a:rPr>
              <a:t> </a:t>
            </a:r>
            <a:r>
              <a:rPr sz="1600" spc="-5" dirty="0">
                <a:solidFill>
                  <a:srgbClr val="585858"/>
                </a:solidFill>
                <a:latin typeface="微软雅黑"/>
                <a:cs typeface="微软雅黑"/>
              </a:rPr>
              <a:t>）</a:t>
            </a:r>
            <a:r>
              <a:rPr sz="1600" spc="-330" dirty="0">
                <a:solidFill>
                  <a:srgbClr val="585858"/>
                </a:solidFill>
                <a:latin typeface="微软雅黑"/>
                <a:cs typeface="微软雅黑"/>
              </a:rPr>
              <a:t> </a:t>
            </a:r>
            <a:r>
              <a:rPr sz="1600" spc="135" dirty="0" err="1">
                <a:solidFill>
                  <a:srgbClr val="FF0000"/>
                </a:solidFill>
                <a:latin typeface="微软雅黑"/>
                <a:cs typeface="微软雅黑"/>
              </a:rPr>
              <a:t>密封系统</a:t>
            </a:r>
            <a:r>
              <a:rPr sz="1600" spc="145" dirty="0" err="1">
                <a:solidFill>
                  <a:srgbClr val="FF0000"/>
                </a:solidFill>
                <a:latin typeface="微软雅黑"/>
                <a:cs typeface="微软雅黑"/>
              </a:rPr>
              <a:t>检</a:t>
            </a:r>
            <a:r>
              <a:rPr sz="1600" spc="-5" dirty="0" err="1">
                <a:solidFill>
                  <a:srgbClr val="FF0000"/>
                </a:solidFill>
                <a:latin typeface="微软雅黑"/>
                <a:cs typeface="微软雅黑"/>
              </a:rPr>
              <a:t>查</a:t>
            </a:r>
            <a:r>
              <a:rPr lang="en-US" sz="1600" spc="-5" dirty="0">
                <a:solidFill>
                  <a:srgbClr val="FF0000"/>
                </a:solidFill>
                <a:latin typeface="微软雅黑"/>
                <a:cs typeface="微软雅黑"/>
              </a:rPr>
              <a:t> </a:t>
            </a:r>
            <a:r>
              <a:rPr lang="en-US" sz="1600" spc="-5" dirty="0">
                <a:solidFill>
                  <a:srgbClr val="FF0000"/>
                </a:solidFill>
                <a:latin typeface="Arial" panose="020B0604020202020204" pitchFamily="34" charset="0"/>
                <a:cs typeface="Arial" panose="020B0604020202020204" pitchFamily="34" charset="0"/>
              </a:rPr>
              <a:t>Sealing System Inspection</a:t>
            </a:r>
            <a:endParaRPr sz="1600" dirty="0">
              <a:latin typeface="Arial" panose="020B0604020202020204" pitchFamily="34" charset="0"/>
              <a:cs typeface="Arial" panose="020B0604020202020204" pitchFamily="34" charset="0"/>
            </a:endParaRPr>
          </a:p>
          <a:p>
            <a:pPr marL="241300" indent="-229235" algn="just">
              <a:spcBef>
                <a:spcPts val="1570"/>
              </a:spcBef>
              <a:buFont typeface="Arial"/>
              <a:buChar char="●"/>
              <a:tabLst>
                <a:tab pos="241935" algn="l"/>
              </a:tabLst>
            </a:pPr>
            <a:r>
              <a:rPr sz="1600" spc="135" dirty="0">
                <a:solidFill>
                  <a:srgbClr val="585858"/>
                </a:solidFill>
                <a:latin typeface="微软雅黑"/>
                <a:cs typeface="微软雅黑"/>
              </a:rPr>
              <a:t>①</a:t>
            </a:r>
            <a:r>
              <a:rPr sz="1600" spc="135" dirty="0" err="1">
                <a:solidFill>
                  <a:srgbClr val="585858"/>
                </a:solidFill>
                <a:latin typeface="微软雅黑"/>
                <a:cs typeface="微软雅黑"/>
              </a:rPr>
              <a:t>检查机封</a:t>
            </a:r>
            <a:r>
              <a:rPr sz="1600" spc="145" dirty="0" err="1">
                <a:solidFill>
                  <a:srgbClr val="585858"/>
                </a:solidFill>
                <a:latin typeface="微软雅黑"/>
                <a:cs typeface="微软雅黑"/>
              </a:rPr>
              <a:t>本体及</a:t>
            </a:r>
            <a:r>
              <a:rPr sz="1600" spc="135" dirty="0" err="1">
                <a:solidFill>
                  <a:srgbClr val="585858"/>
                </a:solidFill>
                <a:latin typeface="微软雅黑"/>
                <a:cs typeface="微软雅黑"/>
              </a:rPr>
              <a:t>机</a:t>
            </a:r>
            <a:r>
              <a:rPr sz="1600" spc="145" dirty="0" err="1">
                <a:solidFill>
                  <a:srgbClr val="585858"/>
                </a:solidFill>
                <a:latin typeface="微软雅黑"/>
                <a:cs typeface="微软雅黑"/>
              </a:rPr>
              <a:t>封辅助系统</a:t>
            </a:r>
            <a:r>
              <a:rPr sz="1600" spc="135" dirty="0" err="1">
                <a:solidFill>
                  <a:srgbClr val="585858"/>
                </a:solidFill>
                <a:latin typeface="微软雅黑"/>
                <a:cs typeface="微软雅黑"/>
              </a:rPr>
              <a:t>是</a:t>
            </a:r>
            <a:r>
              <a:rPr sz="1600" spc="145" dirty="0" err="1">
                <a:solidFill>
                  <a:srgbClr val="585858"/>
                </a:solidFill>
                <a:latin typeface="微软雅黑"/>
                <a:cs typeface="微软雅黑"/>
              </a:rPr>
              <a:t>否存</a:t>
            </a:r>
            <a:r>
              <a:rPr sz="1600" spc="170" dirty="0" err="1">
                <a:solidFill>
                  <a:srgbClr val="585858"/>
                </a:solidFill>
                <a:latin typeface="微软雅黑"/>
                <a:cs typeface="微软雅黑"/>
              </a:rPr>
              <a:t>在</a:t>
            </a:r>
            <a:r>
              <a:rPr sz="1600" spc="145" dirty="0" err="1">
                <a:solidFill>
                  <a:srgbClr val="FF0000"/>
                </a:solidFill>
                <a:latin typeface="微软雅黑"/>
                <a:cs typeface="微软雅黑"/>
              </a:rPr>
              <a:t>泄漏</a:t>
            </a:r>
            <a:r>
              <a:rPr sz="1600" spc="135" dirty="0">
                <a:solidFill>
                  <a:srgbClr val="585858"/>
                </a:solidFill>
                <a:latin typeface="微软雅黑"/>
                <a:cs typeface="微软雅黑"/>
              </a:rPr>
              <a:t>。</a:t>
            </a:r>
            <a:endParaRPr lang="en-US" sz="1600" spc="135" dirty="0">
              <a:solidFill>
                <a:srgbClr val="585858"/>
              </a:solidFill>
              <a:latin typeface="微软雅黑"/>
              <a:cs typeface="微软雅黑"/>
            </a:endParaRPr>
          </a:p>
          <a:p>
            <a:pPr marL="12065" algn="just">
              <a:spcBef>
                <a:spcPts val="1570"/>
              </a:spcBef>
              <a:tabLst>
                <a:tab pos="241935" algn="l"/>
              </a:tabLst>
            </a:pPr>
            <a:r>
              <a:rPr lang="en-US" sz="1600" spc="135"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Check if there is any leakage from the mechanical seal body and its auxiliary systems.</a:t>
            </a:r>
          </a:p>
          <a:p>
            <a:pPr marL="241300" indent="-229235" algn="just">
              <a:spcBef>
                <a:spcPts val="1570"/>
              </a:spcBef>
              <a:buFont typeface="Arial"/>
              <a:buChar char="●"/>
              <a:tabLst>
                <a:tab pos="241935" algn="l"/>
              </a:tabLst>
            </a:pPr>
            <a:r>
              <a:rPr sz="1600" spc="145" dirty="0">
                <a:solidFill>
                  <a:srgbClr val="585858"/>
                </a:solidFill>
                <a:latin typeface="微软雅黑"/>
                <a:cs typeface="微软雅黑"/>
              </a:rPr>
              <a:t>②</a:t>
            </a:r>
            <a:r>
              <a:rPr sz="1600" spc="145" dirty="0" err="1">
                <a:solidFill>
                  <a:srgbClr val="585858"/>
                </a:solidFill>
                <a:latin typeface="微软雅黑"/>
                <a:cs typeface="微软雅黑"/>
              </a:rPr>
              <a:t>检查机</a:t>
            </a:r>
            <a:r>
              <a:rPr sz="1600" spc="155" dirty="0" err="1">
                <a:solidFill>
                  <a:srgbClr val="585858"/>
                </a:solidFill>
                <a:latin typeface="微软雅黑"/>
                <a:cs typeface="微软雅黑"/>
              </a:rPr>
              <a:t>封</a:t>
            </a:r>
            <a:r>
              <a:rPr sz="1600" spc="135" dirty="0" err="1">
                <a:solidFill>
                  <a:srgbClr val="FF0000"/>
                </a:solidFill>
                <a:latin typeface="微软雅黑"/>
                <a:cs typeface="微软雅黑"/>
              </a:rPr>
              <a:t>封</a:t>
            </a:r>
            <a:r>
              <a:rPr sz="1600" spc="145" dirty="0" err="1">
                <a:solidFill>
                  <a:srgbClr val="FF0000"/>
                </a:solidFill>
                <a:latin typeface="微软雅黑"/>
                <a:cs typeface="微软雅黑"/>
              </a:rPr>
              <a:t>油</a:t>
            </a:r>
            <a:r>
              <a:rPr sz="1600" spc="145" dirty="0" err="1">
                <a:solidFill>
                  <a:srgbClr val="585858"/>
                </a:solidFill>
                <a:latin typeface="微软雅黑"/>
                <a:cs typeface="微软雅黑"/>
              </a:rPr>
              <a:t>压力、温</a:t>
            </a:r>
            <a:r>
              <a:rPr sz="1600" spc="135" dirty="0" err="1">
                <a:solidFill>
                  <a:srgbClr val="585858"/>
                </a:solidFill>
                <a:latin typeface="微软雅黑"/>
                <a:cs typeface="微软雅黑"/>
              </a:rPr>
              <a:t>度</a:t>
            </a:r>
            <a:r>
              <a:rPr sz="1600" spc="145" dirty="0" err="1">
                <a:solidFill>
                  <a:srgbClr val="585858"/>
                </a:solidFill>
                <a:latin typeface="微软雅黑"/>
                <a:cs typeface="微软雅黑"/>
              </a:rPr>
              <a:t>、液位、颜</a:t>
            </a:r>
            <a:r>
              <a:rPr sz="1600" spc="135" dirty="0" err="1">
                <a:solidFill>
                  <a:srgbClr val="585858"/>
                </a:solidFill>
                <a:latin typeface="微软雅黑"/>
                <a:cs typeface="微软雅黑"/>
              </a:rPr>
              <a:t>色</a:t>
            </a:r>
            <a:r>
              <a:rPr sz="1600" spc="145" dirty="0" err="1">
                <a:solidFill>
                  <a:srgbClr val="585858"/>
                </a:solidFill>
                <a:latin typeface="微软雅黑"/>
                <a:cs typeface="微软雅黑"/>
              </a:rPr>
              <a:t>是否正常</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lgn="just">
              <a:spcBef>
                <a:spcPts val="1570"/>
              </a:spcBef>
              <a:tabLst>
                <a:tab pos="241935" algn="l"/>
              </a:tabLst>
            </a:pPr>
            <a:r>
              <a:rPr lang="en-US" sz="1600" spc="-5"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Check if the seal oil pressure, temperature, liquid level, and color are normal.</a:t>
            </a:r>
            <a:endParaRPr sz="1600" dirty="0">
              <a:solidFill>
                <a:srgbClr val="585858"/>
              </a:solidFill>
              <a:latin typeface="Arial" panose="020B0604020202020204" pitchFamily="34" charset="0"/>
              <a:cs typeface="Arial" panose="020B0604020202020204" pitchFamily="34" charset="0"/>
            </a:endParaRPr>
          </a:p>
          <a:p>
            <a:pPr marL="241300" marR="240029" indent="-229235" algn="just">
              <a:spcBef>
                <a:spcPts val="1015"/>
              </a:spcBef>
              <a:buFont typeface="Arial"/>
              <a:buChar char="●"/>
              <a:tabLst>
                <a:tab pos="241935" algn="l"/>
              </a:tabLst>
            </a:pPr>
            <a:r>
              <a:rPr sz="1600" spc="135" dirty="0">
                <a:solidFill>
                  <a:srgbClr val="585858"/>
                </a:solidFill>
                <a:latin typeface="微软雅黑"/>
                <a:cs typeface="微软雅黑"/>
              </a:rPr>
              <a:t>③检查机封</a:t>
            </a:r>
            <a:r>
              <a:rPr sz="1600" spc="145" dirty="0">
                <a:solidFill>
                  <a:srgbClr val="585858"/>
                </a:solidFill>
                <a:latin typeface="微软雅黑"/>
                <a:cs typeface="微软雅黑"/>
              </a:rPr>
              <a:t>隔离液</a:t>
            </a:r>
            <a:r>
              <a:rPr sz="1600" spc="150" dirty="0">
                <a:solidFill>
                  <a:srgbClr val="585858"/>
                </a:solidFill>
                <a:latin typeface="微软雅黑"/>
                <a:cs typeface="微软雅黑"/>
              </a:rPr>
              <a:t>油</a:t>
            </a:r>
            <a:r>
              <a:rPr sz="1600" spc="150" dirty="0">
                <a:solidFill>
                  <a:srgbClr val="FF0000"/>
                </a:solidFill>
                <a:latin typeface="微软雅黑"/>
                <a:cs typeface="微软雅黑"/>
              </a:rPr>
              <a:t>冷却水</a:t>
            </a:r>
            <a:r>
              <a:rPr sz="1600" spc="145" dirty="0">
                <a:solidFill>
                  <a:srgbClr val="585858"/>
                </a:solidFill>
                <a:latin typeface="微软雅黑"/>
                <a:cs typeface="微软雅黑"/>
              </a:rPr>
              <a:t>系统</a:t>
            </a:r>
            <a:r>
              <a:rPr sz="1600" spc="135" dirty="0">
                <a:solidFill>
                  <a:srgbClr val="585858"/>
                </a:solidFill>
                <a:latin typeface="微软雅黑"/>
                <a:cs typeface="微软雅黑"/>
              </a:rPr>
              <a:t>工</a:t>
            </a:r>
            <a:r>
              <a:rPr sz="1600" spc="145" dirty="0">
                <a:solidFill>
                  <a:srgbClr val="585858"/>
                </a:solidFill>
                <a:latin typeface="微软雅黑"/>
                <a:cs typeface="微软雅黑"/>
              </a:rPr>
              <a:t>作是否正常</a:t>
            </a:r>
            <a:r>
              <a:rPr sz="1600" spc="-5" dirty="0">
                <a:solidFill>
                  <a:srgbClr val="585858"/>
                </a:solidFill>
                <a:latin typeface="微软雅黑"/>
                <a:cs typeface="微软雅黑"/>
              </a:rPr>
              <a:t>，</a:t>
            </a:r>
            <a:r>
              <a:rPr sz="1600" spc="-335" dirty="0">
                <a:solidFill>
                  <a:srgbClr val="585858"/>
                </a:solidFill>
                <a:latin typeface="微软雅黑"/>
                <a:cs typeface="微软雅黑"/>
              </a:rPr>
              <a:t> </a:t>
            </a:r>
            <a:r>
              <a:rPr sz="1600" spc="145" dirty="0">
                <a:solidFill>
                  <a:srgbClr val="585858"/>
                </a:solidFill>
                <a:latin typeface="微软雅黑"/>
                <a:cs typeface="微软雅黑"/>
              </a:rPr>
              <a:t>冷却水上水</a:t>
            </a:r>
            <a:r>
              <a:rPr sz="1600" spc="135" dirty="0">
                <a:solidFill>
                  <a:srgbClr val="585858"/>
                </a:solidFill>
                <a:latin typeface="微软雅黑"/>
                <a:cs typeface="微软雅黑"/>
              </a:rPr>
              <a:t>压</a:t>
            </a:r>
            <a:r>
              <a:rPr sz="1600" spc="145" dirty="0">
                <a:solidFill>
                  <a:srgbClr val="585858"/>
                </a:solidFill>
                <a:latin typeface="微软雅黑"/>
                <a:cs typeface="微软雅黑"/>
              </a:rPr>
              <a:t>力、回水温</a:t>
            </a:r>
            <a:r>
              <a:rPr sz="1600" spc="135" dirty="0">
                <a:solidFill>
                  <a:srgbClr val="585858"/>
                </a:solidFill>
                <a:latin typeface="微软雅黑"/>
                <a:cs typeface="微软雅黑"/>
              </a:rPr>
              <a:t>度</a:t>
            </a:r>
            <a:r>
              <a:rPr sz="1600" spc="145" dirty="0">
                <a:solidFill>
                  <a:srgbClr val="585858"/>
                </a:solidFill>
                <a:latin typeface="微软雅黑"/>
                <a:cs typeface="微软雅黑"/>
              </a:rPr>
              <a:t>是否超标</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35" dirty="0">
                <a:solidFill>
                  <a:srgbClr val="585858"/>
                </a:solidFill>
                <a:latin typeface="微软雅黑"/>
                <a:cs typeface="微软雅黑"/>
              </a:rPr>
              <a:t>机</a:t>
            </a:r>
            <a:r>
              <a:rPr sz="1600" spc="145" dirty="0">
                <a:solidFill>
                  <a:srgbClr val="585858"/>
                </a:solidFill>
                <a:latin typeface="微软雅黑"/>
                <a:cs typeface="微软雅黑"/>
              </a:rPr>
              <a:t>械密封背冷</a:t>
            </a:r>
            <a:r>
              <a:rPr sz="1600" spc="135" dirty="0">
                <a:solidFill>
                  <a:srgbClr val="585858"/>
                </a:solidFill>
                <a:latin typeface="微软雅黑"/>
                <a:cs typeface="微软雅黑"/>
              </a:rPr>
              <a:t>要</a:t>
            </a:r>
            <a:r>
              <a:rPr sz="1600" spc="145" dirty="0">
                <a:solidFill>
                  <a:srgbClr val="585858"/>
                </a:solidFill>
                <a:latin typeface="微软雅黑"/>
                <a:cs typeface="微软雅黑"/>
              </a:rPr>
              <a:t>采</a:t>
            </a:r>
            <a:r>
              <a:rPr sz="1600" spc="-5" dirty="0">
                <a:solidFill>
                  <a:srgbClr val="585858"/>
                </a:solidFill>
                <a:latin typeface="微软雅黑"/>
                <a:cs typeface="微软雅黑"/>
              </a:rPr>
              <a:t>用 </a:t>
            </a:r>
            <a:r>
              <a:rPr sz="1600" spc="135" dirty="0">
                <a:solidFill>
                  <a:srgbClr val="585858"/>
                </a:solidFill>
                <a:latin typeface="微软雅黑"/>
                <a:cs typeface="微软雅黑"/>
              </a:rPr>
              <a:t>除盐水或压</a:t>
            </a:r>
            <a:r>
              <a:rPr sz="1600" spc="145" dirty="0">
                <a:solidFill>
                  <a:srgbClr val="585858"/>
                </a:solidFill>
                <a:latin typeface="微软雅黑"/>
                <a:cs typeface="微软雅黑"/>
              </a:rPr>
              <a:t>力不大</a:t>
            </a:r>
            <a:r>
              <a:rPr sz="1600" spc="150" dirty="0">
                <a:solidFill>
                  <a:srgbClr val="585858"/>
                </a:solidFill>
                <a:latin typeface="微软雅黑"/>
                <a:cs typeface="微软雅黑"/>
              </a:rPr>
              <a:t>于</a:t>
            </a:r>
            <a:r>
              <a:rPr sz="1600" spc="-5" dirty="0">
                <a:solidFill>
                  <a:srgbClr val="585858"/>
                </a:solidFill>
                <a:latin typeface="Arial"/>
                <a:cs typeface="Arial"/>
              </a:rPr>
              <a:t>0</a:t>
            </a:r>
            <a:r>
              <a:rPr sz="1600" spc="-290" dirty="0">
                <a:solidFill>
                  <a:srgbClr val="585858"/>
                </a:solidFill>
                <a:latin typeface="Arial"/>
                <a:cs typeface="Arial"/>
              </a:rPr>
              <a:t> </a:t>
            </a:r>
            <a:r>
              <a:rPr sz="1600" spc="-5" dirty="0">
                <a:solidFill>
                  <a:srgbClr val="585858"/>
                </a:solidFill>
                <a:latin typeface="Arial"/>
                <a:cs typeface="Arial"/>
              </a:rPr>
              <a:t>.</a:t>
            </a:r>
            <a:r>
              <a:rPr sz="1600" spc="-305" dirty="0">
                <a:solidFill>
                  <a:srgbClr val="585858"/>
                </a:solidFill>
                <a:latin typeface="Arial"/>
                <a:cs typeface="Arial"/>
              </a:rPr>
              <a:t> </a:t>
            </a:r>
            <a:r>
              <a:rPr sz="1600" spc="-5" dirty="0">
                <a:solidFill>
                  <a:srgbClr val="585858"/>
                </a:solidFill>
                <a:latin typeface="Arial"/>
                <a:cs typeface="Arial"/>
              </a:rPr>
              <a:t>3</a:t>
            </a:r>
            <a:r>
              <a:rPr sz="1600" spc="-290" dirty="0">
                <a:solidFill>
                  <a:srgbClr val="585858"/>
                </a:solidFill>
                <a:latin typeface="Arial"/>
                <a:cs typeface="Arial"/>
              </a:rPr>
              <a:t> </a:t>
            </a:r>
            <a:r>
              <a:rPr sz="1600" spc="140" dirty="0">
                <a:solidFill>
                  <a:srgbClr val="585858"/>
                </a:solidFill>
                <a:latin typeface="Arial"/>
                <a:cs typeface="Arial"/>
              </a:rPr>
              <a:t>M</a:t>
            </a:r>
            <a:r>
              <a:rPr sz="1600" spc="150" dirty="0">
                <a:solidFill>
                  <a:srgbClr val="585858"/>
                </a:solidFill>
                <a:latin typeface="Arial"/>
                <a:cs typeface="Arial"/>
              </a:rPr>
              <a:t>P</a:t>
            </a:r>
            <a:r>
              <a:rPr sz="1600" spc="160" dirty="0">
                <a:solidFill>
                  <a:srgbClr val="585858"/>
                </a:solidFill>
                <a:latin typeface="Arial"/>
                <a:cs typeface="Arial"/>
              </a:rPr>
              <a:t>a</a:t>
            </a:r>
            <a:r>
              <a:rPr sz="1600" spc="145" dirty="0">
                <a:solidFill>
                  <a:srgbClr val="585858"/>
                </a:solidFill>
                <a:latin typeface="微软雅黑"/>
                <a:cs typeface="微软雅黑"/>
              </a:rPr>
              <a:t>的</a:t>
            </a:r>
            <a:r>
              <a:rPr sz="1600" spc="135" dirty="0">
                <a:solidFill>
                  <a:srgbClr val="585858"/>
                </a:solidFill>
                <a:latin typeface="微软雅黑"/>
                <a:cs typeface="微软雅黑"/>
              </a:rPr>
              <a:t>蒸</a:t>
            </a:r>
            <a:r>
              <a:rPr sz="1600" spc="145" dirty="0">
                <a:solidFill>
                  <a:srgbClr val="585858"/>
                </a:solidFill>
                <a:latin typeface="微软雅黑"/>
                <a:cs typeface="微软雅黑"/>
              </a:rPr>
              <a:t>汽</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严禁使</a:t>
            </a:r>
            <a:r>
              <a:rPr sz="1600" spc="135" dirty="0" err="1">
                <a:solidFill>
                  <a:srgbClr val="585858"/>
                </a:solidFill>
                <a:latin typeface="微软雅黑"/>
                <a:cs typeface="微软雅黑"/>
              </a:rPr>
              <a:t>用</a:t>
            </a:r>
            <a:r>
              <a:rPr sz="1600" spc="145" dirty="0" err="1">
                <a:solidFill>
                  <a:srgbClr val="585858"/>
                </a:solidFill>
                <a:latin typeface="微软雅黑"/>
                <a:cs typeface="微软雅黑"/>
              </a:rPr>
              <a:t>循环水或新</a:t>
            </a:r>
            <a:r>
              <a:rPr sz="1600" spc="135" dirty="0" err="1">
                <a:solidFill>
                  <a:srgbClr val="585858"/>
                </a:solidFill>
                <a:latin typeface="微软雅黑"/>
                <a:cs typeface="微软雅黑"/>
              </a:rPr>
              <a:t>鲜</a:t>
            </a:r>
            <a:r>
              <a:rPr sz="1600" spc="145" dirty="0" err="1">
                <a:solidFill>
                  <a:srgbClr val="585858"/>
                </a:solidFill>
                <a:latin typeface="微软雅黑"/>
                <a:cs typeface="微软雅黑"/>
              </a:rPr>
              <a:t>水对机械密</a:t>
            </a:r>
            <a:r>
              <a:rPr sz="1600" spc="135" dirty="0" err="1">
                <a:solidFill>
                  <a:srgbClr val="585858"/>
                </a:solidFill>
                <a:latin typeface="微软雅黑"/>
                <a:cs typeface="微软雅黑"/>
              </a:rPr>
              <a:t>封</a:t>
            </a:r>
            <a:r>
              <a:rPr sz="1600" spc="145" dirty="0" err="1">
                <a:solidFill>
                  <a:srgbClr val="585858"/>
                </a:solidFill>
                <a:latin typeface="微软雅黑"/>
                <a:cs typeface="微软雅黑"/>
              </a:rPr>
              <a:t>进行冷却</a:t>
            </a:r>
            <a:r>
              <a:rPr sz="1600" spc="145" dirty="0">
                <a:solidFill>
                  <a:srgbClr val="585858"/>
                </a:solidFill>
                <a:latin typeface="微软雅黑"/>
                <a:cs typeface="微软雅黑"/>
              </a:rPr>
              <a:t>。</a:t>
            </a:r>
            <a:endParaRPr lang="en-US" sz="1600" spc="145" dirty="0">
              <a:solidFill>
                <a:srgbClr val="585858"/>
              </a:solidFill>
              <a:latin typeface="微软雅黑"/>
              <a:cs typeface="微软雅黑"/>
            </a:endParaRPr>
          </a:p>
          <a:p>
            <a:pPr marL="12065" marR="240029" algn="just">
              <a:spcBef>
                <a:spcPts val="1570"/>
              </a:spcBef>
              <a:tabLst>
                <a:tab pos="241935" algn="l"/>
              </a:tabLst>
            </a:pPr>
            <a:r>
              <a:rPr lang="en-US" sz="1600" spc="145" dirty="0">
                <a:solidFill>
                  <a:srgbClr val="585858"/>
                </a:solidFill>
                <a:latin typeface="微软雅黑"/>
              </a:rPr>
              <a:t>	</a:t>
            </a:r>
            <a:r>
              <a:rPr lang="en-US" sz="1600" dirty="0">
                <a:solidFill>
                  <a:srgbClr val="585858"/>
                </a:solidFill>
                <a:latin typeface="Arial" panose="020B0604020202020204" pitchFamily="34" charset="0"/>
                <a:cs typeface="Arial" panose="020B0604020202020204" pitchFamily="34" charset="0"/>
              </a:rPr>
              <a:t>Check if the mechanical seal isolation liquid cooling water system is working properly. Ensure the cooling water inlet 	pressure and return water temperature are within the required range. Mechanical seal back cooling should use 	demineralized water or steam with a pressure not exceeding 0.3 MPa. It is strictly prohibited to use circulating water 	or fresh water for cooling the mechanical seal.</a:t>
            </a:r>
          </a:p>
          <a:p>
            <a:pPr marL="241300" marR="240029" indent="-229235" algn="just">
              <a:spcBef>
                <a:spcPts val="1015"/>
              </a:spcBef>
              <a:buFont typeface="Arial"/>
              <a:buChar char="●"/>
              <a:tabLst>
                <a:tab pos="241935" algn="l"/>
              </a:tabLst>
            </a:pPr>
            <a:r>
              <a:rPr sz="1600" spc="135" dirty="0">
                <a:solidFill>
                  <a:srgbClr val="585858"/>
                </a:solidFill>
                <a:latin typeface="微软雅黑"/>
                <a:cs typeface="微软雅黑"/>
              </a:rPr>
              <a:t>④</a:t>
            </a:r>
            <a:r>
              <a:rPr sz="1600" spc="145" dirty="0">
                <a:solidFill>
                  <a:srgbClr val="585858"/>
                </a:solidFill>
                <a:latin typeface="微软雅黑"/>
                <a:cs typeface="微软雅黑"/>
              </a:rPr>
              <a:t>检查机封隔</a:t>
            </a:r>
            <a:r>
              <a:rPr sz="1600" spc="135" dirty="0">
                <a:solidFill>
                  <a:srgbClr val="585858"/>
                </a:solidFill>
                <a:latin typeface="微软雅黑"/>
                <a:cs typeface="微软雅黑"/>
              </a:rPr>
              <a:t>离</a:t>
            </a:r>
            <a:r>
              <a:rPr sz="1600" spc="145" dirty="0">
                <a:solidFill>
                  <a:srgbClr val="585858"/>
                </a:solidFill>
                <a:latin typeface="微软雅黑"/>
                <a:cs typeface="微软雅黑"/>
              </a:rPr>
              <a:t>液</a:t>
            </a:r>
            <a:r>
              <a:rPr sz="1600" spc="-5" dirty="0">
                <a:solidFill>
                  <a:srgbClr val="585858"/>
                </a:solidFill>
                <a:latin typeface="微软雅黑"/>
                <a:cs typeface="微软雅黑"/>
              </a:rPr>
              <a:t>进 </a:t>
            </a:r>
            <a:r>
              <a:rPr sz="1600" spc="135" dirty="0">
                <a:solidFill>
                  <a:srgbClr val="585858"/>
                </a:solidFill>
                <a:latin typeface="微软雅黑"/>
                <a:cs typeface="微软雅黑"/>
              </a:rPr>
              <a:t>出</a:t>
            </a:r>
            <a:r>
              <a:rPr sz="1600" spc="135" dirty="0">
                <a:solidFill>
                  <a:srgbClr val="FF0000"/>
                </a:solidFill>
                <a:latin typeface="微软雅黑"/>
                <a:cs typeface="微软雅黑"/>
              </a:rPr>
              <a:t>温差</a:t>
            </a:r>
            <a:r>
              <a:rPr sz="1600" spc="135" dirty="0">
                <a:solidFill>
                  <a:srgbClr val="585858"/>
                </a:solidFill>
                <a:latin typeface="微软雅黑"/>
                <a:cs typeface="微软雅黑"/>
              </a:rPr>
              <a:t>是否</a:t>
            </a:r>
            <a:r>
              <a:rPr sz="1600" spc="145" dirty="0">
                <a:solidFill>
                  <a:srgbClr val="585858"/>
                </a:solidFill>
                <a:latin typeface="微软雅黑"/>
                <a:cs typeface="微软雅黑"/>
              </a:rPr>
              <a:t>正常</a:t>
            </a:r>
            <a:r>
              <a:rPr sz="1600" spc="-5" dirty="0">
                <a:solidFill>
                  <a:srgbClr val="585858"/>
                </a:solidFill>
                <a:latin typeface="微软雅黑"/>
                <a:cs typeface="微软雅黑"/>
              </a:rPr>
              <a:t>，</a:t>
            </a:r>
            <a:r>
              <a:rPr sz="1600" spc="-325" dirty="0">
                <a:solidFill>
                  <a:srgbClr val="585858"/>
                </a:solidFill>
                <a:latin typeface="微软雅黑"/>
                <a:cs typeface="微软雅黑"/>
              </a:rPr>
              <a:t> </a:t>
            </a:r>
            <a:r>
              <a:rPr sz="1600" spc="135" dirty="0" err="1">
                <a:solidFill>
                  <a:srgbClr val="585858"/>
                </a:solidFill>
                <a:latin typeface="微软雅黑"/>
                <a:cs typeface="微软雅黑"/>
              </a:rPr>
              <a:t>确</a:t>
            </a:r>
            <a:r>
              <a:rPr sz="1600" spc="145" dirty="0" err="1">
                <a:solidFill>
                  <a:srgbClr val="585858"/>
                </a:solidFill>
                <a:latin typeface="微软雅黑"/>
                <a:cs typeface="微软雅黑"/>
              </a:rPr>
              <a:t>认隔离液循</a:t>
            </a:r>
            <a:r>
              <a:rPr sz="1600" spc="135" dirty="0" err="1">
                <a:solidFill>
                  <a:srgbClr val="585858"/>
                </a:solidFill>
                <a:latin typeface="微软雅黑"/>
                <a:cs typeface="微软雅黑"/>
              </a:rPr>
              <a:t>环</a:t>
            </a:r>
            <a:r>
              <a:rPr sz="1600" spc="145" dirty="0" err="1">
                <a:solidFill>
                  <a:srgbClr val="585858"/>
                </a:solidFill>
                <a:latin typeface="微软雅黑"/>
                <a:cs typeface="微软雅黑"/>
              </a:rPr>
              <a:t>正常</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marR="240029" algn="just">
              <a:spcBef>
                <a:spcPts val="1015"/>
              </a:spcBef>
              <a:tabLst>
                <a:tab pos="241935" algn="l"/>
              </a:tabLst>
            </a:pPr>
            <a:r>
              <a:rPr lang="en-US" sz="1600" dirty="0">
                <a:solidFill>
                  <a:srgbClr val="585858"/>
                </a:solidFill>
                <a:latin typeface="Arial" panose="020B0604020202020204" pitchFamily="34" charset="0"/>
                <a:cs typeface="Arial" panose="020B0604020202020204" pitchFamily="34" charset="0"/>
              </a:rPr>
              <a:t>	Check if the temperature difference between the isolation liquid inlet and outlet is normal, and confirm that the 	isolation liquid circulation is functioning properly.</a:t>
            </a:r>
            <a:endParaRPr sz="1600" dirty="0">
              <a:solidFill>
                <a:srgbClr val="585858"/>
              </a:solidFill>
              <a:latin typeface="Arial" panose="020B0604020202020204" pitchFamily="34" charset="0"/>
              <a:cs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641BF-E0CA-5CA5-72E2-5A376103949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A0A8C10-DE86-466D-0C78-3051E274290F}"/>
              </a:ext>
            </a:extLst>
          </p:cNvPr>
          <p:cNvSpPr txBox="1">
            <a:spLocks noGrp="1"/>
          </p:cNvSpPr>
          <p:nvPr>
            <p:ph type="title"/>
          </p:nvPr>
        </p:nvSpPr>
        <p:spPr>
          <a:xfrm>
            <a:off x="685596" y="381000"/>
            <a:ext cx="10591699" cy="443711"/>
          </a:xfrm>
          <a:prstGeom prst="rect">
            <a:avLst/>
          </a:prstGeom>
        </p:spPr>
        <p:txBody>
          <a:bodyPr vert="horz" wrap="square" lIns="0" tIns="12700" rIns="0" bIns="0" rtlCol="0">
            <a:spAutoFit/>
          </a:bodyPr>
          <a:lstStyle/>
          <a:p>
            <a:pPr marL="12700">
              <a:lnSpc>
                <a:spcPct val="100000"/>
              </a:lnSpc>
              <a:spcBef>
                <a:spcPts val="100"/>
              </a:spcBef>
            </a:pPr>
            <a:r>
              <a:rPr sz="2800" spc="295" dirty="0" err="1"/>
              <a:t>高温泵巡检内容</a:t>
            </a:r>
            <a:r>
              <a:rPr lang="en-US" sz="2800" spc="295" dirty="0"/>
              <a:t> </a:t>
            </a:r>
            <a:r>
              <a:rPr lang="en-US" sz="2800" dirty="0">
                <a:latin typeface="Arial" panose="020B0604020202020204" pitchFamily="34" charset="0"/>
                <a:cs typeface="Arial" panose="020B0604020202020204" pitchFamily="34" charset="0"/>
              </a:rPr>
              <a:t>High-Temperature Pump Inspection Content</a:t>
            </a:r>
            <a:endParaRPr sz="2800" dirty="0">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DA31B29B-9F7B-AF48-5196-EB10B8C1A056}"/>
              </a:ext>
            </a:extLst>
          </p:cNvPr>
          <p:cNvSpPr txBox="1"/>
          <p:nvPr/>
        </p:nvSpPr>
        <p:spPr>
          <a:xfrm>
            <a:off x="655116" y="1066800"/>
            <a:ext cx="11354004" cy="5675272"/>
          </a:xfrm>
          <a:prstGeom prst="rect">
            <a:avLst/>
          </a:prstGeom>
        </p:spPr>
        <p:txBody>
          <a:bodyPr vert="horz" wrap="square" lIns="0" tIns="12065" rIns="0" bIns="0" rtlCol="0">
            <a:spAutoFit/>
          </a:bodyPr>
          <a:lstStyle/>
          <a:p>
            <a:pPr marL="12065" algn="just">
              <a:spcBef>
                <a:spcPts val="95"/>
              </a:spcBef>
              <a:tabLst>
                <a:tab pos="241935" algn="l"/>
              </a:tabLst>
            </a:pPr>
            <a:r>
              <a:rPr sz="1600" spc="-5" dirty="0">
                <a:solidFill>
                  <a:srgbClr val="585858"/>
                </a:solidFill>
                <a:latin typeface="Arial"/>
                <a:cs typeface="Arial"/>
              </a:rPr>
              <a:t>2</a:t>
            </a:r>
            <a:r>
              <a:rPr sz="1600" spc="-300" dirty="0">
                <a:solidFill>
                  <a:srgbClr val="585858"/>
                </a:solidFill>
                <a:latin typeface="Arial"/>
                <a:cs typeface="Arial"/>
              </a:rPr>
              <a:t> </a:t>
            </a:r>
            <a:r>
              <a:rPr sz="1600" spc="-5" dirty="0">
                <a:solidFill>
                  <a:srgbClr val="585858"/>
                </a:solidFill>
                <a:latin typeface="微软雅黑"/>
                <a:cs typeface="微软雅黑"/>
              </a:rPr>
              <a:t>）</a:t>
            </a:r>
            <a:r>
              <a:rPr sz="1600" spc="-330" dirty="0">
                <a:solidFill>
                  <a:srgbClr val="585858"/>
                </a:solidFill>
                <a:latin typeface="微软雅黑"/>
                <a:cs typeface="微软雅黑"/>
              </a:rPr>
              <a:t> </a:t>
            </a:r>
            <a:r>
              <a:rPr sz="1600" spc="135" dirty="0" err="1">
                <a:solidFill>
                  <a:srgbClr val="FF0000"/>
                </a:solidFill>
                <a:latin typeface="微软雅黑"/>
                <a:cs typeface="微软雅黑"/>
              </a:rPr>
              <a:t>轴承检查</a:t>
            </a:r>
            <a:r>
              <a:rPr lang="en-US" sz="1600" spc="135" dirty="0">
                <a:solidFill>
                  <a:srgbClr val="FF0000"/>
                </a:solidFill>
                <a:latin typeface="微软雅黑"/>
                <a:cs typeface="微软雅黑"/>
              </a:rPr>
              <a:t> </a:t>
            </a:r>
            <a:r>
              <a:rPr lang="en-US" sz="1600" dirty="0">
                <a:solidFill>
                  <a:srgbClr val="FF0000"/>
                </a:solidFill>
                <a:latin typeface="Arial" panose="020B0604020202020204" pitchFamily="34" charset="0"/>
                <a:cs typeface="Arial" panose="020B0604020202020204" pitchFamily="34" charset="0"/>
              </a:rPr>
              <a:t>Bearing Inspection</a:t>
            </a:r>
            <a:endParaRPr sz="1600" dirty="0">
              <a:latin typeface="Arial" panose="020B0604020202020204" pitchFamily="34" charset="0"/>
              <a:cs typeface="Arial" panose="020B0604020202020204" pitchFamily="34" charset="0"/>
            </a:endParaRPr>
          </a:p>
          <a:p>
            <a:pPr marL="241300" indent="-229235" algn="just">
              <a:spcBef>
                <a:spcPts val="1575"/>
              </a:spcBef>
              <a:buFont typeface="Arial"/>
              <a:buChar char="●"/>
              <a:tabLst>
                <a:tab pos="241935" algn="l"/>
              </a:tabLst>
            </a:pPr>
            <a:r>
              <a:rPr sz="1600" spc="135" dirty="0">
                <a:solidFill>
                  <a:srgbClr val="585858"/>
                </a:solidFill>
                <a:latin typeface="微软雅黑"/>
                <a:cs typeface="微软雅黑"/>
              </a:rPr>
              <a:t>①测量轴承</a:t>
            </a:r>
            <a:r>
              <a:rPr sz="1600" spc="145" dirty="0">
                <a:solidFill>
                  <a:srgbClr val="585858"/>
                </a:solidFill>
                <a:latin typeface="微软雅黑"/>
                <a:cs typeface="微软雅黑"/>
              </a:rPr>
              <a:t>振动、</a:t>
            </a:r>
            <a:r>
              <a:rPr sz="1600" spc="135" dirty="0">
                <a:solidFill>
                  <a:srgbClr val="585858"/>
                </a:solidFill>
                <a:latin typeface="微软雅黑"/>
                <a:cs typeface="微软雅黑"/>
              </a:rPr>
              <a:t>温</a:t>
            </a:r>
            <a:r>
              <a:rPr sz="1600" spc="145" dirty="0">
                <a:solidFill>
                  <a:srgbClr val="585858"/>
                </a:solidFill>
                <a:latin typeface="微软雅黑"/>
                <a:cs typeface="微软雅黑"/>
              </a:rPr>
              <a:t>度数值</a:t>
            </a:r>
            <a:r>
              <a:rPr sz="1600" spc="-5" dirty="0">
                <a:solidFill>
                  <a:srgbClr val="585858"/>
                </a:solidFill>
                <a:latin typeface="微软雅黑"/>
                <a:cs typeface="微软雅黑"/>
              </a:rPr>
              <a:t>，</a:t>
            </a:r>
            <a:r>
              <a:rPr sz="1600" spc="-320" dirty="0">
                <a:solidFill>
                  <a:srgbClr val="585858"/>
                </a:solidFill>
                <a:latin typeface="微软雅黑"/>
                <a:cs typeface="微软雅黑"/>
              </a:rPr>
              <a:t> </a:t>
            </a:r>
            <a:r>
              <a:rPr sz="1600" spc="145" dirty="0" err="1">
                <a:solidFill>
                  <a:srgbClr val="585858"/>
                </a:solidFill>
                <a:latin typeface="微软雅黑"/>
                <a:cs typeface="微软雅黑"/>
              </a:rPr>
              <a:t>是</a:t>
            </a:r>
            <a:r>
              <a:rPr sz="1600" spc="135" dirty="0" err="1">
                <a:solidFill>
                  <a:srgbClr val="585858"/>
                </a:solidFill>
                <a:latin typeface="微软雅黑"/>
                <a:cs typeface="微软雅黑"/>
              </a:rPr>
              <a:t>否</a:t>
            </a:r>
            <a:r>
              <a:rPr sz="1600" spc="145" dirty="0" err="1">
                <a:solidFill>
                  <a:srgbClr val="585858"/>
                </a:solidFill>
                <a:latin typeface="微软雅黑"/>
                <a:cs typeface="微软雅黑"/>
              </a:rPr>
              <a:t>超标或存在</a:t>
            </a:r>
            <a:r>
              <a:rPr sz="1600" spc="135" dirty="0" err="1">
                <a:solidFill>
                  <a:srgbClr val="585858"/>
                </a:solidFill>
                <a:latin typeface="微软雅黑"/>
                <a:cs typeface="微软雅黑"/>
              </a:rPr>
              <a:t>突</a:t>
            </a:r>
            <a:r>
              <a:rPr sz="1600" spc="145" dirty="0" err="1">
                <a:solidFill>
                  <a:srgbClr val="585858"/>
                </a:solidFill>
                <a:latin typeface="微软雅黑"/>
                <a:cs typeface="微软雅黑"/>
              </a:rPr>
              <a:t>变的情况</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lgn="just">
              <a:spcBef>
                <a:spcPts val="1575"/>
              </a:spcBef>
              <a:tabLst>
                <a:tab pos="241935" algn="l"/>
              </a:tabLst>
            </a:pPr>
            <a:r>
              <a:rPr lang="en-US" sz="1600" dirty="0"/>
              <a:t>	</a:t>
            </a:r>
            <a:r>
              <a:rPr lang="en-US" sz="1600" dirty="0">
                <a:solidFill>
                  <a:srgbClr val="585858"/>
                </a:solidFill>
                <a:latin typeface="Arial" panose="020B0604020202020204" pitchFamily="34" charset="0"/>
                <a:cs typeface="Arial" panose="020B0604020202020204" pitchFamily="34" charset="0"/>
              </a:rPr>
              <a:t>Measure the bearing vibration and temperature values to check if they exceed the standard or show any sudden changes.</a:t>
            </a:r>
            <a:r>
              <a:rPr sz="1600" dirty="0">
                <a:solidFill>
                  <a:srgbClr val="585858"/>
                </a:solidFill>
                <a:latin typeface="Arial" panose="020B0604020202020204" pitchFamily="34" charset="0"/>
                <a:cs typeface="Arial" panose="020B0604020202020204" pitchFamily="34" charset="0"/>
              </a:rPr>
              <a:t> </a:t>
            </a:r>
            <a:endParaRPr lang="en-US" sz="1600" dirty="0">
              <a:solidFill>
                <a:srgbClr val="585858"/>
              </a:solidFill>
              <a:latin typeface="Arial" panose="020B0604020202020204" pitchFamily="34" charset="0"/>
              <a:cs typeface="Arial" panose="020B0604020202020204" pitchFamily="34" charset="0"/>
            </a:endParaRPr>
          </a:p>
          <a:p>
            <a:pPr marL="241300" indent="-229235" algn="just">
              <a:spcBef>
                <a:spcPts val="1575"/>
              </a:spcBef>
              <a:buFont typeface="Arial"/>
              <a:buChar char="●"/>
              <a:tabLst>
                <a:tab pos="241935" algn="l"/>
              </a:tabLst>
            </a:pPr>
            <a:r>
              <a:rPr sz="1600" spc="135" dirty="0">
                <a:solidFill>
                  <a:srgbClr val="585858"/>
                </a:solidFill>
                <a:latin typeface="微软雅黑"/>
                <a:cs typeface="微软雅黑"/>
              </a:rPr>
              <a:t>②</a:t>
            </a:r>
            <a:r>
              <a:rPr sz="1600" spc="145" dirty="0" err="1">
                <a:solidFill>
                  <a:srgbClr val="585858"/>
                </a:solidFill>
                <a:latin typeface="微软雅黑"/>
                <a:cs typeface="微软雅黑"/>
              </a:rPr>
              <a:t>高温泵转动</a:t>
            </a:r>
            <a:r>
              <a:rPr sz="1600" spc="135" dirty="0" err="1">
                <a:solidFill>
                  <a:srgbClr val="585858"/>
                </a:solidFill>
                <a:latin typeface="微软雅黑"/>
                <a:cs typeface="微软雅黑"/>
              </a:rPr>
              <a:t>部</a:t>
            </a:r>
            <a:r>
              <a:rPr sz="1600" spc="145" dirty="0" err="1">
                <a:solidFill>
                  <a:srgbClr val="585858"/>
                </a:solidFill>
                <a:latin typeface="微软雅黑"/>
                <a:cs typeface="微软雅黑"/>
              </a:rPr>
              <a:t>位声音有无</a:t>
            </a:r>
            <a:r>
              <a:rPr sz="1600" spc="135" dirty="0" err="1">
                <a:solidFill>
                  <a:srgbClr val="585858"/>
                </a:solidFill>
                <a:latin typeface="微软雅黑"/>
                <a:cs typeface="微软雅黑"/>
              </a:rPr>
              <a:t>异</a:t>
            </a:r>
            <a:r>
              <a:rPr sz="1600" spc="145" dirty="0" err="1">
                <a:solidFill>
                  <a:srgbClr val="585858"/>
                </a:solidFill>
                <a:latin typeface="微软雅黑"/>
                <a:cs typeface="微软雅黑"/>
              </a:rPr>
              <a:t>常</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lgn="just">
              <a:spcBef>
                <a:spcPts val="1575"/>
              </a:spcBef>
              <a:tabLst>
                <a:tab pos="241935" algn="l"/>
              </a:tabLst>
            </a:pPr>
            <a:r>
              <a:rPr lang="en-US" sz="1600" spc="-5"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Check if there are any abnormal sounds from the rotating parts of the high-temperature pump.</a:t>
            </a:r>
            <a:endParaRPr sz="1600" dirty="0">
              <a:solidFill>
                <a:srgbClr val="585858"/>
              </a:solidFill>
              <a:latin typeface="Arial" panose="020B0604020202020204" pitchFamily="34" charset="0"/>
              <a:cs typeface="Arial" panose="020B0604020202020204" pitchFamily="34" charset="0"/>
            </a:endParaRPr>
          </a:p>
          <a:p>
            <a:pPr marL="241300" indent="-229235" algn="just">
              <a:spcBef>
                <a:spcPts val="1585"/>
              </a:spcBef>
              <a:buFont typeface="Arial"/>
              <a:buChar char="●"/>
              <a:tabLst>
                <a:tab pos="241935" algn="l"/>
              </a:tabLst>
            </a:pPr>
            <a:r>
              <a:rPr sz="1600" spc="135" dirty="0">
                <a:solidFill>
                  <a:srgbClr val="585858"/>
                </a:solidFill>
                <a:latin typeface="微软雅黑"/>
                <a:cs typeface="微软雅黑"/>
              </a:rPr>
              <a:t>③检查轴承</a:t>
            </a:r>
            <a:r>
              <a:rPr sz="1600" spc="150" dirty="0">
                <a:solidFill>
                  <a:srgbClr val="FF0000"/>
                </a:solidFill>
                <a:latin typeface="微软雅黑"/>
                <a:cs typeface="微软雅黑"/>
              </a:rPr>
              <a:t>油封</a:t>
            </a:r>
            <a:r>
              <a:rPr sz="1600" spc="145" dirty="0">
                <a:solidFill>
                  <a:srgbClr val="585858"/>
                </a:solidFill>
                <a:latin typeface="微软雅黑"/>
                <a:cs typeface="微软雅黑"/>
              </a:rPr>
              <a:t>有</a:t>
            </a:r>
            <a:r>
              <a:rPr sz="1600" spc="135" dirty="0">
                <a:solidFill>
                  <a:srgbClr val="585858"/>
                </a:solidFill>
                <a:latin typeface="微软雅黑"/>
                <a:cs typeface="微软雅黑"/>
              </a:rPr>
              <a:t>无</a:t>
            </a:r>
            <a:r>
              <a:rPr sz="1600" spc="145" dirty="0">
                <a:solidFill>
                  <a:srgbClr val="585858"/>
                </a:solidFill>
                <a:latin typeface="微软雅黑"/>
                <a:cs typeface="微软雅黑"/>
              </a:rPr>
              <a:t>泄漏情况</a:t>
            </a:r>
            <a:r>
              <a:rPr sz="1600" spc="-5" dirty="0">
                <a:solidFill>
                  <a:srgbClr val="585858"/>
                </a:solidFill>
                <a:latin typeface="微软雅黑"/>
                <a:cs typeface="微软雅黑"/>
              </a:rPr>
              <a:t>；</a:t>
            </a:r>
            <a:r>
              <a:rPr sz="1600" spc="-320" dirty="0">
                <a:solidFill>
                  <a:srgbClr val="585858"/>
                </a:solidFill>
                <a:latin typeface="微软雅黑"/>
                <a:cs typeface="微软雅黑"/>
              </a:rPr>
              <a:t> </a:t>
            </a:r>
            <a:endParaRPr lang="en-US" sz="1600" spc="-320" dirty="0">
              <a:solidFill>
                <a:srgbClr val="585858"/>
              </a:solidFill>
              <a:latin typeface="微软雅黑"/>
              <a:cs typeface="微软雅黑"/>
            </a:endParaRPr>
          </a:p>
          <a:p>
            <a:pPr marL="12065" algn="just">
              <a:spcBef>
                <a:spcPts val="1585"/>
              </a:spcBef>
              <a:tabLst>
                <a:tab pos="241935" algn="l"/>
              </a:tabLst>
            </a:pPr>
            <a:r>
              <a:rPr lang="en-US" sz="1600" spc="-320"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Check if there is any leakage from the bearing oil seals.</a:t>
            </a:r>
          </a:p>
          <a:p>
            <a:pPr marL="241300" indent="-229235" algn="just">
              <a:spcBef>
                <a:spcPts val="1585"/>
              </a:spcBef>
              <a:buFont typeface="Arial"/>
              <a:buChar char="●"/>
              <a:tabLst>
                <a:tab pos="241935" algn="l"/>
              </a:tabLst>
            </a:pPr>
            <a:r>
              <a:rPr sz="1600" spc="135" dirty="0">
                <a:solidFill>
                  <a:srgbClr val="585858"/>
                </a:solidFill>
                <a:latin typeface="微软雅黑"/>
                <a:cs typeface="微软雅黑"/>
              </a:rPr>
              <a:t>④</a:t>
            </a:r>
            <a:r>
              <a:rPr sz="1600" spc="145" dirty="0" err="1">
                <a:solidFill>
                  <a:srgbClr val="585858"/>
                </a:solidFill>
                <a:latin typeface="微软雅黑"/>
                <a:cs typeface="微软雅黑"/>
              </a:rPr>
              <a:t>检查轴承箱</a:t>
            </a:r>
            <a:r>
              <a:rPr sz="1600" spc="135" dirty="0" err="1">
                <a:solidFill>
                  <a:srgbClr val="585858"/>
                </a:solidFill>
                <a:latin typeface="微软雅黑"/>
                <a:cs typeface="微软雅黑"/>
              </a:rPr>
              <a:t>或</a:t>
            </a:r>
            <a:r>
              <a:rPr sz="1600" spc="145" dirty="0" err="1">
                <a:solidFill>
                  <a:srgbClr val="585858"/>
                </a:solidFill>
                <a:latin typeface="微软雅黑"/>
                <a:cs typeface="微软雅黑"/>
              </a:rPr>
              <a:t>润滑</a:t>
            </a:r>
            <a:r>
              <a:rPr sz="1600" spc="175" dirty="0" err="1">
                <a:solidFill>
                  <a:srgbClr val="585858"/>
                </a:solidFill>
                <a:latin typeface="微软雅黑"/>
                <a:cs typeface="微软雅黑"/>
              </a:rPr>
              <a:t>油</a:t>
            </a:r>
            <a:r>
              <a:rPr sz="1600" spc="150" dirty="0" err="1">
                <a:solidFill>
                  <a:srgbClr val="FF0000"/>
                </a:solidFill>
                <a:latin typeface="微软雅黑"/>
                <a:cs typeface="微软雅黑"/>
              </a:rPr>
              <a:t>冷却</a:t>
            </a:r>
            <a:r>
              <a:rPr sz="1600" spc="135" dirty="0" err="1">
                <a:solidFill>
                  <a:srgbClr val="585858"/>
                </a:solidFill>
                <a:latin typeface="微软雅黑"/>
                <a:cs typeface="微软雅黑"/>
              </a:rPr>
              <a:t>系</a:t>
            </a:r>
            <a:r>
              <a:rPr sz="1600" spc="145" dirty="0" err="1">
                <a:solidFill>
                  <a:srgbClr val="585858"/>
                </a:solidFill>
                <a:latin typeface="微软雅黑"/>
                <a:cs typeface="微软雅黑"/>
              </a:rPr>
              <a:t>统工作是否</a:t>
            </a:r>
            <a:r>
              <a:rPr sz="1600" spc="135" dirty="0" err="1">
                <a:solidFill>
                  <a:srgbClr val="585858"/>
                </a:solidFill>
                <a:latin typeface="微软雅黑"/>
                <a:cs typeface="微软雅黑"/>
              </a:rPr>
              <a:t>正</a:t>
            </a:r>
            <a:r>
              <a:rPr sz="1600" spc="145" dirty="0" err="1">
                <a:solidFill>
                  <a:srgbClr val="585858"/>
                </a:solidFill>
                <a:latin typeface="微软雅黑"/>
                <a:cs typeface="微软雅黑"/>
              </a:rPr>
              <a:t>常</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lgn="just">
              <a:spcBef>
                <a:spcPts val="1585"/>
              </a:spcBef>
              <a:tabLst>
                <a:tab pos="241935" algn="l"/>
              </a:tabLst>
            </a:pPr>
            <a:r>
              <a:rPr lang="en-US" sz="1600" spc="-5"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Check if the bearing housing or lubricating oil cooling system is functioning properly.</a:t>
            </a:r>
            <a:endParaRPr sz="1600" dirty="0">
              <a:solidFill>
                <a:srgbClr val="585858"/>
              </a:solidFill>
              <a:latin typeface="Arial" panose="020B0604020202020204" pitchFamily="34" charset="0"/>
              <a:cs typeface="Arial" panose="020B0604020202020204" pitchFamily="34" charset="0"/>
            </a:endParaRPr>
          </a:p>
          <a:p>
            <a:pPr marL="241300" indent="-229235" algn="just">
              <a:spcBef>
                <a:spcPts val="1570"/>
              </a:spcBef>
              <a:buFont typeface="Arial"/>
              <a:buChar char="●"/>
              <a:tabLst>
                <a:tab pos="241935" algn="l"/>
              </a:tabLst>
            </a:pPr>
            <a:r>
              <a:rPr sz="1600" spc="145" dirty="0">
                <a:solidFill>
                  <a:srgbClr val="585858"/>
                </a:solidFill>
                <a:latin typeface="微软雅黑"/>
                <a:cs typeface="微软雅黑"/>
              </a:rPr>
              <a:t>⑤</a:t>
            </a:r>
            <a:r>
              <a:rPr sz="1600" spc="135" dirty="0">
                <a:solidFill>
                  <a:srgbClr val="585858"/>
                </a:solidFill>
                <a:latin typeface="微软雅黑"/>
                <a:cs typeface="微软雅黑"/>
              </a:rPr>
              <a:t>检</a:t>
            </a:r>
            <a:r>
              <a:rPr sz="1600" spc="145" dirty="0">
                <a:solidFill>
                  <a:srgbClr val="585858"/>
                </a:solidFill>
                <a:latin typeface="微软雅黑"/>
                <a:cs typeface="微软雅黑"/>
              </a:rPr>
              <a:t>查轴承</a:t>
            </a:r>
            <a:r>
              <a:rPr sz="1600" spc="155" dirty="0">
                <a:solidFill>
                  <a:srgbClr val="585858"/>
                </a:solidFill>
                <a:latin typeface="微软雅黑"/>
                <a:cs typeface="微软雅黑"/>
              </a:rPr>
              <a:t>箱</a:t>
            </a:r>
            <a:r>
              <a:rPr sz="1600" spc="145" dirty="0">
                <a:solidFill>
                  <a:srgbClr val="FF0000"/>
                </a:solidFill>
                <a:latin typeface="微软雅黑"/>
                <a:cs typeface="微软雅黑"/>
              </a:rPr>
              <a:t>油位</a:t>
            </a:r>
            <a:r>
              <a:rPr sz="1600" spc="135" dirty="0">
                <a:solidFill>
                  <a:srgbClr val="585858"/>
                </a:solidFill>
                <a:latin typeface="微软雅黑"/>
                <a:cs typeface="微软雅黑"/>
              </a:rPr>
              <a:t>及</a:t>
            </a:r>
            <a:r>
              <a:rPr sz="1600" spc="145" dirty="0">
                <a:solidFill>
                  <a:srgbClr val="585858"/>
                </a:solidFill>
                <a:latin typeface="微软雅黑"/>
                <a:cs typeface="微软雅黑"/>
              </a:rPr>
              <a:t>润滑</a:t>
            </a:r>
            <a:r>
              <a:rPr sz="1600" spc="155" dirty="0">
                <a:solidFill>
                  <a:srgbClr val="585858"/>
                </a:solidFill>
                <a:latin typeface="微软雅黑"/>
                <a:cs typeface="微软雅黑"/>
              </a:rPr>
              <a:t>油</a:t>
            </a:r>
            <a:r>
              <a:rPr sz="1600" spc="145" dirty="0">
                <a:solidFill>
                  <a:srgbClr val="FF0000"/>
                </a:solidFill>
                <a:latin typeface="微软雅黑"/>
                <a:cs typeface="微软雅黑"/>
              </a:rPr>
              <a:t>颜色</a:t>
            </a:r>
            <a:r>
              <a:rPr sz="1600" spc="145" dirty="0">
                <a:solidFill>
                  <a:srgbClr val="585858"/>
                </a:solidFill>
                <a:latin typeface="微软雅黑"/>
                <a:cs typeface="微软雅黑"/>
              </a:rPr>
              <a:t>质</a:t>
            </a:r>
            <a:r>
              <a:rPr sz="1600" spc="135" dirty="0">
                <a:solidFill>
                  <a:srgbClr val="585858"/>
                </a:solidFill>
                <a:latin typeface="微软雅黑"/>
                <a:cs typeface="微软雅黑"/>
              </a:rPr>
              <a:t>量</a:t>
            </a:r>
            <a:r>
              <a:rPr sz="1600" spc="145" dirty="0">
                <a:solidFill>
                  <a:srgbClr val="585858"/>
                </a:solidFill>
                <a:latin typeface="微软雅黑"/>
                <a:cs typeface="微软雅黑"/>
              </a:rPr>
              <a:t>是否符合要求</a:t>
            </a:r>
            <a:r>
              <a:rPr sz="1600" spc="-5" dirty="0">
                <a:solidFill>
                  <a:srgbClr val="585858"/>
                </a:solidFill>
                <a:latin typeface="微软雅黑"/>
                <a:cs typeface="微软雅黑"/>
              </a:rPr>
              <a:t>；</a:t>
            </a:r>
            <a:r>
              <a:rPr sz="1600" spc="-320" dirty="0">
                <a:solidFill>
                  <a:srgbClr val="585858"/>
                </a:solidFill>
                <a:latin typeface="微软雅黑"/>
                <a:cs typeface="微软雅黑"/>
              </a:rPr>
              <a:t> </a:t>
            </a:r>
            <a:endParaRPr lang="en-US" sz="1600" spc="-320" dirty="0">
              <a:solidFill>
                <a:srgbClr val="585858"/>
              </a:solidFill>
              <a:latin typeface="微软雅黑"/>
              <a:cs typeface="微软雅黑"/>
            </a:endParaRPr>
          </a:p>
          <a:p>
            <a:pPr marL="12065" algn="just">
              <a:spcBef>
                <a:spcPts val="1585"/>
              </a:spcBef>
              <a:tabLst>
                <a:tab pos="241935" algn="l"/>
              </a:tabLst>
            </a:pPr>
            <a:r>
              <a:rPr lang="en-US" sz="1600" spc="-320"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Check if the bearing housing oil level and the color and quality of the lubricating oil meet the requirements.</a:t>
            </a:r>
          </a:p>
          <a:p>
            <a:pPr marL="241300" indent="-229235" algn="just">
              <a:spcBef>
                <a:spcPts val="1570"/>
              </a:spcBef>
              <a:buFont typeface="Arial"/>
              <a:buChar char="●"/>
              <a:tabLst>
                <a:tab pos="241935" algn="l"/>
              </a:tabLst>
            </a:pPr>
            <a:r>
              <a:rPr sz="1600" spc="145" dirty="0">
                <a:solidFill>
                  <a:srgbClr val="585858"/>
                </a:solidFill>
                <a:latin typeface="微软雅黑"/>
                <a:cs typeface="微软雅黑"/>
              </a:rPr>
              <a:t>⑥采取强制润</a:t>
            </a:r>
            <a:r>
              <a:rPr sz="1600" spc="135" dirty="0">
                <a:solidFill>
                  <a:srgbClr val="585858"/>
                </a:solidFill>
                <a:latin typeface="微软雅黑"/>
                <a:cs typeface="微软雅黑"/>
              </a:rPr>
              <a:t>滑</a:t>
            </a:r>
            <a:r>
              <a:rPr sz="1600" spc="145" dirty="0">
                <a:solidFill>
                  <a:srgbClr val="585858"/>
                </a:solidFill>
                <a:latin typeface="微软雅黑"/>
                <a:cs typeface="微软雅黑"/>
              </a:rPr>
              <a:t>的机泵</a:t>
            </a:r>
            <a:r>
              <a:rPr sz="1600" spc="-5" dirty="0">
                <a:solidFill>
                  <a:srgbClr val="585858"/>
                </a:solidFill>
                <a:latin typeface="微软雅黑"/>
                <a:cs typeface="微软雅黑"/>
              </a:rPr>
              <a:t>，</a:t>
            </a:r>
            <a:r>
              <a:rPr sz="1600" spc="-305" dirty="0">
                <a:solidFill>
                  <a:srgbClr val="585858"/>
                </a:solidFill>
                <a:latin typeface="微软雅黑"/>
                <a:cs typeface="微软雅黑"/>
              </a:rPr>
              <a:t> </a:t>
            </a:r>
            <a:r>
              <a:rPr sz="1600" spc="145" dirty="0" err="1">
                <a:solidFill>
                  <a:srgbClr val="585858"/>
                </a:solidFill>
                <a:latin typeface="微软雅黑"/>
                <a:cs typeface="微软雅黑"/>
              </a:rPr>
              <a:t>需检</a:t>
            </a:r>
            <a:r>
              <a:rPr sz="1600" spc="175" dirty="0" err="1">
                <a:solidFill>
                  <a:srgbClr val="585858"/>
                </a:solidFill>
                <a:latin typeface="微软雅黑"/>
                <a:cs typeface="微软雅黑"/>
              </a:rPr>
              <a:t>查</a:t>
            </a:r>
            <a:r>
              <a:rPr sz="1600" spc="145" dirty="0" err="1">
                <a:solidFill>
                  <a:srgbClr val="FF0000"/>
                </a:solidFill>
                <a:latin typeface="微软雅黑"/>
                <a:cs typeface="微软雅黑"/>
              </a:rPr>
              <a:t>润滑油泵</a:t>
            </a:r>
            <a:r>
              <a:rPr sz="1600" spc="145" dirty="0" err="1">
                <a:solidFill>
                  <a:srgbClr val="585858"/>
                </a:solidFill>
                <a:latin typeface="微软雅黑"/>
                <a:cs typeface="微软雅黑"/>
              </a:rPr>
              <a:t>工作</a:t>
            </a:r>
            <a:r>
              <a:rPr sz="1600" spc="135" dirty="0" err="1">
                <a:solidFill>
                  <a:srgbClr val="585858"/>
                </a:solidFill>
                <a:latin typeface="微软雅黑"/>
                <a:cs typeface="微软雅黑"/>
              </a:rPr>
              <a:t>是</a:t>
            </a:r>
            <a:r>
              <a:rPr sz="1600" spc="145" dirty="0" err="1">
                <a:solidFill>
                  <a:srgbClr val="585858"/>
                </a:solidFill>
                <a:latin typeface="微软雅黑"/>
                <a:cs typeface="微软雅黑"/>
              </a:rPr>
              <a:t>否正常</a:t>
            </a:r>
            <a:r>
              <a:rPr sz="1600" spc="-5" dirty="0">
                <a:solidFill>
                  <a:srgbClr val="585858"/>
                </a:solidFill>
                <a:latin typeface="微软雅黑"/>
                <a:cs typeface="微软雅黑"/>
              </a:rPr>
              <a:t>。</a:t>
            </a:r>
            <a:r>
              <a:rPr lang="en-US" sz="1600" spc="-5" dirty="0">
                <a:solidFill>
                  <a:srgbClr val="585858"/>
                </a:solidFill>
                <a:latin typeface="微软雅黑"/>
                <a:cs typeface="微软雅黑"/>
              </a:rPr>
              <a:t> </a:t>
            </a:r>
          </a:p>
          <a:p>
            <a:pPr marL="12065" algn="just">
              <a:spcBef>
                <a:spcPts val="1570"/>
              </a:spcBef>
              <a:tabLst>
                <a:tab pos="241935" algn="l"/>
              </a:tabLst>
            </a:pPr>
            <a:r>
              <a:rPr lang="en-US" sz="1600" spc="-5"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For pumps with forced lubrication, check if the lubricating oil pump is working properly.</a:t>
            </a:r>
            <a:endParaRPr sz="1600" dirty="0">
              <a:solidFill>
                <a:srgbClr val="58585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3294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0BADD-FF60-1C83-D828-CCB5DDCA29A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0EB6A60-38BF-31D0-753D-BC822E7BE1DC}"/>
              </a:ext>
            </a:extLst>
          </p:cNvPr>
          <p:cNvSpPr txBox="1">
            <a:spLocks noGrp="1"/>
          </p:cNvSpPr>
          <p:nvPr>
            <p:ph type="title"/>
          </p:nvPr>
        </p:nvSpPr>
        <p:spPr>
          <a:xfrm>
            <a:off x="685596" y="381000"/>
            <a:ext cx="10591699" cy="443711"/>
          </a:xfrm>
          <a:prstGeom prst="rect">
            <a:avLst/>
          </a:prstGeom>
        </p:spPr>
        <p:txBody>
          <a:bodyPr vert="horz" wrap="square" lIns="0" tIns="12700" rIns="0" bIns="0" rtlCol="0">
            <a:spAutoFit/>
          </a:bodyPr>
          <a:lstStyle/>
          <a:p>
            <a:pPr marL="12700">
              <a:lnSpc>
                <a:spcPct val="100000"/>
              </a:lnSpc>
              <a:spcBef>
                <a:spcPts val="100"/>
              </a:spcBef>
            </a:pPr>
            <a:r>
              <a:rPr sz="2800" spc="295" dirty="0" err="1"/>
              <a:t>高温泵巡检内容</a:t>
            </a:r>
            <a:r>
              <a:rPr lang="en-US" sz="2800" spc="295" dirty="0"/>
              <a:t> </a:t>
            </a:r>
            <a:r>
              <a:rPr lang="en-US" sz="2800" dirty="0">
                <a:latin typeface="Arial" panose="020B0604020202020204" pitchFamily="34" charset="0"/>
                <a:cs typeface="Arial" panose="020B0604020202020204" pitchFamily="34" charset="0"/>
              </a:rPr>
              <a:t>High-Temperature Pump Inspection Content</a:t>
            </a:r>
            <a:endParaRPr sz="2800" dirty="0">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71EF8505-D88C-C338-8B56-EC7539A492C8}"/>
              </a:ext>
            </a:extLst>
          </p:cNvPr>
          <p:cNvSpPr txBox="1"/>
          <p:nvPr/>
        </p:nvSpPr>
        <p:spPr>
          <a:xfrm>
            <a:off x="685596" y="1134647"/>
            <a:ext cx="10904220" cy="2966838"/>
          </a:xfrm>
          <a:prstGeom prst="rect">
            <a:avLst/>
          </a:prstGeom>
        </p:spPr>
        <p:txBody>
          <a:bodyPr vert="horz" wrap="square" lIns="0" tIns="12065" rIns="0" bIns="0" rtlCol="0">
            <a:spAutoFit/>
          </a:bodyPr>
          <a:lstStyle/>
          <a:p>
            <a:pPr marL="12065">
              <a:spcBef>
                <a:spcPts val="95"/>
              </a:spcBef>
              <a:tabLst>
                <a:tab pos="241935" algn="l"/>
              </a:tabLst>
            </a:pPr>
            <a:r>
              <a:rPr sz="1600" spc="-5" dirty="0">
                <a:solidFill>
                  <a:srgbClr val="585858"/>
                </a:solidFill>
                <a:latin typeface="Arial"/>
                <a:cs typeface="Arial"/>
              </a:rPr>
              <a:t>3</a:t>
            </a:r>
            <a:r>
              <a:rPr sz="1600" spc="-300" dirty="0">
                <a:solidFill>
                  <a:srgbClr val="585858"/>
                </a:solidFill>
                <a:latin typeface="Arial"/>
                <a:cs typeface="Arial"/>
              </a:rPr>
              <a:t> </a:t>
            </a:r>
            <a:r>
              <a:rPr sz="1600" spc="-5" dirty="0">
                <a:solidFill>
                  <a:srgbClr val="585858"/>
                </a:solidFill>
                <a:latin typeface="微软雅黑"/>
                <a:cs typeface="微软雅黑"/>
              </a:rPr>
              <a:t>）</a:t>
            </a:r>
            <a:r>
              <a:rPr sz="1600" spc="-330" dirty="0">
                <a:solidFill>
                  <a:srgbClr val="585858"/>
                </a:solidFill>
                <a:latin typeface="微软雅黑"/>
                <a:cs typeface="微软雅黑"/>
              </a:rPr>
              <a:t> </a:t>
            </a:r>
            <a:r>
              <a:rPr sz="1600" spc="135" dirty="0" err="1">
                <a:solidFill>
                  <a:srgbClr val="FF0000"/>
                </a:solidFill>
                <a:latin typeface="微软雅黑"/>
                <a:cs typeface="微软雅黑"/>
              </a:rPr>
              <a:t>附属管道</a:t>
            </a:r>
            <a:r>
              <a:rPr sz="1600" spc="145" dirty="0" err="1">
                <a:solidFill>
                  <a:srgbClr val="FF0000"/>
                </a:solidFill>
                <a:latin typeface="微软雅黑"/>
                <a:cs typeface="微软雅黑"/>
              </a:rPr>
              <a:t>检</a:t>
            </a:r>
            <a:r>
              <a:rPr sz="1600" spc="-5" dirty="0" err="1">
                <a:solidFill>
                  <a:srgbClr val="FF0000"/>
                </a:solidFill>
                <a:latin typeface="微软雅黑"/>
                <a:cs typeface="微软雅黑"/>
              </a:rPr>
              <a:t>查</a:t>
            </a:r>
            <a:r>
              <a:rPr lang="en-US" sz="1600" spc="-5" dirty="0">
                <a:solidFill>
                  <a:srgbClr val="FF0000"/>
                </a:solidFill>
                <a:latin typeface="微软雅黑"/>
                <a:cs typeface="微软雅黑"/>
              </a:rPr>
              <a:t> </a:t>
            </a:r>
            <a:r>
              <a:rPr lang="en-US" sz="1600" spc="-5" dirty="0">
                <a:solidFill>
                  <a:srgbClr val="FF0000"/>
                </a:solidFill>
                <a:latin typeface="Arial" panose="020B0604020202020204" pitchFamily="34" charset="0"/>
                <a:cs typeface="Arial" panose="020B0604020202020204" pitchFamily="34" charset="0"/>
              </a:rPr>
              <a:t>Auxiliary Piping Inspection</a:t>
            </a:r>
            <a:endParaRPr sz="1600" dirty="0">
              <a:latin typeface="Arial" panose="020B0604020202020204" pitchFamily="34" charset="0"/>
              <a:cs typeface="Arial" panose="020B0604020202020204" pitchFamily="34" charset="0"/>
            </a:endParaRPr>
          </a:p>
          <a:p>
            <a:pPr marL="241300" indent="-229235">
              <a:spcBef>
                <a:spcPts val="1585"/>
              </a:spcBef>
              <a:buFont typeface="Arial"/>
              <a:buChar char="●"/>
              <a:tabLst>
                <a:tab pos="241935" algn="l"/>
              </a:tabLst>
            </a:pPr>
            <a:r>
              <a:rPr sz="1600" spc="135" dirty="0">
                <a:solidFill>
                  <a:srgbClr val="585858"/>
                </a:solidFill>
                <a:latin typeface="微软雅黑"/>
                <a:cs typeface="微软雅黑"/>
              </a:rPr>
              <a:t>①</a:t>
            </a:r>
            <a:r>
              <a:rPr sz="1600" spc="135" dirty="0" err="1">
                <a:solidFill>
                  <a:srgbClr val="585858"/>
                </a:solidFill>
                <a:latin typeface="微软雅黑"/>
                <a:cs typeface="微软雅黑"/>
              </a:rPr>
              <a:t>检查与机</a:t>
            </a:r>
            <a:r>
              <a:rPr sz="1600" spc="145" dirty="0" err="1">
                <a:solidFill>
                  <a:srgbClr val="585858"/>
                </a:solidFill>
                <a:latin typeface="微软雅黑"/>
                <a:cs typeface="微软雅黑"/>
              </a:rPr>
              <a:t>泵相连</a:t>
            </a:r>
            <a:r>
              <a:rPr sz="1600" spc="135" dirty="0" err="1">
                <a:solidFill>
                  <a:srgbClr val="585858"/>
                </a:solidFill>
                <a:latin typeface="微软雅黑"/>
                <a:cs typeface="微软雅黑"/>
              </a:rPr>
              <a:t>接</a:t>
            </a:r>
            <a:r>
              <a:rPr sz="1600" spc="145" dirty="0" err="1">
                <a:solidFill>
                  <a:srgbClr val="585858"/>
                </a:solidFill>
                <a:latin typeface="微软雅黑"/>
                <a:cs typeface="微软雅黑"/>
              </a:rPr>
              <a:t>的各处管道</a:t>
            </a:r>
            <a:r>
              <a:rPr sz="1600" spc="135" dirty="0" err="1">
                <a:solidFill>
                  <a:srgbClr val="585858"/>
                </a:solidFill>
                <a:latin typeface="微软雅黑"/>
                <a:cs typeface="微软雅黑"/>
              </a:rPr>
              <a:t>法</a:t>
            </a:r>
            <a:r>
              <a:rPr sz="1600" spc="145" dirty="0" err="1">
                <a:solidFill>
                  <a:srgbClr val="585858"/>
                </a:solidFill>
                <a:latin typeface="微软雅黑"/>
                <a:cs typeface="微软雅黑"/>
              </a:rPr>
              <a:t>兰、阀</a:t>
            </a:r>
            <a:r>
              <a:rPr sz="1600" spc="180" dirty="0" err="1">
                <a:solidFill>
                  <a:srgbClr val="585858"/>
                </a:solidFill>
                <a:latin typeface="微软雅黑"/>
                <a:cs typeface="微软雅黑"/>
              </a:rPr>
              <a:t>门</a:t>
            </a:r>
            <a:r>
              <a:rPr sz="1600" spc="145" dirty="0" err="1">
                <a:solidFill>
                  <a:srgbClr val="FF0000"/>
                </a:solidFill>
                <a:latin typeface="微软雅黑"/>
                <a:cs typeface="微软雅黑"/>
              </a:rPr>
              <a:t>静</a:t>
            </a:r>
            <a:r>
              <a:rPr sz="1600" spc="135" dirty="0" err="1">
                <a:solidFill>
                  <a:srgbClr val="FF0000"/>
                </a:solidFill>
                <a:latin typeface="微软雅黑"/>
                <a:cs typeface="微软雅黑"/>
              </a:rPr>
              <a:t>密</a:t>
            </a:r>
            <a:r>
              <a:rPr sz="1600" spc="150" dirty="0" err="1">
                <a:solidFill>
                  <a:srgbClr val="FF0000"/>
                </a:solidFill>
                <a:latin typeface="微软雅黑"/>
                <a:cs typeface="微软雅黑"/>
              </a:rPr>
              <a:t>封</a:t>
            </a:r>
            <a:r>
              <a:rPr sz="1600" spc="150" dirty="0" err="1">
                <a:solidFill>
                  <a:srgbClr val="585858"/>
                </a:solidFill>
                <a:latin typeface="微软雅黑"/>
                <a:cs typeface="微软雅黑"/>
              </a:rPr>
              <a:t>是否存在</a:t>
            </a:r>
            <a:r>
              <a:rPr sz="1600" spc="140" dirty="0" err="1">
                <a:solidFill>
                  <a:srgbClr val="585858"/>
                </a:solidFill>
                <a:latin typeface="微软雅黑"/>
                <a:cs typeface="微软雅黑"/>
              </a:rPr>
              <a:t>泄</a:t>
            </a:r>
            <a:r>
              <a:rPr sz="1600" spc="150" dirty="0" err="1">
                <a:solidFill>
                  <a:srgbClr val="585858"/>
                </a:solidFill>
                <a:latin typeface="微软雅黑"/>
                <a:cs typeface="微软雅黑"/>
              </a:rPr>
              <a:t>漏</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spcBef>
                <a:spcPts val="1585"/>
              </a:spcBef>
              <a:tabLst>
                <a:tab pos="241935" algn="l"/>
              </a:tabLst>
            </a:pPr>
            <a:r>
              <a:rPr lang="en-US" sz="1600" spc="-5"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Check if there are any leaks in the flanges and valve seals of the pipelines connected to the pump.</a:t>
            </a:r>
            <a:endParaRPr sz="1600" dirty="0">
              <a:solidFill>
                <a:srgbClr val="585858"/>
              </a:solidFill>
              <a:latin typeface="Arial" panose="020B0604020202020204" pitchFamily="34" charset="0"/>
              <a:cs typeface="Arial" panose="020B0604020202020204" pitchFamily="34" charset="0"/>
            </a:endParaRPr>
          </a:p>
          <a:p>
            <a:pPr marL="241300" indent="-229235">
              <a:spcBef>
                <a:spcPts val="1570"/>
              </a:spcBef>
              <a:buFont typeface="Arial"/>
              <a:buChar char="●"/>
              <a:tabLst>
                <a:tab pos="241935" algn="l"/>
              </a:tabLst>
            </a:pPr>
            <a:r>
              <a:rPr sz="1600" spc="135" dirty="0">
                <a:solidFill>
                  <a:srgbClr val="585858"/>
                </a:solidFill>
                <a:latin typeface="微软雅黑"/>
                <a:cs typeface="微软雅黑"/>
              </a:rPr>
              <a:t>②检查机泵</a:t>
            </a:r>
            <a:r>
              <a:rPr sz="1600" spc="145" dirty="0">
                <a:solidFill>
                  <a:srgbClr val="FF0000"/>
                </a:solidFill>
                <a:latin typeface="微软雅黑"/>
                <a:cs typeface="微软雅黑"/>
              </a:rPr>
              <a:t>出口压</a:t>
            </a:r>
            <a:r>
              <a:rPr sz="1600" spc="135" dirty="0">
                <a:solidFill>
                  <a:srgbClr val="FF0000"/>
                </a:solidFill>
                <a:latin typeface="微软雅黑"/>
                <a:cs typeface="微软雅黑"/>
              </a:rPr>
              <a:t>力</a:t>
            </a:r>
            <a:r>
              <a:rPr sz="1600" spc="145" dirty="0">
                <a:solidFill>
                  <a:srgbClr val="585858"/>
                </a:solidFill>
                <a:latin typeface="微软雅黑"/>
                <a:cs typeface="微软雅黑"/>
              </a:rPr>
              <a:t>是否正常</a:t>
            </a:r>
            <a:r>
              <a:rPr sz="1600" spc="-5" dirty="0">
                <a:solidFill>
                  <a:srgbClr val="585858"/>
                </a:solidFill>
                <a:latin typeface="微软雅黑"/>
                <a:cs typeface="微软雅黑"/>
              </a:rPr>
              <a:t>；</a:t>
            </a:r>
            <a:r>
              <a:rPr sz="1600" spc="-320" dirty="0">
                <a:solidFill>
                  <a:srgbClr val="585858"/>
                </a:solidFill>
                <a:latin typeface="微软雅黑"/>
                <a:cs typeface="微软雅黑"/>
              </a:rPr>
              <a:t> </a:t>
            </a:r>
            <a:endParaRPr lang="en-US" sz="1600" spc="-320" dirty="0">
              <a:solidFill>
                <a:srgbClr val="585858"/>
              </a:solidFill>
              <a:latin typeface="微软雅黑"/>
              <a:cs typeface="微软雅黑"/>
            </a:endParaRPr>
          </a:p>
          <a:p>
            <a:pPr marL="12065">
              <a:spcBef>
                <a:spcPts val="1585"/>
              </a:spcBef>
              <a:tabLst>
                <a:tab pos="241935" algn="l"/>
              </a:tabLst>
            </a:pPr>
            <a:r>
              <a:rPr lang="en-US" sz="1600" spc="-320"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Check if the pump outlet pressure is normal.</a:t>
            </a:r>
            <a:endParaRPr sz="1600" dirty="0">
              <a:solidFill>
                <a:srgbClr val="585858"/>
              </a:solidFill>
              <a:latin typeface="Arial" panose="020B0604020202020204" pitchFamily="34" charset="0"/>
              <a:cs typeface="Arial" panose="020B0604020202020204" pitchFamily="34" charset="0"/>
            </a:endParaRPr>
          </a:p>
          <a:p>
            <a:pPr marL="241300" indent="-229235">
              <a:spcBef>
                <a:spcPts val="1575"/>
              </a:spcBef>
              <a:buFont typeface="Arial"/>
              <a:buChar char="●"/>
              <a:tabLst>
                <a:tab pos="241935" algn="l"/>
              </a:tabLst>
            </a:pPr>
            <a:r>
              <a:rPr sz="1600" spc="135" dirty="0">
                <a:solidFill>
                  <a:srgbClr val="585858"/>
                </a:solidFill>
                <a:latin typeface="微软雅黑"/>
                <a:cs typeface="微软雅黑"/>
              </a:rPr>
              <a:t>③</a:t>
            </a:r>
            <a:r>
              <a:rPr sz="1600" spc="135" dirty="0" err="1">
                <a:solidFill>
                  <a:srgbClr val="585858"/>
                </a:solidFill>
                <a:latin typeface="微软雅黑"/>
                <a:cs typeface="微软雅黑"/>
              </a:rPr>
              <a:t>检查与机</a:t>
            </a:r>
            <a:r>
              <a:rPr sz="1600" spc="145" dirty="0" err="1">
                <a:solidFill>
                  <a:srgbClr val="585858"/>
                </a:solidFill>
                <a:latin typeface="微软雅黑"/>
                <a:cs typeface="微软雅黑"/>
              </a:rPr>
              <a:t>泵相连</a:t>
            </a:r>
            <a:r>
              <a:rPr sz="1600" spc="135" dirty="0" err="1">
                <a:solidFill>
                  <a:srgbClr val="585858"/>
                </a:solidFill>
                <a:latin typeface="微软雅黑"/>
                <a:cs typeface="微软雅黑"/>
              </a:rPr>
              <a:t>的</a:t>
            </a:r>
            <a:r>
              <a:rPr sz="1600" spc="165" dirty="0" err="1">
                <a:solidFill>
                  <a:srgbClr val="585858"/>
                </a:solidFill>
                <a:latin typeface="微软雅黑"/>
                <a:cs typeface="微软雅黑"/>
              </a:rPr>
              <a:t>各</a:t>
            </a:r>
            <a:r>
              <a:rPr sz="1600" spc="150" dirty="0" err="1">
                <a:solidFill>
                  <a:srgbClr val="FF0000"/>
                </a:solidFill>
                <a:latin typeface="微软雅黑"/>
                <a:cs typeface="微软雅黑"/>
              </a:rPr>
              <a:t>管道振动</a:t>
            </a:r>
            <a:r>
              <a:rPr sz="1600" spc="135" dirty="0" err="1">
                <a:solidFill>
                  <a:srgbClr val="585858"/>
                </a:solidFill>
                <a:latin typeface="微软雅黑"/>
                <a:cs typeface="微软雅黑"/>
              </a:rPr>
              <a:t>是</a:t>
            </a:r>
            <a:r>
              <a:rPr sz="1600" spc="145" dirty="0" err="1">
                <a:solidFill>
                  <a:srgbClr val="585858"/>
                </a:solidFill>
                <a:latin typeface="微软雅黑"/>
                <a:cs typeface="微软雅黑"/>
              </a:rPr>
              <a:t>否正常</a:t>
            </a:r>
            <a:r>
              <a:rPr sz="1600" spc="-5" dirty="0">
                <a:solidFill>
                  <a:srgbClr val="585858"/>
                </a:solidFill>
                <a:latin typeface="微软雅黑"/>
                <a:cs typeface="微软雅黑"/>
              </a:rPr>
              <a:t>。</a:t>
            </a:r>
            <a:endParaRPr lang="en-US" sz="1600" spc="-5" dirty="0">
              <a:solidFill>
                <a:srgbClr val="585858"/>
              </a:solidFill>
              <a:latin typeface="微软雅黑"/>
              <a:cs typeface="微软雅黑"/>
            </a:endParaRPr>
          </a:p>
          <a:p>
            <a:pPr marL="12065">
              <a:spcBef>
                <a:spcPts val="1575"/>
              </a:spcBef>
              <a:tabLst>
                <a:tab pos="241935" algn="l"/>
              </a:tabLst>
            </a:pPr>
            <a:r>
              <a:rPr lang="en-US" sz="1600" spc="-5" dirty="0">
                <a:solidFill>
                  <a:srgbClr val="585858"/>
                </a:solidFill>
                <a:latin typeface="微软雅黑"/>
                <a:cs typeface="微软雅黑"/>
              </a:rPr>
              <a:t>	</a:t>
            </a:r>
            <a:r>
              <a:rPr lang="en-US" sz="1600" dirty="0">
                <a:solidFill>
                  <a:srgbClr val="585858"/>
                </a:solidFill>
                <a:latin typeface="Arial" panose="020B0604020202020204" pitchFamily="34" charset="0"/>
                <a:cs typeface="Arial" panose="020B0604020202020204" pitchFamily="34" charset="0"/>
              </a:rPr>
              <a:t>Check if the vibration of the pipelines connected to the pump is normal.</a:t>
            </a:r>
            <a:endParaRPr sz="1600" dirty="0">
              <a:solidFill>
                <a:srgbClr val="58585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230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42507" y="381000"/>
            <a:ext cx="2502535" cy="574675"/>
          </a:xfrm>
          <a:prstGeom prst="rect">
            <a:avLst/>
          </a:prstGeom>
        </p:spPr>
        <p:txBody>
          <a:bodyPr vert="horz" wrap="square" lIns="0" tIns="12700" rIns="0" bIns="0" rtlCol="0">
            <a:spAutoFit/>
          </a:bodyPr>
          <a:lstStyle/>
          <a:p>
            <a:pPr marL="12700">
              <a:lnSpc>
                <a:spcPct val="100000"/>
              </a:lnSpc>
              <a:spcBef>
                <a:spcPts val="100"/>
              </a:spcBef>
            </a:pPr>
            <a:r>
              <a:rPr spc="295" dirty="0"/>
              <a:t>离心泵故障</a:t>
            </a:r>
          </a:p>
        </p:txBody>
      </p:sp>
      <p:graphicFrame>
        <p:nvGraphicFramePr>
          <p:cNvPr id="3" name="object 3"/>
          <p:cNvGraphicFramePr>
            <a:graphicFrameLocks noGrp="1"/>
          </p:cNvGraphicFramePr>
          <p:nvPr>
            <p:extLst>
              <p:ext uri="{D42A27DB-BD31-4B8C-83A1-F6EECF244321}">
                <p14:modId xmlns:p14="http://schemas.microsoft.com/office/powerpoint/2010/main" val="1936487581"/>
              </p:ext>
            </p:extLst>
          </p:nvPr>
        </p:nvGraphicFramePr>
        <p:xfrm>
          <a:off x="613724" y="1189991"/>
          <a:ext cx="10960099" cy="5287009"/>
        </p:xfrm>
        <a:graphic>
          <a:graphicData uri="http://schemas.openxmlformats.org/drawingml/2006/table">
            <a:tbl>
              <a:tblPr firstRow="1" bandRow="1">
                <a:tableStyleId>{2D5ABB26-0587-4C30-8999-92F81FD0307C}</a:tableStyleId>
              </a:tblPr>
              <a:tblGrid>
                <a:gridCol w="545465">
                  <a:extLst>
                    <a:ext uri="{9D8B030D-6E8A-4147-A177-3AD203B41FA5}">
                      <a16:colId xmlns:a16="http://schemas.microsoft.com/office/drawing/2014/main" val="20000"/>
                    </a:ext>
                  </a:extLst>
                </a:gridCol>
                <a:gridCol w="1533524">
                  <a:extLst>
                    <a:ext uri="{9D8B030D-6E8A-4147-A177-3AD203B41FA5}">
                      <a16:colId xmlns:a16="http://schemas.microsoft.com/office/drawing/2014/main" val="20001"/>
                    </a:ext>
                  </a:extLst>
                </a:gridCol>
                <a:gridCol w="3326765">
                  <a:extLst>
                    <a:ext uri="{9D8B030D-6E8A-4147-A177-3AD203B41FA5}">
                      <a16:colId xmlns:a16="http://schemas.microsoft.com/office/drawing/2014/main" val="20002"/>
                    </a:ext>
                  </a:extLst>
                </a:gridCol>
                <a:gridCol w="5554345">
                  <a:extLst>
                    <a:ext uri="{9D8B030D-6E8A-4147-A177-3AD203B41FA5}">
                      <a16:colId xmlns:a16="http://schemas.microsoft.com/office/drawing/2014/main" val="20003"/>
                    </a:ext>
                  </a:extLst>
                </a:gridCol>
              </a:tblGrid>
              <a:tr h="521334">
                <a:tc>
                  <a:txBody>
                    <a:bodyPr/>
                    <a:lstStyle/>
                    <a:p>
                      <a:pPr marL="182245" marR="176530" algn="ctr">
                        <a:lnSpc>
                          <a:spcPts val="1660"/>
                        </a:lnSpc>
                        <a:spcBef>
                          <a:spcPts val="395"/>
                        </a:spcBef>
                      </a:pPr>
                      <a:r>
                        <a:rPr sz="1400" b="1" dirty="0">
                          <a:latin typeface="微软雅黑"/>
                          <a:cs typeface="微软雅黑"/>
                        </a:rPr>
                        <a:t>序 号</a:t>
                      </a:r>
                      <a:endParaRPr sz="1400">
                        <a:latin typeface="微软雅黑"/>
                        <a:cs typeface="微软雅黑"/>
                      </a:endParaRPr>
                    </a:p>
                  </a:txBody>
                  <a:tcPr marL="0" marR="0" marT="50165"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D2F4FB"/>
                    </a:solidFill>
                  </a:tcPr>
                </a:tc>
                <a:tc>
                  <a:txBody>
                    <a:bodyPr/>
                    <a:lstStyle/>
                    <a:p>
                      <a:pPr algn="ctr">
                        <a:lnSpc>
                          <a:spcPct val="100000"/>
                        </a:lnSpc>
                        <a:spcBef>
                          <a:spcPts val="1135"/>
                        </a:spcBef>
                      </a:pPr>
                      <a:r>
                        <a:rPr sz="1400" b="1" dirty="0">
                          <a:latin typeface="微软雅黑"/>
                          <a:cs typeface="微软雅黑"/>
                        </a:rPr>
                        <a:t>故障现象</a:t>
                      </a:r>
                      <a:endParaRPr sz="1400">
                        <a:latin typeface="微软雅黑"/>
                        <a:cs typeface="微软雅黑"/>
                      </a:endParaRPr>
                    </a:p>
                  </a:txBody>
                  <a:tcPr marL="0" marR="0" marT="144145"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D2F4FB"/>
                    </a:solidFill>
                  </a:tcPr>
                </a:tc>
                <a:tc>
                  <a:txBody>
                    <a:bodyPr/>
                    <a:lstStyle/>
                    <a:p>
                      <a:pPr algn="ctr">
                        <a:lnSpc>
                          <a:spcPct val="100000"/>
                        </a:lnSpc>
                        <a:spcBef>
                          <a:spcPts val="1135"/>
                        </a:spcBef>
                      </a:pPr>
                      <a:r>
                        <a:rPr sz="1400" b="1" dirty="0">
                          <a:latin typeface="微软雅黑"/>
                          <a:cs typeface="微软雅黑"/>
                        </a:rPr>
                        <a:t>原因</a:t>
                      </a:r>
                      <a:endParaRPr sz="1400">
                        <a:latin typeface="微软雅黑"/>
                        <a:cs typeface="微软雅黑"/>
                      </a:endParaRPr>
                    </a:p>
                  </a:txBody>
                  <a:tcPr marL="0" marR="0" marT="144145"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D2F4FB"/>
                    </a:solidFill>
                  </a:tcPr>
                </a:tc>
                <a:tc>
                  <a:txBody>
                    <a:bodyPr/>
                    <a:lstStyle/>
                    <a:p>
                      <a:pPr marL="1270" algn="ctr">
                        <a:lnSpc>
                          <a:spcPct val="100000"/>
                        </a:lnSpc>
                        <a:spcBef>
                          <a:spcPts val="1135"/>
                        </a:spcBef>
                      </a:pPr>
                      <a:r>
                        <a:rPr sz="1400" b="1" dirty="0">
                          <a:latin typeface="微软雅黑"/>
                          <a:cs typeface="微软雅黑"/>
                        </a:rPr>
                        <a:t>处理方法</a:t>
                      </a:r>
                      <a:endParaRPr sz="1400">
                        <a:latin typeface="微软雅黑"/>
                        <a:cs typeface="微软雅黑"/>
                      </a:endParaRPr>
                    </a:p>
                  </a:txBody>
                  <a:tcPr marL="0" marR="0" marT="144145"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D2F4FB"/>
                    </a:solidFill>
                  </a:tcPr>
                </a:tc>
                <a:extLst>
                  <a:ext uri="{0D108BD9-81ED-4DB2-BD59-A6C34878D82A}">
                    <a16:rowId xmlns:a16="http://schemas.microsoft.com/office/drawing/2014/main" val="10000"/>
                  </a:ext>
                </a:extLst>
              </a:tr>
              <a:tr h="1162050">
                <a:tc>
                  <a:txBody>
                    <a:bodyPr/>
                    <a:lstStyle/>
                    <a:p>
                      <a:pPr>
                        <a:lnSpc>
                          <a:spcPct val="100000"/>
                        </a:lnSpc>
                      </a:pPr>
                      <a:endParaRPr sz="1600">
                        <a:latin typeface="Times New Roman"/>
                        <a:cs typeface="Times New Roman"/>
                      </a:endParaRPr>
                    </a:p>
                    <a:p>
                      <a:pPr>
                        <a:lnSpc>
                          <a:spcPct val="100000"/>
                        </a:lnSpc>
                        <a:spcBef>
                          <a:spcPts val="10"/>
                        </a:spcBef>
                      </a:pPr>
                      <a:endParaRPr sz="1450">
                        <a:latin typeface="Times New Roman"/>
                        <a:cs typeface="Times New Roman"/>
                      </a:endParaRPr>
                    </a:p>
                    <a:p>
                      <a:pPr algn="ctr">
                        <a:lnSpc>
                          <a:spcPct val="100000"/>
                        </a:lnSpc>
                      </a:pPr>
                      <a:r>
                        <a:rPr sz="1600" dirty="0">
                          <a:latin typeface="Calibri"/>
                          <a:cs typeface="Calibri"/>
                        </a:rPr>
                        <a:t>1</a:t>
                      </a:r>
                      <a:endParaRPr sz="1600">
                        <a:latin typeface="Calibri"/>
                        <a:cs typeface="Calibri"/>
                      </a:endParaRPr>
                    </a:p>
                  </a:txBody>
                  <a:tcPr marL="0" marR="0" marT="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D2F4FB"/>
                    </a:solidFill>
                  </a:tcPr>
                </a:tc>
                <a:tc>
                  <a:txBody>
                    <a:bodyPr/>
                    <a:lstStyle/>
                    <a:p>
                      <a:pPr>
                        <a:lnSpc>
                          <a:spcPct val="100000"/>
                        </a:lnSpc>
                      </a:pPr>
                      <a:endParaRPr sz="1800" dirty="0">
                        <a:latin typeface="Times New Roman"/>
                        <a:cs typeface="Times New Roman"/>
                      </a:endParaRPr>
                    </a:p>
                    <a:p>
                      <a:pPr algn="ctr">
                        <a:lnSpc>
                          <a:spcPct val="100000"/>
                        </a:lnSpc>
                        <a:spcBef>
                          <a:spcPts val="1590"/>
                        </a:spcBef>
                      </a:pPr>
                      <a:r>
                        <a:rPr sz="1400" dirty="0">
                          <a:latin typeface="微软雅黑"/>
                          <a:cs typeface="微软雅黑"/>
                        </a:rPr>
                        <a:t>轴承发热</a:t>
                      </a:r>
                    </a:p>
                  </a:txBody>
                  <a:tcPr marL="0" marR="0" marT="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tc>
                  <a:txBody>
                    <a:bodyPr/>
                    <a:lstStyle/>
                    <a:p>
                      <a:pPr marL="95250" marR="2134870" algn="just">
                        <a:lnSpc>
                          <a:spcPct val="100000"/>
                        </a:lnSpc>
                        <a:spcBef>
                          <a:spcPts val="300"/>
                        </a:spcBef>
                      </a:pPr>
                      <a:r>
                        <a:rPr sz="1400" spc="-10" dirty="0">
                          <a:latin typeface="Calibri"/>
                          <a:cs typeface="Calibri"/>
                        </a:rPr>
                        <a:t>(</a:t>
                      </a:r>
                      <a:r>
                        <a:rPr sz="1400" dirty="0">
                          <a:latin typeface="Calibri"/>
                          <a:cs typeface="Calibri"/>
                        </a:rPr>
                        <a:t>1</a:t>
                      </a:r>
                      <a:r>
                        <a:rPr sz="1400" spc="-10" dirty="0">
                          <a:latin typeface="Calibri"/>
                          <a:cs typeface="Calibri"/>
                        </a:rPr>
                        <a:t>)</a:t>
                      </a:r>
                      <a:r>
                        <a:rPr sz="1400" dirty="0">
                          <a:latin typeface="微软雅黑"/>
                          <a:cs typeface="微软雅黑"/>
                        </a:rPr>
                        <a:t>润滑油过多  </a:t>
                      </a:r>
                      <a:r>
                        <a:rPr sz="1400" spc="-10" dirty="0">
                          <a:latin typeface="Calibri"/>
                          <a:cs typeface="Calibri"/>
                        </a:rPr>
                        <a:t>(</a:t>
                      </a:r>
                      <a:r>
                        <a:rPr sz="1400" dirty="0">
                          <a:latin typeface="Calibri"/>
                          <a:cs typeface="Calibri"/>
                        </a:rPr>
                        <a:t>2</a:t>
                      </a:r>
                      <a:r>
                        <a:rPr sz="1400" spc="-10" dirty="0">
                          <a:latin typeface="Calibri"/>
                          <a:cs typeface="Calibri"/>
                        </a:rPr>
                        <a:t>)</a:t>
                      </a:r>
                      <a:r>
                        <a:rPr sz="1400" dirty="0">
                          <a:latin typeface="微软雅黑"/>
                          <a:cs typeface="微软雅黑"/>
                        </a:rPr>
                        <a:t>润滑油过少  </a:t>
                      </a:r>
                      <a:r>
                        <a:rPr sz="1400" spc="-10" dirty="0">
                          <a:latin typeface="Calibri"/>
                          <a:cs typeface="Calibri"/>
                        </a:rPr>
                        <a:t>(</a:t>
                      </a:r>
                      <a:r>
                        <a:rPr sz="1400" dirty="0">
                          <a:latin typeface="Calibri"/>
                          <a:cs typeface="Calibri"/>
                        </a:rPr>
                        <a:t>3</a:t>
                      </a:r>
                      <a:r>
                        <a:rPr sz="1400" spc="-10" dirty="0">
                          <a:latin typeface="Calibri"/>
                          <a:cs typeface="Calibri"/>
                        </a:rPr>
                        <a:t>)</a:t>
                      </a:r>
                      <a:r>
                        <a:rPr sz="1400" dirty="0">
                          <a:latin typeface="微软雅黑"/>
                          <a:cs typeface="微软雅黑"/>
                        </a:rPr>
                        <a:t>润滑油变质  </a:t>
                      </a:r>
                      <a:r>
                        <a:rPr sz="1400" spc="-10" dirty="0">
                          <a:latin typeface="Calibri"/>
                          <a:cs typeface="Calibri"/>
                        </a:rPr>
                        <a:t>(</a:t>
                      </a:r>
                      <a:r>
                        <a:rPr sz="1400" spc="-5" dirty="0">
                          <a:latin typeface="Calibri"/>
                          <a:cs typeface="Calibri"/>
                        </a:rPr>
                        <a:t>4</a:t>
                      </a:r>
                      <a:r>
                        <a:rPr sz="1400" spc="-10" dirty="0">
                          <a:latin typeface="Calibri"/>
                          <a:cs typeface="Calibri"/>
                        </a:rPr>
                        <a:t>)</a:t>
                      </a:r>
                      <a:r>
                        <a:rPr sz="1400" spc="-5" dirty="0">
                          <a:latin typeface="微软雅黑"/>
                          <a:cs typeface="微软雅黑"/>
                        </a:rPr>
                        <a:t>机组不同心  </a:t>
                      </a:r>
                      <a:r>
                        <a:rPr sz="1400" spc="-10" dirty="0">
                          <a:latin typeface="Calibri"/>
                          <a:cs typeface="Calibri"/>
                        </a:rPr>
                        <a:t>(5)</a:t>
                      </a:r>
                      <a:r>
                        <a:rPr sz="1400" dirty="0">
                          <a:latin typeface="微软雅黑"/>
                          <a:cs typeface="微软雅黑"/>
                        </a:rPr>
                        <a:t>振动</a:t>
                      </a:r>
                    </a:p>
                  </a:txBody>
                  <a:tcPr marL="0" marR="0" marT="3810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tc>
                  <a:txBody>
                    <a:bodyPr/>
                    <a:lstStyle/>
                    <a:p>
                      <a:pPr marL="294005" indent="-198755">
                        <a:lnSpc>
                          <a:spcPct val="100000"/>
                        </a:lnSpc>
                        <a:spcBef>
                          <a:spcPts val="300"/>
                        </a:spcBef>
                        <a:buSzPct val="92857"/>
                        <a:buFont typeface="Calibri"/>
                        <a:buAutoNum type="arabicParenBoth"/>
                        <a:tabLst>
                          <a:tab pos="294640" algn="l"/>
                        </a:tabLst>
                      </a:pPr>
                      <a:r>
                        <a:rPr sz="1400" dirty="0">
                          <a:latin typeface="微软雅黑"/>
                          <a:cs typeface="微软雅黑"/>
                        </a:rPr>
                        <a:t>减油</a:t>
                      </a:r>
                    </a:p>
                    <a:p>
                      <a:pPr marL="294005" indent="-198755">
                        <a:lnSpc>
                          <a:spcPct val="100000"/>
                        </a:lnSpc>
                        <a:buSzPct val="92857"/>
                        <a:buFont typeface="Calibri"/>
                        <a:buAutoNum type="arabicParenBoth"/>
                        <a:tabLst>
                          <a:tab pos="294640" algn="l"/>
                        </a:tabLst>
                      </a:pPr>
                      <a:r>
                        <a:rPr sz="1400" dirty="0">
                          <a:latin typeface="微软雅黑"/>
                          <a:cs typeface="微软雅黑"/>
                        </a:rPr>
                        <a:t>加油</a:t>
                      </a:r>
                    </a:p>
                    <a:p>
                      <a:pPr marL="294005" indent="-198755">
                        <a:lnSpc>
                          <a:spcPct val="100000"/>
                        </a:lnSpc>
                        <a:buSzPct val="92857"/>
                        <a:buFont typeface="Calibri"/>
                        <a:buAutoNum type="arabicParenBoth"/>
                        <a:tabLst>
                          <a:tab pos="294640" algn="l"/>
                        </a:tabLst>
                      </a:pPr>
                      <a:r>
                        <a:rPr sz="1400" dirty="0">
                          <a:latin typeface="微软雅黑"/>
                          <a:cs typeface="微软雅黑"/>
                        </a:rPr>
                        <a:t>排去并清洗油池再加新油</a:t>
                      </a:r>
                    </a:p>
                    <a:p>
                      <a:pPr marL="294640" indent="-198755">
                        <a:lnSpc>
                          <a:spcPct val="100000"/>
                        </a:lnSpc>
                        <a:buSzPct val="92857"/>
                        <a:buFont typeface="Calibri"/>
                        <a:buAutoNum type="arabicParenBoth"/>
                        <a:tabLst>
                          <a:tab pos="294640" algn="l"/>
                        </a:tabLst>
                      </a:pPr>
                      <a:r>
                        <a:rPr sz="1400" spc="-5" dirty="0">
                          <a:latin typeface="微软雅黑"/>
                          <a:cs typeface="微软雅黑"/>
                        </a:rPr>
                        <a:t>检查并调整泵和原动机的对中</a:t>
                      </a:r>
                      <a:endParaRPr sz="1400" dirty="0">
                        <a:latin typeface="微软雅黑"/>
                        <a:cs typeface="微软雅黑"/>
                      </a:endParaRPr>
                    </a:p>
                    <a:p>
                      <a:pPr marL="294005" indent="-198755">
                        <a:lnSpc>
                          <a:spcPct val="100000"/>
                        </a:lnSpc>
                        <a:buSzPct val="92857"/>
                        <a:buFont typeface="Calibri"/>
                        <a:buAutoNum type="arabicParenBoth"/>
                        <a:tabLst>
                          <a:tab pos="294640" algn="l"/>
                        </a:tabLst>
                      </a:pPr>
                      <a:r>
                        <a:rPr sz="1400" dirty="0">
                          <a:latin typeface="微软雅黑"/>
                          <a:cs typeface="微软雅黑"/>
                        </a:rPr>
                        <a:t>检查转子的平衡度或在较小流量</a:t>
                      </a:r>
                      <a:r>
                        <a:rPr sz="1400" spc="-15" dirty="0">
                          <a:latin typeface="微软雅黑"/>
                          <a:cs typeface="微软雅黑"/>
                        </a:rPr>
                        <a:t>处</a:t>
                      </a:r>
                      <a:r>
                        <a:rPr sz="1400" dirty="0">
                          <a:latin typeface="微软雅黑"/>
                          <a:cs typeface="微软雅黑"/>
                        </a:rPr>
                        <a:t>运转</a:t>
                      </a:r>
                    </a:p>
                  </a:txBody>
                  <a:tcPr marL="0" marR="0" marT="3810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extLst>
                  <a:ext uri="{0D108BD9-81ED-4DB2-BD59-A6C34878D82A}">
                    <a16:rowId xmlns:a16="http://schemas.microsoft.com/office/drawing/2014/main" val="10001"/>
                  </a:ext>
                </a:extLst>
              </a:tr>
              <a:tr h="1802130">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5"/>
                        </a:spcBef>
                      </a:pPr>
                      <a:endParaRPr sz="2050">
                        <a:latin typeface="Times New Roman"/>
                        <a:cs typeface="Times New Roman"/>
                      </a:endParaRPr>
                    </a:p>
                    <a:p>
                      <a:pPr algn="ctr">
                        <a:lnSpc>
                          <a:spcPct val="100000"/>
                        </a:lnSpc>
                      </a:pPr>
                      <a:r>
                        <a:rPr sz="1600" dirty="0">
                          <a:latin typeface="Calibri"/>
                          <a:cs typeface="Calibri"/>
                        </a:rPr>
                        <a:t>2</a:t>
                      </a:r>
                      <a:endParaRPr sz="1600">
                        <a:latin typeface="Calibri"/>
                        <a:cs typeface="Calibri"/>
                      </a:endParaRPr>
                    </a:p>
                  </a:txBody>
                  <a:tcPr marL="0" marR="0" marT="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D2F4FB"/>
                    </a:solidFill>
                  </a:tcPr>
                </a:tc>
                <a:tc>
                  <a:txBody>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30"/>
                        </a:spcBef>
                      </a:pPr>
                      <a:endParaRPr sz="1750">
                        <a:latin typeface="Times New Roman"/>
                        <a:cs typeface="Times New Roman"/>
                      </a:endParaRPr>
                    </a:p>
                    <a:p>
                      <a:pPr algn="ctr">
                        <a:lnSpc>
                          <a:spcPct val="100000"/>
                        </a:lnSpc>
                      </a:pPr>
                      <a:r>
                        <a:rPr sz="1400" spc="310" dirty="0">
                          <a:latin typeface="微软雅黑"/>
                          <a:cs typeface="微软雅黑"/>
                        </a:rPr>
                        <a:t>泵</a:t>
                      </a:r>
                      <a:r>
                        <a:rPr sz="1400" spc="300" dirty="0">
                          <a:latin typeface="微软雅黑"/>
                          <a:cs typeface="微软雅黑"/>
                        </a:rPr>
                        <a:t>输</a:t>
                      </a:r>
                      <a:r>
                        <a:rPr sz="1400" spc="310" dirty="0">
                          <a:latin typeface="微软雅黑"/>
                          <a:cs typeface="微软雅黑"/>
                        </a:rPr>
                        <a:t>不出液</a:t>
                      </a:r>
                      <a:r>
                        <a:rPr sz="1400" dirty="0">
                          <a:latin typeface="微软雅黑"/>
                          <a:cs typeface="微软雅黑"/>
                        </a:rPr>
                        <a:t>体</a:t>
                      </a:r>
                      <a:endParaRPr sz="1400">
                        <a:latin typeface="微软雅黑"/>
                        <a:cs typeface="微软雅黑"/>
                      </a:endParaRPr>
                    </a:p>
                  </a:txBody>
                  <a:tcPr marL="0" marR="0" marT="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tc>
                  <a:txBody>
                    <a:bodyPr/>
                    <a:lstStyle/>
                    <a:p>
                      <a:pPr marL="95250" marR="887730">
                        <a:lnSpc>
                          <a:spcPct val="100000"/>
                        </a:lnSpc>
                        <a:spcBef>
                          <a:spcPts val="300"/>
                        </a:spcBef>
                      </a:pPr>
                      <a:r>
                        <a:rPr sz="1400" spc="-10" dirty="0">
                          <a:latin typeface="Calibri"/>
                          <a:cs typeface="Calibri"/>
                        </a:rPr>
                        <a:t>(1)</a:t>
                      </a:r>
                      <a:r>
                        <a:rPr sz="1400" dirty="0">
                          <a:latin typeface="微软雅黑"/>
                          <a:cs typeface="微软雅黑"/>
                        </a:rPr>
                        <a:t>吸入管路或泵内留有空气 </a:t>
                      </a:r>
                      <a:r>
                        <a:rPr sz="1400" spc="-10" dirty="0">
                          <a:latin typeface="Calibri"/>
                          <a:cs typeface="Calibri"/>
                        </a:rPr>
                        <a:t>(</a:t>
                      </a:r>
                      <a:r>
                        <a:rPr sz="1400" dirty="0">
                          <a:latin typeface="Calibri"/>
                          <a:cs typeface="Calibri"/>
                        </a:rPr>
                        <a:t>2</a:t>
                      </a:r>
                      <a:r>
                        <a:rPr sz="1400" spc="-10" dirty="0">
                          <a:latin typeface="Calibri"/>
                          <a:cs typeface="Calibri"/>
                        </a:rPr>
                        <a:t>)</a:t>
                      </a:r>
                      <a:r>
                        <a:rPr sz="1400" dirty="0">
                          <a:latin typeface="微软雅黑"/>
                          <a:cs typeface="微软雅黑"/>
                        </a:rPr>
                        <a:t>进口或出口侧管道阀门关闭  </a:t>
                      </a:r>
                      <a:r>
                        <a:rPr sz="1400" spc="-10" dirty="0">
                          <a:latin typeface="Calibri"/>
                          <a:cs typeface="Calibri"/>
                        </a:rPr>
                        <a:t>(</a:t>
                      </a:r>
                      <a:r>
                        <a:rPr sz="1400" dirty="0">
                          <a:latin typeface="Calibri"/>
                          <a:cs typeface="Calibri"/>
                        </a:rPr>
                        <a:t>3</a:t>
                      </a:r>
                      <a:r>
                        <a:rPr sz="1400" spc="-10" dirty="0">
                          <a:latin typeface="Calibri"/>
                          <a:cs typeface="Calibri"/>
                        </a:rPr>
                        <a:t>)</a:t>
                      </a:r>
                      <a:r>
                        <a:rPr sz="1400" dirty="0">
                          <a:latin typeface="微软雅黑"/>
                          <a:cs typeface="微软雅黑"/>
                        </a:rPr>
                        <a:t>使用扬程高于泵的最大扬程  </a:t>
                      </a:r>
                      <a:r>
                        <a:rPr sz="1400" spc="-10" dirty="0">
                          <a:latin typeface="Calibri"/>
                          <a:cs typeface="Calibri"/>
                        </a:rPr>
                        <a:t>(4)</a:t>
                      </a:r>
                      <a:r>
                        <a:rPr sz="1400" dirty="0">
                          <a:latin typeface="微软雅黑"/>
                          <a:cs typeface="微软雅黑"/>
                        </a:rPr>
                        <a:t>泵吸入管漏气</a:t>
                      </a:r>
                      <a:endParaRPr sz="1400">
                        <a:latin typeface="微软雅黑"/>
                        <a:cs typeface="微软雅黑"/>
                      </a:endParaRPr>
                    </a:p>
                    <a:p>
                      <a:pPr marL="95250" marR="1421765">
                        <a:lnSpc>
                          <a:spcPct val="100000"/>
                        </a:lnSpc>
                      </a:pPr>
                      <a:r>
                        <a:rPr sz="1400" spc="-10" dirty="0">
                          <a:latin typeface="Calibri"/>
                          <a:cs typeface="Calibri"/>
                        </a:rPr>
                        <a:t>(</a:t>
                      </a:r>
                      <a:r>
                        <a:rPr sz="1400" dirty="0">
                          <a:latin typeface="Calibri"/>
                          <a:cs typeface="Calibri"/>
                        </a:rPr>
                        <a:t>5</a:t>
                      </a:r>
                      <a:r>
                        <a:rPr sz="1400" spc="-10" dirty="0">
                          <a:latin typeface="Calibri"/>
                          <a:cs typeface="Calibri"/>
                        </a:rPr>
                        <a:t>)</a:t>
                      </a:r>
                      <a:r>
                        <a:rPr sz="1400" dirty="0">
                          <a:latin typeface="微软雅黑"/>
                          <a:cs typeface="微软雅黑"/>
                        </a:rPr>
                        <a:t>错误的叶轮旋转方向  </a:t>
                      </a:r>
                      <a:r>
                        <a:rPr sz="1400" spc="-10" dirty="0">
                          <a:latin typeface="Calibri"/>
                          <a:cs typeface="Calibri"/>
                        </a:rPr>
                        <a:t>(6)</a:t>
                      </a:r>
                      <a:r>
                        <a:rPr sz="1400" dirty="0">
                          <a:latin typeface="微软雅黑"/>
                          <a:cs typeface="微软雅黑"/>
                        </a:rPr>
                        <a:t>吸上高度太高</a:t>
                      </a:r>
                      <a:endParaRPr sz="1400">
                        <a:latin typeface="微软雅黑"/>
                        <a:cs typeface="微软雅黑"/>
                      </a:endParaRPr>
                    </a:p>
                    <a:p>
                      <a:pPr marL="294005" indent="-199390">
                        <a:lnSpc>
                          <a:spcPct val="100000"/>
                        </a:lnSpc>
                        <a:buSzPct val="92857"/>
                        <a:buFont typeface="Calibri"/>
                        <a:buAutoNum type="arabicParenBoth" startAt="7"/>
                        <a:tabLst>
                          <a:tab pos="294640" algn="l"/>
                        </a:tabLst>
                      </a:pPr>
                      <a:r>
                        <a:rPr sz="1400" dirty="0">
                          <a:latin typeface="微软雅黑"/>
                          <a:cs typeface="微软雅黑"/>
                        </a:rPr>
                        <a:t>吸入管路过小或杂物堵塞</a:t>
                      </a:r>
                      <a:endParaRPr sz="1400">
                        <a:latin typeface="微软雅黑"/>
                        <a:cs typeface="微软雅黑"/>
                      </a:endParaRPr>
                    </a:p>
                    <a:p>
                      <a:pPr marL="293370" indent="-198755">
                        <a:lnSpc>
                          <a:spcPct val="100000"/>
                        </a:lnSpc>
                        <a:buSzPct val="92857"/>
                        <a:buFont typeface="Calibri"/>
                        <a:buAutoNum type="arabicParenBoth" startAt="7"/>
                        <a:tabLst>
                          <a:tab pos="294005" algn="l"/>
                        </a:tabLst>
                      </a:pPr>
                      <a:r>
                        <a:rPr sz="1400" spc="-5" dirty="0">
                          <a:latin typeface="微软雅黑"/>
                          <a:cs typeface="微软雅黑"/>
                        </a:rPr>
                        <a:t>转速不符</a:t>
                      </a:r>
                      <a:endParaRPr sz="1400">
                        <a:latin typeface="微软雅黑"/>
                        <a:cs typeface="微软雅黑"/>
                      </a:endParaRPr>
                    </a:p>
                  </a:txBody>
                  <a:tcPr marL="0" marR="0" marT="3810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tc>
                  <a:txBody>
                    <a:bodyPr/>
                    <a:lstStyle/>
                    <a:p>
                      <a:pPr marL="294640" indent="-198755">
                        <a:lnSpc>
                          <a:spcPct val="100000"/>
                        </a:lnSpc>
                        <a:spcBef>
                          <a:spcPts val="300"/>
                        </a:spcBef>
                        <a:buSzPct val="92857"/>
                        <a:buFont typeface="Calibri"/>
                        <a:buAutoNum type="arabicParenBoth"/>
                        <a:tabLst>
                          <a:tab pos="294640" algn="l"/>
                        </a:tabLst>
                      </a:pPr>
                      <a:r>
                        <a:rPr sz="1400" spc="-5" dirty="0">
                          <a:latin typeface="微软雅黑"/>
                          <a:cs typeface="微软雅黑"/>
                        </a:rPr>
                        <a:t>注满液体、排除空气</a:t>
                      </a:r>
                      <a:endParaRPr sz="1400" dirty="0">
                        <a:latin typeface="微软雅黑"/>
                        <a:cs typeface="微软雅黑"/>
                      </a:endParaRPr>
                    </a:p>
                    <a:p>
                      <a:pPr marL="294005" indent="-198755">
                        <a:lnSpc>
                          <a:spcPct val="100000"/>
                        </a:lnSpc>
                        <a:buSzPct val="92857"/>
                        <a:buFont typeface="Calibri"/>
                        <a:buAutoNum type="arabicParenBoth"/>
                        <a:tabLst>
                          <a:tab pos="294640" algn="l"/>
                        </a:tabLst>
                      </a:pPr>
                      <a:r>
                        <a:rPr sz="1400" dirty="0">
                          <a:latin typeface="微软雅黑"/>
                          <a:cs typeface="微软雅黑"/>
                        </a:rPr>
                        <a:t>开启阀门</a:t>
                      </a:r>
                    </a:p>
                    <a:p>
                      <a:pPr marL="95885" marR="3827145">
                        <a:lnSpc>
                          <a:spcPct val="100000"/>
                        </a:lnSpc>
                        <a:buSzPct val="92857"/>
                        <a:buFont typeface="Calibri"/>
                        <a:buAutoNum type="arabicParenBoth"/>
                        <a:tabLst>
                          <a:tab pos="294640" algn="l"/>
                        </a:tabLst>
                      </a:pPr>
                      <a:r>
                        <a:rPr sz="1400" dirty="0">
                          <a:latin typeface="微软雅黑"/>
                          <a:cs typeface="微软雅黑"/>
                        </a:rPr>
                        <a:t>更换扬程高的泵 </a:t>
                      </a:r>
                      <a:r>
                        <a:rPr sz="1400" spc="-10" dirty="0">
                          <a:latin typeface="Calibri"/>
                          <a:cs typeface="Calibri"/>
                        </a:rPr>
                        <a:t>(</a:t>
                      </a:r>
                      <a:r>
                        <a:rPr sz="1400" dirty="0">
                          <a:latin typeface="Calibri"/>
                          <a:cs typeface="Calibri"/>
                        </a:rPr>
                        <a:t>4</a:t>
                      </a:r>
                      <a:r>
                        <a:rPr sz="1400" spc="-10" dirty="0">
                          <a:latin typeface="Calibri"/>
                          <a:cs typeface="Calibri"/>
                        </a:rPr>
                        <a:t>)</a:t>
                      </a:r>
                      <a:r>
                        <a:rPr sz="1400" dirty="0">
                          <a:latin typeface="微软雅黑"/>
                          <a:cs typeface="微软雅黑"/>
                        </a:rPr>
                        <a:t>杜绝进口侧的泄漏  </a:t>
                      </a:r>
                      <a:r>
                        <a:rPr sz="1400" spc="-10" dirty="0">
                          <a:latin typeface="Calibri"/>
                          <a:cs typeface="Calibri"/>
                        </a:rPr>
                        <a:t>(5)</a:t>
                      </a:r>
                      <a:r>
                        <a:rPr sz="1400" dirty="0">
                          <a:latin typeface="微软雅黑"/>
                          <a:cs typeface="微软雅黑"/>
                        </a:rPr>
                        <a:t>纠正电机转向</a:t>
                      </a:r>
                    </a:p>
                    <a:p>
                      <a:pPr marL="95885" marR="2580005">
                        <a:lnSpc>
                          <a:spcPct val="100000"/>
                        </a:lnSpc>
                      </a:pPr>
                      <a:r>
                        <a:rPr sz="1400" spc="-10" dirty="0">
                          <a:latin typeface="Calibri"/>
                          <a:cs typeface="Calibri"/>
                        </a:rPr>
                        <a:t>(</a:t>
                      </a:r>
                      <a:r>
                        <a:rPr sz="1400" dirty="0">
                          <a:latin typeface="Calibri"/>
                          <a:cs typeface="Calibri"/>
                        </a:rPr>
                        <a:t>6</a:t>
                      </a:r>
                      <a:r>
                        <a:rPr sz="1400" spc="-10" dirty="0">
                          <a:latin typeface="Calibri"/>
                          <a:cs typeface="Calibri"/>
                        </a:rPr>
                        <a:t>)</a:t>
                      </a:r>
                      <a:r>
                        <a:rPr sz="1400" dirty="0">
                          <a:latin typeface="微软雅黑"/>
                          <a:cs typeface="微软雅黑"/>
                        </a:rPr>
                        <a:t>降低泵安装高度，增加进口处压力  </a:t>
                      </a:r>
                      <a:r>
                        <a:rPr sz="1400" spc="-10" dirty="0">
                          <a:latin typeface="Calibri"/>
                          <a:cs typeface="Calibri"/>
                        </a:rPr>
                        <a:t>(7)</a:t>
                      </a:r>
                      <a:r>
                        <a:rPr sz="1400" dirty="0">
                          <a:latin typeface="微软雅黑"/>
                          <a:cs typeface="微软雅黑"/>
                        </a:rPr>
                        <a:t>加大吸入管径，消除堵塞物</a:t>
                      </a:r>
                    </a:p>
                    <a:p>
                      <a:pPr marL="95885">
                        <a:lnSpc>
                          <a:spcPct val="100000"/>
                        </a:lnSpc>
                      </a:pPr>
                      <a:r>
                        <a:rPr sz="1400" spc="-5" dirty="0">
                          <a:latin typeface="Calibri"/>
                          <a:cs typeface="Calibri"/>
                        </a:rPr>
                        <a:t>(8)</a:t>
                      </a:r>
                      <a:r>
                        <a:rPr sz="1400" dirty="0">
                          <a:latin typeface="微软雅黑"/>
                          <a:cs typeface="微软雅黑"/>
                        </a:rPr>
                        <a:t>使电机转速符合要求</a:t>
                      </a:r>
                    </a:p>
                  </a:txBody>
                  <a:tcPr marL="0" marR="0" marT="3810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extLst>
                  <a:ext uri="{0D108BD9-81ED-4DB2-BD59-A6C34878D82A}">
                    <a16:rowId xmlns:a16="http://schemas.microsoft.com/office/drawing/2014/main" val="10002"/>
                  </a:ext>
                </a:extLst>
              </a:tr>
              <a:tr h="1801495">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5"/>
                        </a:spcBef>
                      </a:pPr>
                      <a:endParaRPr sz="2050">
                        <a:latin typeface="Times New Roman"/>
                        <a:cs typeface="Times New Roman"/>
                      </a:endParaRPr>
                    </a:p>
                    <a:p>
                      <a:pPr algn="ctr">
                        <a:lnSpc>
                          <a:spcPct val="100000"/>
                        </a:lnSpc>
                        <a:spcBef>
                          <a:spcPts val="5"/>
                        </a:spcBef>
                      </a:pPr>
                      <a:r>
                        <a:rPr sz="1600" dirty="0">
                          <a:latin typeface="Calibri"/>
                          <a:cs typeface="Calibri"/>
                        </a:rPr>
                        <a:t>3</a:t>
                      </a:r>
                      <a:endParaRPr sz="1600">
                        <a:latin typeface="Calibri"/>
                        <a:cs typeface="Calibri"/>
                      </a:endParaRPr>
                    </a:p>
                  </a:txBody>
                  <a:tcPr marL="0" marR="0" marT="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D2F4FB"/>
                    </a:solidFill>
                  </a:tcPr>
                </a:tc>
                <a:tc>
                  <a:txBody>
                    <a:bodyPr/>
                    <a:lstStyle/>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30"/>
                        </a:spcBef>
                      </a:pPr>
                      <a:endParaRPr sz="1750">
                        <a:latin typeface="Times New Roman"/>
                        <a:cs typeface="Times New Roman"/>
                      </a:endParaRPr>
                    </a:p>
                    <a:p>
                      <a:pPr algn="ctr">
                        <a:lnSpc>
                          <a:spcPct val="100000"/>
                        </a:lnSpc>
                        <a:spcBef>
                          <a:spcPts val="5"/>
                        </a:spcBef>
                      </a:pPr>
                      <a:r>
                        <a:rPr sz="1400" spc="310" dirty="0">
                          <a:latin typeface="微软雅黑"/>
                          <a:cs typeface="微软雅黑"/>
                        </a:rPr>
                        <a:t>流</a:t>
                      </a:r>
                      <a:r>
                        <a:rPr sz="1400" spc="300" dirty="0">
                          <a:latin typeface="微软雅黑"/>
                          <a:cs typeface="微软雅黑"/>
                        </a:rPr>
                        <a:t>量</a:t>
                      </a:r>
                      <a:r>
                        <a:rPr sz="1400" spc="310" dirty="0">
                          <a:latin typeface="微软雅黑"/>
                          <a:cs typeface="微软雅黑"/>
                        </a:rPr>
                        <a:t>扬程不</a:t>
                      </a:r>
                      <a:r>
                        <a:rPr sz="1400" dirty="0">
                          <a:latin typeface="微软雅黑"/>
                          <a:cs typeface="微软雅黑"/>
                        </a:rPr>
                        <a:t>足</a:t>
                      </a:r>
                      <a:endParaRPr sz="1400">
                        <a:latin typeface="微软雅黑"/>
                        <a:cs typeface="微软雅黑"/>
                      </a:endParaRPr>
                    </a:p>
                  </a:txBody>
                  <a:tcPr marL="0" marR="0" marT="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tc>
                  <a:txBody>
                    <a:bodyPr/>
                    <a:lstStyle/>
                    <a:p>
                      <a:pPr marL="294005" indent="-199390">
                        <a:lnSpc>
                          <a:spcPct val="100000"/>
                        </a:lnSpc>
                        <a:spcBef>
                          <a:spcPts val="300"/>
                        </a:spcBef>
                        <a:buSzPct val="92857"/>
                        <a:buFont typeface="Calibri"/>
                        <a:buAutoNum type="arabicParenBoth"/>
                        <a:tabLst>
                          <a:tab pos="294640" algn="l"/>
                        </a:tabLst>
                      </a:pPr>
                      <a:r>
                        <a:rPr sz="1400" dirty="0">
                          <a:latin typeface="微软雅黑"/>
                          <a:cs typeface="微软雅黑"/>
                        </a:rPr>
                        <a:t>叶轮损坏</a:t>
                      </a:r>
                    </a:p>
                    <a:p>
                      <a:pPr marL="293370" indent="-198755">
                        <a:lnSpc>
                          <a:spcPct val="100000"/>
                        </a:lnSpc>
                        <a:spcBef>
                          <a:spcPts val="5"/>
                        </a:spcBef>
                        <a:buSzPct val="92857"/>
                        <a:buFont typeface="Calibri"/>
                        <a:buAutoNum type="arabicParenBoth"/>
                        <a:tabLst>
                          <a:tab pos="294005" algn="l"/>
                        </a:tabLst>
                      </a:pPr>
                      <a:r>
                        <a:rPr sz="1400" spc="-5" dirty="0">
                          <a:latin typeface="微软雅黑"/>
                          <a:cs typeface="微软雅黑"/>
                        </a:rPr>
                        <a:t>密封环磨损过多</a:t>
                      </a:r>
                      <a:endParaRPr sz="1400" dirty="0">
                        <a:latin typeface="微软雅黑"/>
                        <a:cs typeface="微软雅黑"/>
                      </a:endParaRPr>
                    </a:p>
                    <a:p>
                      <a:pPr marL="294005" indent="-199390">
                        <a:lnSpc>
                          <a:spcPct val="100000"/>
                        </a:lnSpc>
                        <a:buSzPct val="92857"/>
                        <a:buFont typeface="Calibri"/>
                        <a:buAutoNum type="arabicParenBoth"/>
                        <a:tabLst>
                          <a:tab pos="294640" algn="l"/>
                        </a:tabLst>
                      </a:pPr>
                      <a:r>
                        <a:rPr sz="1400" dirty="0">
                          <a:latin typeface="微软雅黑"/>
                          <a:cs typeface="微软雅黑"/>
                        </a:rPr>
                        <a:t>转数不足</a:t>
                      </a:r>
                    </a:p>
                    <a:p>
                      <a:pPr marL="95250" marR="1064895">
                        <a:lnSpc>
                          <a:spcPct val="100000"/>
                        </a:lnSpc>
                        <a:buSzPct val="92857"/>
                        <a:buFont typeface="Calibri"/>
                        <a:buAutoNum type="arabicParenBoth"/>
                        <a:tabLst>
                          <a:tab pos="294640" algn="l"/>
                        </a:tabLst>
                      </a:pPr>
                      <a:r>
                        <a:rPr sz="1400" dirty="0">
                          <a:latin typeface="微软雅黑"/>
                          <a:cs typeface="微软雅黑"/>
                        </a:rPr>
                        <a:t>进口或出口阀未充分打开  </a:t>
                      </a:r>
                      <a:r>
                        <a:rPr sz="1400" spc="-10" dirty="0">
                          <a:latin typeface="Calibri"/>
                          <a:cs typeface="Calibri"/>
                        </a:rPr>
                        <a:t>(5)</a:t>
                      </a:r>
                      <a:r>
                        <a:rPr sz="1400" dirty="0">
                          <a:latin typeface="微软雅黑"/>
                          <a:cs typeface="微软雅黑"/>
                        </a:rPr>
                        <a:t>在吸入管路中漏入空气 </a:t>
                      </a:r>
                      <a:r>
                        <a:rPr sz="1400" spc="-10" dirty="0">
                          <a:latin typeface="Calibri"/>
                          <a:cs typeface="Calibri"/>
                        </a:rPr>
                        <a:t>(6)</a:t>
                      </a:r>
                      <a:r>
                        <a:rPr sz="1400" dirty="0">
                          <a:latin typeface="微软雅黑"/>
                          <a:cs typeface="微软雅黑"/>
                        </a:rPr>
                        <a:t>管道中有堵塞</a:t>
                      </a:r>
                    </a:p>
                    <a:p>
                      <a:pPr marL="95250" marR="1243330">
                        <a:lnSpc>
                          <a:spcPct val="100000"/>
                        </a:lnSpc>
                      </a:pPr>
                      <a:r>
                        <a:rPr sz="1400" spc="-10" dirty="0">
                          <a:latin typeface="Calibri"/>
                          <a:cs typeface="Calibri"/>
                        </a:rPr>
                        <a:t>(</a:t>
                      </a:r>
                      <a:r>
                        <a:rPr sz="1400" dirty="0">
                          <a:latin typeface="Calibri"/>
                          <a:cs typeface="Calibri"/>
                        </a:rPr>
                        <a:t>7</a:t>
                      </a:r>
                      <a:r>
                        <a:rPr sz="1400" spc="-10" dirty="0">
                          <a:latin typeface="Calibri"/>
                          <a:cs typeface="Calibri"/>
                        </a:rPr>
                        <a:t>)</a:t>
                      </a:r>
                      <a:r>
                        <a:rPr sz="1400" dirty="0">
                          <a:latin typeface="微软雅黑"/>
                          <a:cs typeface="微软雅黑"/>
                        </a:rPr>
                        <a:t>介质密度与泵要求不符  </a:t>
                      </a:r>
                      <a:r>
                        <a:rPr sz="1400" spc="-10" dirty="0">
                          <a:latin typeface="Calibri"/>
                          <a:cs typeface="Calibri"/>
                        </a:rPr>
                        <a:t>(</a:t>
                      </a:r>
                      <a:r>
                        <a:rPr sz="1400" dirty="0">
                          <a:latin typeface="Calibri"/>
                          <a:cs typeface="Calibri"/>
                        </a:rPr>
                        <a:t>8</a:t>
                      </a:r>
                      <a:r>
                        <a:rPr sz="1400" spc="-10" dirty="0">
                          <a:latin typeface="Calibri"/>
                          <a:cs typeface="Calibri"/>
                        </a:rPr>
                        <a:t>)</a:t>
                      </a:r>
                      <a:r>
                        <a:rPr sz="1400" dirty="0">
                          <a:latin typeface="微软雅黑"/>
                          <a:cs typeface="微软雅黑"/>
                        </a:rPr>
                        <a:t>装置扬程与泵扬程不符</a:t>
                      </a:r>
                    </a:p>
                  </a:txBody>
                  <a:tcPr marL="0" marR="0" marT="3810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tc>
                  <a:txBody>
                    <a:bodyPr/>
                    <a:lstStyle/>
                    <a:p>
                      <a:pPr marL="294005" indent="-198755">
                        <a:lnSpc>
                          <a:spcPct val="100000"/>
                        </a:lnSpc>
                        <a:spcBef>
                          <a:spcPts val="300"/>
                        </a:spcBef>
                        <a:buSzPct val="92857"/>
                        <a:buFont typeface="Calibri"/>
                        <a:buAutoNum type="arabicParenBoth"/>
                        <a:tabLst>
                          <a:tab pos="294640" algn="l"/>
                        </a:tabLst>
                      </a:pPr>
                      <a:r>
                        <a:rPr sz="1400" dirty="0">
                          <a:latin typeface="微软雅黑"/>
                          <a:cs typeface="微软雅黑"/>
                        </a:rPr>
                        <a:t>更换新叶轮</a:t>
                      </a:r>
                    </a:p>
                    <a:p>
                      <a:pPr marL="294640" indent="-198755">
                        <a:lnSpc>
                          <a:spcPct val="100000"/>
                        </a:lnSpc>
                        <a:spcBef>
                          <a:spcPts val="5"/>
                        </a:spcBef>
                        <a:buSzPct val="92857"/>
                        <a:buFont typeface="Calibri"/>
                        <a:buAutoNum type="arabicParenBoth"/>
                        <a:tabLst>
                          <a:tab pos="294640" algn="l"/>
                        </a:tabLst>
                      </a:pPr>
                      <a:r>
                        <a:rPr sz="1400" spc="-5" dirty="0">
                          <a:latin typeface="微软雅黑"/>
                          <a:cs typeface="微软雅黑"/>
                        </a:rPr>
                        <a:t>更换密封件</a:t>
                      </a:r>
                      <a:endParaRPr sz="1400" dirty="0">
                        <a:latin typeface="微软雅黑"/>
                        <a:cs typeface="微软雅黑"/>
                      </a:endParaRPr>
                    </a:p>
                    <a:p>
                      <a:pPr marL="95885" marR="4005579">
                        <a:lnSpc>
                          <a:spcPct val="100000"/>
                        </a:lnSpc>
                        <a:buSzPct val="92857"/>
                        <a:buFont typeface="Calibri"/>
                        <a:buAutoNum type="arabicParenBoth"/>
                        <a:tabLst>
                          <a:tab pos="294640" algn="l"/>
                        </a:tabLst>
                      </a:pPr>
                      <a:r>
                        <a:rPr sz="1400" dirty="0" err="1">
                          <a:latin typeface="微软雅黑"/>
                          <a:cs typeface="微软雅黑"/>
                        </a:rPr>
                        <a:t>按要求增加速</a:t>
                      </a:r>
                      <a:r>
                        <a:rPr sz="1400" dirty="0">
                          <a:latin typeface="微软雅黑"/>
                          <a:cs typeface="微软雅黑"/>
                        </a:rPr>
                        <a:t>  </a:t>
                      </a:r>
                      <a:r>
                        <a:rPr sz="1400" spc="-10" dirty="0">
                          <a:latin typeface="Calibri"/>
                          <a:cs typeface="Calibri"/>
                        </a:rPr>
                        <a:t>(4)</a:t>
                      </a:r>
                      <a:r>
                        <a:rPr sz="1400" dirty="0">
                          <a:latin typeface="微软雅黑"/>
                          <a:cs typeface="微软雅黑"/>
                        </a:rPr>
                        <a:t>充分开启</a:t>
                      </a:r>
                    </a:p>
                    <a:p>
                      <a:pPr marL="95885" marR="4184015">
                        <a:lnSpc>
                          <a:spcPct val="100000"/>
                        </a:lnSpc>
                      </a:pPr>
                      <a:r>
                        <a:rPr sz="1400" spc="-10" dirty="0">
                          <a:latin typeface="Calibri"/>
                          <a:cs typeface="Calibri"/>
                        </a:rPr>
                        <a:t>(</a:t>
                      </a:r>
                      <a:r>
                        <a:rPr sz="1400" dirty="0">
                          <a:latin typeface="Calibri"/>
                          <a:cs typeface="Calibri"/>
                        </a:rPr>
                        <a:t>5</a:t>
                      </a:r>
                      <a:r>
                        <a:rPr sz="1400" spc="-10" dirty="0">
                          <a:latin typeface="Calibri"/>
                          <a:cs typeface="Calibri"/>
                        </a:rPr>
                        <a:t>)</a:t>
                      </a:r>
                      <a:r>
                        <a:rPr sz="1400" dirty="0">
                          <a:latin typeface="微软雅黑"/>
                          <a:cs typeface="微软雅黑"/>
                        </a:rPr>
                        <a:t>把泄漏处封死  </a:t>
                      </a:r>
                      <a:r>
                        <a:rPr sz="1400" spc="-10" dirty="0">
                          <a:latin typeface="Calibri"/>
                          <a:cs typeface="Calibri"/>
                        </a:rPr>
                        <a:t>(6)</a:t>
                      </a:r>
                      <a:r>
                        <a:rPr sz="1400" dirty="0">
                          <a:latin typeface="微软雅黑"/>
                          <a:cs typeface="微软雅黑"/>
                        </a:rPr>
                        <a:t>消除堵物</a:t>
                      </a:r>
                    </a:p>
                    <a:p>
                      <a:pPr marL="95885" marR="2580005">
                        <a:lnSpc>
                          <a:spcPct val="100000"/>
                        </a:lnSpc>
                      </a:pPr>
                      <a:r>
                        <a:rPr sz="1400" spc="-10" dirty="0">
                          <a:latin typeface="Calibri"/>
                          <a:cs typeface="Calibri"/>
                        </a:rPr>
                        <a:t>(</a:t>
                      </a:r>
                      <a:r>
                        <a:rPr sz="1400" dirty="0">
                          <a:latin typeface="Calibri"/>
                          <a:cs typeface="Calibri"/>
                        </a:rPr>
                        <a:t>7</a:t>
                      </a:r>
                      <a:r>
                        <a:rPr sz="1400" spc="-10" dirty="0">
                          <a:latin typeface="Calibri"/>
                          <a:cs typeface="Calibri"/>
                        </a:rPr>
                        <a:t>)</a:t>
                      </a:r>
                      <a:r>
                        <a:rPr sz="1400" dirty="0">
                          <a:latin typeface="微软雅黑"/>
                          <a:cs typeface="微软雅黑"/>
                        </a:rPr>
                        <a:t>重新核算或更换合适功率的电动机  </a:t>
                      </a:r>
                      <a:r>
                        <a:rPr sz="1400" spc="-10" dirty="0">
                          <a:latin typeface="Calibri"/>
                          <a:cs typeface="Calibri"/>
                        </a:rPr>
                        <a:t>(8)</a:t>
                      </a:r>
                      <a:r>
                        <a:rPr sz="1400" dirty="0">
                          <a:latin typeface="微软雅黑"/>
                          <a:cs typeface="微软雅黑"/>
                        </a:rPr>
                        <a:t>设法降低泵的安装高度</a:t>
                      </a:r>
                    </a:p>
                  </a:txBody>
                  <a:tcPr marL="0" marR="0" marT="3810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42509" y="657301"/>
            <a:ext cx="2502535" cy="574675"/>
          </a:xfrm>
          <a:prstGeom prst="rect">
            <a:avLst/>
          </a:prstGeom>
        </p:spPr>
        <p:txBody>
          <a:bodyPr vert="horz" wrap="square" lIns="0" tIns="12700" rIns="0" bIns="0" rtlCol="0">
            <a:spAutoFit/>
          </a:bodyPr>
          <a:lstStyle/>
          <a:p>
            <a:pPr marL="12700">
              <a:lnSpc>
                <a:spcPct val="100000"/>
              </a:lnSpc>
              <a:spcBef>
                <a:spcPts val="100"/>
              </a:spcBef>
            </a:pPr>
            <a:r>
              <a:rPr spc="295" dirty="0"/>
              <a:t>离心泵故障</a:t>
            </a:r>
          </a:p>
        </p:txBody>
      </p:sp>
      <p:graphicFrame>
        <p:nvGraphicFramePr>
          <p:cNvPr id="3" name="object 3"/>
          <p:cNvGraphicFramePr>
            <a:graphicFrameLocks noGrp="1"/>
          </p:cNvGraphicFramePr>
          <p:nvPr>
            <p:extLst>
              <p:ext uri="{D42A27DB-BD31-4B8C-83A1-F6EECF244321}">
                <p14:modId xmlns:p14="http://schemas.microsoft.com/office/powerpoint/2010/main" val="1439387690"/>
              </p:ext>
            </p:extLst>
          </p:nvPr>
        </p:nvGraphicFramePr>
        <p:xfrm>
          <a:off x="601980" y="1483994"/>
          <a:ext cx="11132820" cy="5028565"/>
        </p:xfrm>
        <a:graphic>
          <a:graphicData uri="http://schemas.openxmlformats.org/drawingml/2006/table">
            <a:tbl>
              <a:tblPr firstRow="1" bandRow="1">
                <a:tableStyleId>{2D5ABB26-0587-4C30-8999-92F81FD0307C}</a:tableStyleId>
              </a:tblPr>
              <a:tblGrid>
                <a:gridCol w="544063">
                  <a:extLst>
                    <a:ext uri="{9D8B030D-6E8A-4147-A177-3AD203B41FA5}">
                      <a16:colId xmlns:a16="http://schemas.microsoft.com/office/drawing/2014/main" val="20000"/>
                    </a:ext>
                  </a:extLst>
                </a:gridCol>
                <a:gridCol w="1566538">
                  <a:extLst>
                    <a:ext uri="{9D8B030D-6E8A-4147-A177-3AD203B41FA5}">
                      <a16:colId xmlns:a16="http://schemas.microsoft.com/office/drawing/2014/main" val="20001"/>
                    </a:ext>
                  </a:extLst>
                </a:gridCol>
                <a:gridCol w="3350181">
                  <a:extLst>
                    <a:ext uri="{9D8B030D-6E8A-4147-A177-3AD203B41FA5}">
                      <a16:colId xmlns:a16="http://schemas.microsoft.com/office/drawing/2014/main" val="20002"/>
                    </a:ext>
                  </a:extLst>
                </a:gridCol>
                <a:gridCol w="5672038">
                  <a:extLst>
                    <a:ext uri="{9D8B030D-6E8A-4147-A177-3AD203B41FA5}">
                      <a16:colId xmlns:a16="http://schemas.microsoft.com/office/drawing/2014/main" val="20003"/>
                    </a:ext>
                  </a:extLst>
                </a:gridCol>
              </a:tblGrid>
              <a:tr h="565150">
                <a:tc>
                  <a:txBody>
                    <a:bodyPr/>
                    <a:lstStyle/>
                    <a:p>
                      <a:pPr marL="176530" marR="168275">
                        <a:lnSpc>
                          <a:spcPts val="1660"/>
                        </a:lnSpc>
                        <a:spcBef>
                          <a:spcPts val="565"/>
                        </a:spcBef>
                      </a:pPr>
                      <a:r>
                        <a:rPr sz="1400" b="1" dirty="0">
                          <a:latin typeface="微软雅黑"/>
                          <a:cs typeface="微软雅黑"/>
                        </a:rPr>
                        <a:t>序 号</a:t>
                      </a:r>
                      <a:endParaRPr sz="1400">
                        <a:latin typeface="微软雅黑"/>
                        <a:cs typeface="微软雅黑"/>
                      </a:endParaRPr>
                    </a:p>
                  </a:txBody>
                  <a:tcPr marL="0" marR="0" marT="71755"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D2F4FB"/>
                    </a:solidFill>
                  </a:tcPr>
                </a:tc>
                <a:tc>
                  <a:txBody>
                    <a:bodyPr/>
                    <a:lstStyle/>
                    <a:p>
                      <a:pPr marL="407670">
                        <a:lnSpc>
                          <a:spcPct val="100000"/>
                        </a:lnSpc>
                        <a:spcBef>
                          <a:spcPts val="1310"/>
                        </a:spcBef>
                      </a:pPr>
                      <a:r>
                        <a:rPr sz="1400" b="1" dirty="0">
                          <a:latin typeface="微软雅黑"/>
                          <a:cs typeface="微软雅黑"/>
                        </a:rPr>
                        <a:t>故障现象</a:t>
                      </a:r>
                      <a:endParaRPr sz="1400">
                        <a:latin typeface="微软雅黑"/>
                        <a:cs typeface="微软雅黑"/>
                      </a:endParaRPr>
                    </a:p>
                  </a:txBody>
                  <a:tcPr marL="0" marR="0" marT="16637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D2F4FB"/>
                    </a:solidFill>
                  </a:tcPr>
                </a:tc>
                <a:tc>
                  <a:txBody>
                    <a:bodyPr/>
                    <a:lstStyle/>
                    <a:p>
                      <a:pPr marL="635" algn="ctr">
                        <a:lnSpc>
                          <a:spcPct val="100000"/>
                        </a:lnSpc>
                        <a:spcBef>
                          <a:spcPts val="1310"/>
                        </a:spcBef>
                      </a:pPr>
                      <a:r>
                        <a:rPr sz="1400" b="1" dirty="0">
                          <a:latin typeface="微软雅黑"/>
                          <a:cs typeface="微软雅黑"/>
                        </a:rPr>
                        <a:t>原因</a:t>
                      </a:r>
                      <a:endParaRPr sz="1400">
                        <a:latin typeface="微软雅黑"/>
                        <a:cs typeface="微软雅黑"/>
                      </a:endParaRPr>
                    </a:p>
                  </a:txBody>
                  <a:tcPr marL="0" marR="0" marT="16637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D2F4FB"/>
                    </a:solidFill>
                  </a:tcPr>
                </a:tc>
                <a:tc>
                  <a:txBody>
                    <a:bodyPr/>
                    <a:lstStyle/>
                    <a:p>
                      <a:pPr marL="1270" algn="ctr">
                        <a:lnSpc>
                          <a:spcPct val="100000"/>
                        </a:lnSpc>
                        <a:spcBef>
                          <a:spcPts val="1310"/>
                        </a:spcBef>
                      </a:pPr>
                      <a:r>
                        <a:rPr sz="1400" b="1" dirty="0">
                          <a:latin typeface="微软雅黑"/>
                          <a:cs typeface="微软雅黑"/>
                        </a:rPr>
                        <a:t>处理方法</a:t>
                      </a:r>
                      <a:endParaRPr sz="1400">
                        <a:latin typeface="微软雅黑"/>
                        <a:cs typeface="微软雅黑"/>
                      </a:endParaRPr>
                    </a:p>
                  </a:txBody>
                  <a:tcPr marL="0" marR="0" marT="16637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D2F4FB"/>
                    </a:solidFill>
                  </a:tcPr>
                </a:tc>
                <a:extLst>
                  <a:ext uri="{0D108BD9-81ED-4DB2-BD59-A6C34878D82A}">
                    <a16:rowId xmlns:a16="http://schemas.microsoft.com/office/drawing/2014/main" val="10000"/>
                  </a:ext>
                </a:extLst>
              </a:tr>
              <a:tr h="1386840">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5"/>
                        </a:spcBef>
                      </a:pPr>
                      <a:endParaRPr sz="1100">
                        <a:latin typeface="Times New Roman"/>
                        <a:cs typeface="Times New Roman"/>
                      </a:endParaRPr>
                    </a:p>
                    <a:p>
                      <a:pPr marL="635" algn="ctr">
                        <a:lnSpc>
                          <a:spcPct val="100000"/>
                        </a:lnSpc>
                      </a:pPr>
                      <a:r>
                        <a:rPr sz="1400" dirty="0">
                          <a:latin typeface="Calibri"/>
                          <a:cs typeface="Calibri"/>
                        </a:rPr>
                        <a:t>4</a:t>
                      </a:r>
                      <a:endParaRPr sz="1400">
                        <a:latin typeface="Calibri"/>
                        <a:cs typeface="Calibri"/>
                      </a:endParaRPr>
                    </a:p>
                  </a:txBody>
                  <a:tcPr marL="0" marR="0" marT="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D2F4FB"/>
                    </a:solidFill>
                  </a:tcPr>
                </a:tc>
                <a:tc>
                  <a:txBody>
                    <a:bodyPr/>
                    <a:lstStyle/>
                    <a:p>
                      <a:pPr>
                        <a:lnSpc>
                          <a:spcPct val="100000"/>
                        </a:lnSpc>
                      </a:pPr>
                      <a:endParaRPr sz="1800" dirty="0">
                        <a:latin typeface="Times New Roman"/>
                        <a:cs typeface="Times New Roman"/>
                      </a:endParaRPr>
                    </a:p>
                    <a:p>
                      <a:pPr>
                        <a:lnSpc>
                          <a:spcPct val="100000"/>
                        </a:lnSpc>
                      </a:pPr>
                      <a:endParaRPr sz="2150" dirty="0">
                        <a:latin typeface="Times New Roman"/>
                        <a:cs typeface="Times New Roman"/>
                      </a:endParaRPr>
                    </a:p>
                    <a:p>
                      <a:pPr marL="95250">
                        <a:lnSpc>
                          <a:spcPct val="100000"/>
                        </a:lnSpc>
                      </a:pPr>
                      <a:r>
                        <a:rPr sz="1400" spc="310" dirty="0">
                          <a:latin typeface="微软雅黑"/>
                          <a:cs typeface="微软雅黑"/>
                        </a:rPr>
                        <a:t>密</a:t>
                      </a:r>
                      <a:r>
                        <a:rPr sz="1400" spc="300" dirty="0">
                          <a:latin typeface="微软雅黑"/>
                          <a:cs typeface="微软雅黑"/>
                        </a:rPr>
                        <a:t>封</a:t>
                      </a:r>
                      <a:r>
                        <a:rPr sz="1400" spc="310" dirty="0">
                          <a:latin typeface="微软雅黑"/>
                          <a:cs typeface="微软雅黑"/>
                        </a:rPr>
                        <a:t>泄漏严</a:t>
                      </a:r>
                      <a:r>
                        <a:rPr sz="1400" dirty="0">
                          <a:latin typeface="微软雅黑"/>
                          <a:cs typeface="微软雅黑"/>
                        </a:rPr>
                        <a:t>重</a:t>
                      </a:r>
                    </a:p>
                  </a:txBody>
                  <a:tcPr marL="0" marR="0" marT="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tc>
                  <a:txBody>
                    <a:bodyPr/>
                    <a:lstStyle/>
                    <a:p>
                      <a:pPr marL="95250" marR="1189355">
                        <a:lnSpc>
                          <a:spcPct val="100000"/>
                        </a:lnSpc>
                        <a:spcBef>
                          <a:spcPts val="1185"/>
                        </a:spcBef>
                      </a:pPr>
                      <a:r>
                        <a:rPr sz="1400" spc="-10" dirty="0">
                          <a:latin typeface="Calibri"/>
                          <a:cs typeface="Calibri"/>
                        </a:rPr>
                        <a:t>(</a:t>
                      </a:r>
                      <a:r>
                        <a:rPr sz="1400" dirty="0">
                          <a:latin typeface="Calibri"/>
                          <a:cs typeface="Calibri"/>
                        </a:rPr>
                        <a:t>1</a:t>
                      </a:r>
                      <a:r>
                        <a:rPr sz="1400" spc="-10" dirty="0">
                          <a:latin typeface="Calibri"/>
                          <a:cs typeface="Calibri"/>
                        </a:rPr>
                        <a:t>)</a:t>
                      </a:r>
                      <a:r>
                        <a:rPr sz="1400" dirty="0">
                          <a:latin typeface="微软雅黑"/>
                          <a:cs typeface="微软雅黑"/>
                        </a:rPr>
                        <a:t>密封元件材料选用不当  </a:t>
                      </a:r>
                      <a:r>
                        <a:rPr sz="1400" spc="-10" dirty="0">
                          <a:latin typeface="Calibri"/>
                          <a:cs typeface="Calibri"/>
                        </a:rPr>
                        <a:t>(2)</a:t>
                      </a:r>
                      <a:r>
                        <a:rPr sz="1400" dirty="0">
                          <a:latin typeface="微软雅黑"/>
                          <a:cs typeface="微软雅黑"/>
                        </a:rPr>
                        <a:t>摩擦副严重磨损</a:t>
                      </a:r>
                    </a:p>
                    <a:p>
                      <a:pPr marL="294005" indent="-199390">
                        <a:lnSpc>
                          <a:spcPct val="100000"/>
                        </a:lnSpc>
                        <a:buSzPct val="92857"/>
                        <a:buFont typeface="Calibri"/>
                        <a:buAutoNum type="arabicParenBoth" startAt="3"/>
                        <a:tabLst>
                          <a:tab pos="294640" algn="l"/>
                        </a:tabLst>
                      </a:pPr>
                      <a:r>
                        <a:rPr sz="1400" dirty="0">
                          <a:latin typeface="微软雅黑"/>
                          <a:cs typeface="微软雅黑"/>
                        </a:rPr>
                        <a:t>动静环吻合不匀</a:t>
                      </a:r>
                    </a:p>
                    <a:p>
                      <a:pPr marL="95250" marR="1188085">
                        <a:lnSpc>
                          <a:spcPct val="100000"/>
                        </a:lnSpc>
                        <a:buSzPct val="92857"/>
                        <a:buFont typeface="Calibri"/>
                        <a:buAutoNum type="arabicParenBoth" startAt="3"/>
                        <a:tabLst>
                          <a:tab pos="294640" algn="l"/>
                        </a:tabLst>
                      </a:pPr>
                      <a:r>
                        <a:rPr sz="1400" dirty="0">
                          <a:latin typeface="微软雅黑"/>
                          <a:cs typeface="微软雅黑"/>
                        </a:rPr>
                        <a:t>摩擦副偏斜，静环破裂  </a:t>
                      </a:r>
                      <a:r>
                        <a:rPr sz="1400" spc="-10" dirty="0">
                          <a:latin typeface="Calibri"/>
                          <a:cs typeface="Calibri"/>
                        </a:rPr>
                        <a:t>(5)O</a:t>
                      </a:r>
                      <a:r>
                        <a:rPr sz="1400" dirty="0">
                          <a:latin typeface="微软雅黑"/>
                          <a:cs typeface="微软雅黑"/>
                        </a:rPr>
                        <a:t>型圈损坏</a:t>
                      </a:r>
                    </a:p>
                  </a:txBody>
                  <a:tcPr marL="0" marR="0" marT="150495"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tc>
                  <a:txBody>
                    <a:bodyPr/>
                    <a:lstStyle/>
                    <a:p>
                      <a:pPr marL="95885" marR="1677670">
                        <a:lnSpc>
                          <a:spcPct val="100000"/>
                        </a:lnSpc>
                        <a:spcBef>
                          <a:spcPts val="345"/>
                        </a:spcBef>
                      </a:pPr>
                      <a:r>
                        <a:rPr sz="1400" spc="-10" dirty="0">
                          <a:latin typeface="Calibri"/>
                          <a:cs typeface="Calibri"/>
                        </a:rPr>
                        <a:t>(1)</a:t>
                      </a:r>
                      <a:r>
                        <a:rPr sz="1400" dirty="0">
                          <a:latin typeface="微软雅黑"/>
                          <a:cs typeface="微软雅黑"/>
                        </a:rPr>
                        <a:t>向供泵单位说明介质情况，配以</a:t>
                      </a:r>
                      <a:r>
                        <a:rPr sz="1400" spc="-15" dirty="0">
                          <a:latin typeface="微软雅黑"/>
                          <a:cs typeface="微软雅黑"/>
                        </a:rPr>
                        <a:t>适</a:t>
                      </a:r>
                      <a:r>
                        <a:rPr sz="1400" dirty="0">
                          <a:latin typeface="微软雅黑"/>
                          <a:cs typeface="微软雅黑"/>
                        </a:rPr>
                        <a:t>当的</a:t>
                      </a:r>
                      <a:r>
                        <a:rPr sz="1400" spc="-15" dirty="0">
                          <a:latin typeface="微软雅黑"/>
                          <a:cs typeface="微软雅黑"/>
                        </a:rPr>
                        <a:t>密</a:t>
                      </a:r>
                      <a:r>
                        <a:rPr sz="1400" dirty="0">
                          <a:latin typeface="微软雅黑"/>
                          <a:cs typeface="微软雅黑"/>
                        </a:rPr>
                        <a:t>封件 </a:t>
                      </a:r>
                      <a:r>
                        <a:rPr sz="1400" spc="-10" dirty="0">
                          <a:latin typeface="Calibri"/>
                          <a:cs typeface="Calibri"/>
                        </a:rPr>
                        <a:t>(2)</a:t>
                      </a:r>
                      <a:r>
                        <a:rPr sz="1400" dirty="0">
                          <a:latin typeface="微软雅黑"/>
                          <a:cs typeface="微软雅黑"/>
                        </a:rPr>
                        <a:t>更换磨损部件，并调整弹簧压力</a:t>
                      </a:r>
                    </a:p>
                    <a:p>
                      <a:pPr marL="294005" indent="-198755">
                        <a:lnSpc>
                          <a:spcPct val="100000"/>
                        </a:lnSpc>
                        <a:buSzPct val="92857"/>
                        <a:buFont typeface="Calibri"/>
                        <a:buAutoNum type="arabicParenBoth" startAt="3"/>
                        <a:tabLst>
                          <a:tab pos="294640" algn="l"/>
                        </a:tabLst>
                      </a:pPr>
                      <a:r>
                        <a:rPr sz="1400" dirty="0">
                          <a:latin typeface="微软雅黑"/>
                          <a:cs typeface="微软雅黑"/>
                        </a:rPr>
                        <a:t>重新调整密封组合件</a:t>
                      </a:r>
                    </a:p>
                    <a:p>
                      <a:pPr marL="95885" marR="159385">
                        <a:lnSpc>
                          <a:spcPct val="100000"/>
                        </a:lnSpc>
                        <a:buSzPct val="92857"/>
                        <a:buFont typeface="Calibri"/>
                        <a:buAutoNum type="arabicParenBoth" startAt="3"/>
                        <a:tabLst>
                          <a:tab pos="294640" algn="l"/>
                        </a:tabLst>
                      </a:pPr>
                      <a:r>
                        <a:rPr sz="1400" dirty="0">
                          <a:latin typeface="微软雅黑"/>
                          <a:cs typeface="微软雅黑"/>
                        </a:rPr>
                        <a:t>整泵拆卸换静环，使之与轴垂直</a:t>
                      </a:r>
                      <a:r>
                        <a:rPr sz="1400" spc="-15" dirty="0">
                          <a:latin typeface="微软雅黑"/>
                          <a:cs typeface="微软雅黑"/>
                        </a:rPr>
                        <a:t>度</a:t>
                      </a:r>
                      <a:r>
                        <a:rPr sz="1400" dirty="0">
                          <a:latin typeface="微软雅黑"/>
                          <a:cs typeface="微软雅黑"/>
                        </a:rPr>
                        <a:t>误差</a:t>
                      </a:r>
                      <a:r>
                        <a:rPr sz="1400" spc="-15" dirty="0">
                          <a:latin typeface="微软雅黑"/>
                          <a:cs typeface="微软雅黑"/>
                        </a:rPr>
                        <a:t>小</a:t>
                      </a:r>
                      <a:r>
                        <a:rPr sz="1400" dirty="0">
                          <a:latin typeface="微软雅黑"/>
                          <a:cs typeface="微软雅黑"/>
                        </a:rPr>
                        <a:t>于</a:t>
                      </a:r>
                      <a:r>
                        <a:rPr lang="en-US" sz="1400" spc="-5" dirty="0">
                          <a:latin typeface="Calibri"/>
                          <a:cs typeface="Calibri"/>
                        </a:rPr>
                        <a:t>0.10</a:t>
                      </a:r>
                      <a:r>
                        <a:rPr sz="1400" spc="-5" dirty="0">
                          <a:latin typeface="微软雅黑"/>
                          <a:cs typeface="微软雅黑"/>
                        </a:rPr>
                        <a:t>，</a:t>
                      </a:r>
                      <a:r>
                        <a:rPr sz="1400" dirty="0">
                          <a:latin typeface="微软雅黑"/>
                          <a:cs typeface="微软雅黑"/>
                        </a:rPr>
                        <a:t>按要</a:t>
                      </a:r>
                      <a:r>
                        <a:rPr sz="1400" spc="-10" dirty="0">
                          <a:latin typeface="微软雅黑"/>
                          <a:cs typeface="微软雅黑"/>
                        </a:rPr>
                        <a:t>求</a:t>
                      </a:r>
                      <a:r>
                        <a:rPr sz="1400" dirty="0">
                          <a:latin typeface="微软雅黑"/>
                          <a:cs typeface="微软雅黑"/>
                        </a:rPr>
                        <a:t>装密封 组合件</a:t>
                      </a:r>
                    </a:p>
                    <a:p>
                      <a:pPr marL="294005" indent="-198755">
                        <a:lnSpc>
                          <a:spcPct val="100000"/>
                        </a:lnSpc>
                        <a:buSzPct val="92857"/>
                        <a:buFont typeface="Calibri"/>
                        <a:buAutoNum type="arabicParenBoth" startAt="3"/>
                        <a:tabLst>
                          <a:tab pos="294640" algn="l"/>
                        </a:tabLst>
                      </a:pPr>
                      <a:r>
                        <a:rPr sz="1400" dirty="0">
                          <a:latin typeface="微软雅黑"/>
                          <a:cs typeface="微软雅黑"/>
                        </a:rPr>
                        <a:t>更换</a:t>
                      </a:r>
                      <a:r>
                        <a:rPr sz="1400" spc="-10" dirty="0">
                          <a:latin typeface="Calibri"/>
                          <a:cs typeface="Calibri"/>
                        </a:rPr>
                        <a:t>O</a:t>
                      </a:r>
                      <a:r>
                        <a:rPr sz="1400" dirty="0">
                          <a:latin typeface="微软雅黑"/>
                          <a:cs typeface="微软雅黑"/>
                        </a:rPr>
                        <a:t>型圈</a:t>
                      </a:r>
                    </a:p>
                  </a:txBody>
                  <a:tcPr marL="0" marR="0" marT="43815"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extLst>
                  <a:ext uri="{0D108BD9-81ED-4DB2-BD59-A6C34878D82A}">
                    <a16:rowId xmlns:a16="http://schemas.microsoft.com/office/drawing/2014/main" val="10001"/>
                  </a:ext>
                </a:extLst>
              </a:tr>
              <a:tr h="1816735">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20"/>
                        </a:spcBef>
                      </a:pPr>
                      <a:endParaRPr sz="1200">
                        <a:latin typeface="Times New Roman"/>
                        <a:cs typeface="Times New Roman"/>
                      </a:endParaRPr>
                    </a:p>
                    <a:p>
                      <a:pPr marL="635" algn="ctr">
                        <a:lnSpc>
                          <a:spcPct val="100000"/>
                        </a:lnSpc>
                      </a:pPr>
                      <a:r>
                        <a:rPr sz="1400" dirty="0">
                          <a:latin typeface="Calibri"/>
                          <a:cs typeface="Calibri"/>
                        </a:rPr>
                        <a:t>5</a:t>
                      </a:r>
                      <a:endParaRPr sz="1400">
                        <a:latin typeface="Calibri"/>
                        <a:cs typeface="Calibri"/>
                      </a:endParaRPr>
                    </a:p>
                  </a:txBody>
                  <a:tcPr marL="0" marR="0" marT="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D2F4FB"/>
                    </a:solidFill>
                  </a:tcPr>
                </a:tc>
                <a:tc>
                  <a:txBody>
                    <a:bodyPr/>
                    <a:lstStyle/>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marL="95250">
                        <a:lnSpc>
                          <a:spcPct val="100000"/>
                        </a:lnSpc>
                        <a:spcBef>
                          <a:spcPts val="1260"/>
                        </a:spcBef>
                      </a:pPr>
                      <a:r>
                        <a:rPr sz="1400" spc="310" dirty="0">
                          <a:latin typeface="微软雅黑"/>
                          <a:cs typeface="微软雅黑"/>
                        </a:rPr>
                        <a:t>泵</a:t>
                      </a:r>
                      <a:r>
                        <a:rPr sz="1400" spc="300" dirty="0">
                          <a:latin typeface="微软雅黑"/>
                          <a:cs typeface="微软雅黑"/>
                        </a:rPr>
                        <a:t>发</a:t>
                      </a:r>
                      <a:r>
                        <a:rPr sz="1400" spc="310" dirty="0">
                          <a:latin typeface="微软雅黑"/>
                          <a:cs typeface="微软雅黑"/>
                        </a:rPr>
                        <a:t>生振动</a:t>
                      </a:r>
                      <a:r>
                        <a:rPr sz="1400" dirty="0">
                          <a:latin typeface="微软雅黑"/>
                          <a:cs typeface="微软雅黑"/>
                        </a:rPr>
                        <a:t>及</a:t>
                      </a:r>
                    </a:p>
                    <a:p>
                      <a:pPr marL="95250">
                        <a:lnSpc>
                          <a:spcPct val="100000"/>
                        </a:lnSpc>
                      </a:pPr>
                      <a:r>
                        <a:rPr sz="1400" spc="310" dirty="0">
                          <a:latin typeface="微软雅黑"/>
                          <a:cs typeface="微软雅黑"/>
                        </a:rPr>
                        <a:t>杂</a:t>
                      </a:r>
                      <a:r>
                        <a:rPr sz="1400" spc="5" dirty="0">
                          <a:latin typeface="微软雅黑"/>
                          <a:cs typeface="微软雅黑"/>
                        </a:rPr>
                        <a:t>音</a:t>
                      </a:r>
                      <a:endParaRPr sz="1400" dirty="0">
                        <a:latin typeface="微软雅黑"/>
                        <a:cs typeface="微软雅黑"/>
                      </a:endParaRPr>
                    </a:p>
                  </a:txBody>
                  <a:tcPr marL="0" marR="0" marT="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tc>
                  <a:txBody>
                    <a:bodyPr/>
                    <a:lstStyle/>
                    <a:p>
                      <a:pPr marL="95250" marR="654685">
                        <a:lnSpc>
                          <a:spcPct val="100000"/>
                        </a:lnSpc>
                        <a:spcBef>
                          <a:spcPts val="360"/>
                        </a:spcBef>
                      </a:pPr>
                      <a:r>
                        <a:rPr sz="1400" spc="-10" dirty="0">
                          <a:latin typeface="Calibri"/>
                          <a:cs typeface="Calibri"/>
                        </a:rPr>
                        <a:t>(</a:t>
                      </a:r>
                      <a:r>
                        <a:rPr sz="1400" dirty="0">
                          <a:latin typeface="Calibri"/>
                          <a:cs typeface="Calibri"/>
                        </a:rPr>
                        <a:t>1</a:t>
                      </a:r>
                      <a:r>
                        <a:rPr sz="1400" spc="-10" dirty="0">
                          <a:latin typeface="Calibri"/>
                          <a:cs typeface="Calibri"/>
                        </a:rPr>
                        <a:t>)</a:t>
                      </a:r>
                      <a:r>
                        <a:rPr sz="1400" dirty="0">
                          <a:latin typeface="微软雅黑"/>
                          <a:cs typeface="微软雅黑"/>
                        </a:rPr>
                        <a:t>泵轴和电机轴的中心线不对中  </a:t>
                      </a:r>
                      <a:r>
                        <a:rPr sz="1400" spc="-10" dirty="0">
                          <a:latin typeface="Calibri"/>
                          <a:cs typeface="Calibri"/>
                        </a:rPr>
                        <a:t>(2)</a:t>
                      </a:r>
                      <a:r>
                        <a:rPr sz="1400" dirty="0">
                          <a:latin typeface="微软雅黑"/>
                          <a:cs typeface="微软雅黑"/>
                        </a:rPr>
                        <a:t>轴弯曲</a:t>
                      </a:r>
                    </a:p>
                    <a:p>
                      <a:pPr marL="95250" marR="2080895">
                        <a:lnSpc>
                          <a:spcPct val="100000"/>
                        </a:lnSpc>
                      </a:pPr>
                      <a:r>
                        <a:rPr sz="1400" spc="-10" dirty="0">
                          <a:latin typeface="Calibri"/>
                          <a:cs typeface="Calibri"/>
                        </a:rPr>
                        <a:t>(3)</a:t>
                      </a:r>
                      <a:r>
                        <a:rPr sz="1400" dirty="0" err="1">
                          <a:latin typeface="微软雅黑"/>
                          <a:cs typeface="微软雅黑"/>
                        </a:rPr>
                        <a:t>轴承磨损</a:t>
                      </a:r>
                      <a:r>
                        <a:rPr sz="1400" dirty="0">
                          <a:latin typeface="微软雅黑"/>
                          <a:cs typeface="微软雅黑"/>
                        </a:rPr>
                        <a:t> </a:t>
                      </a:r>
                      <a:endParaRPr lang="en-US" sz="1400" dirty="0">
                        <a:latin typeface="微软雅黑"/>
                        <a:cs typeface="微软雅黑"/>
                      </a:endParaRPr>
                    </a:p>
                    <a:p>
                      <a:pPr marL="95250" marR="2080895">
                        <a:lnSpc>
                          <a:spcPct val="100000"/>
                        </a:lnSpc>
                      </a:pPr>
                      <a:r>
                        <a:rPr sz="1400" spc="-10" dirty="0">
                          <a:latin typeface="Calibri"/>
                          <a:cs typeface="Calibri"/>
                        </a:rPr>
                        <a:t>(</a:t>
                      </a:r>
                      <a:r>
                        <a:rPr sz="1400" dirty="0">
                          <a:latin typeface="Calibri"/>
                          <a:cs typeface="Calibri"/>
                        </a:rPr>
                        <a:t>4</a:t>
                      </a:r>
                      <a:r>
                        <a:rPr sz="1400" spc="-10" dirty="0">
                          <a:latin typeface="Calibri"/>
                          <a:cs typeface="Calibri"/>
                        </a:rPr>
                        <a:t>)</a:t>
                      </a:r>
                      <a:r>
                        <a:rPr sz="1400" dirty="0">
                          <a:latin typeface="微软雅黑"/>
                          <a:cs typeface="微软雅黑"/>
                        </a:rPr>
                        <a:t>泵产生汽蚀</a:t>
                      </a:r>
                    </a:p>
                    <a:p>
                      <a:pPr marL="293370" indent="-198755">
                        <a:lnSpc>
                          <a:spcPct val="100000"/>
                        </a:lnSpc>
                        <a:buSzPct val="92857"/>
                        <a:buFont typeface="Calibri"/>
                        <a:buAutoNum type="arabicParenBoth" startAt="5"/>
                        <a:tabLst>
                          <a:tab pos="294005" algn="l"/>
                        </a:tabLst>
                      </a:pPr>
                      <a:r>
                        <a:rPr sz="1400" spc="-5" dirty="0">
                          <a:latin typeface="微软雅黑"/>
                          <a:cs typeface="微软雅黑"/>
                        </a:rPr>
                        <a:t>转动部分与固定部分有磨损</a:t>
                      </a:r>
                      <a:endParaRPr sz="1400" dirty="0">
                        <a:latin typeface="微软雅黑"/>
                        <a:cs typeface="微软雅黑"/>
                      </a:endParaRPr>
                    </a:p>
                    <a:p>
                      <a:pPr marL="294005" indent="-199390">
                        <a:lnSpc>
                          <a:spcPct val="100000"/>
                        </a:lnSpc>
                        <a:spcBef>
                          <a:spcPts val="5"/>
                        </a:spcBef>
                        <a:buSzPct val="92857"/>
                        <a:buFont typeface="Calibri"/>
                        <a:buAutoNum type="arabicParenBoth" startAt="5"/>
                        <a:tabLst>
                          <a:tab pos="294640" algn="l"/>
                        </a:tabLst>
                      </a:pPr>
                      <a:r>
                        <a:rPr sz="1400" dirty="0">
                          <a:latin typeface="微软雅黑"/>
                          <a:cs typeface="微软雅黑"/>
                        </a:rPr>
                        <a:t>转动部分失去平衡</a:t>
                      </a:r>
                    </a:p>
                    <a:p>
                      <a:pPr marL="95250" marR="1189355">
                        <a:lnSpc>
                          <a:spcPct val="100000"/>
                        </a:lnSpc>
                        <a:buSzPct val="92857"/>
                        <a:buFont typeface="Calibri"/>
                        <a:buAutoNum type="arabicParenBoth" startAt="5"/>
                        <a:tabLst>
                          <a:tab pos="294640" algn="l"/>
                        </a:tabLst>
                      </a:pPr>
                      <a:r>
                        <a:rPr sz="1400" dirty="0" err="1">
                          <a:latin typeface="微软雅黑"/>
                          <a:cs typeface="微软雅黑"/>
                        </a:rPr>
                        <a:t>管路或泵内有杂物堵塞</a:t>
                      </a:r>
                      <a:r>
                        <a:rPr sz="1400" spc="-5" dirty="0">
                          <a:latin typeface="微软雅黑"/>
                          <a:cs typeface="微软雅黑"/>
                        </a:rPr>
                        <a:t> </a:t>
                      </a:r>
                      <a:endParaRPr lang="en-US" sz="1400" spc="-5" dirty="0">
                        <a:latin typeface="微软雅黑"/>
                        <a:cs typeface="微软雅黑"/>
                      </a:endParaRPr>
                    </a:p>
                    <a:p>
                      <a:pPr marL="95250" marR="1189355">
                        <a:lnSpc>
                          <a:spcPct val="100000"/>
                        </a:lnSpc>
                        <a:buSzPct val="92857"/>
                        <a:buFont typeface="Calibri"/>
                        <a:buNone/>
                        <a:tabLst>
                          <a:tab pos="294640" algn="l"/>
                        </a:tabLst>
                      </a:pPr>
                      <a:r>
                        <a:rPr sz="1400" spc="-10" dirty="0">
                          <a:latin typeface="Calibri"/>
                          <a:cs typeface="Calibri"/>
                        </a:rPr>
                        <a:t>(8)</a:t>
                      </a:r>
                      <a:r>
                        <a:rPr sz="1400" dirty="0">
                          <a:latin typeface="微软雅黑"/>
                          <a:cs typeface="微软雅黑"/>
                        </a:rPr>
                        <a:t>关小了进口阀</a:t>
                      </a:r>
                    </a:p>
                  </a:txBody>
                  <a:tcPr marL="0" marR="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tc>
                  <a:txBody>
                    <a:bodyPr/>
                    <a:lstStyle/>
                    <a:p>
                      <a:pPr marL="95885" marR="4349115">
                        <a:lnSpc>
                          <a:spcPct val="100000"/>
                        </a:lnSpc>
                        <a:spcBef>
                          <a:spcPts val="360"/>
                        </a:spcBef>
                      </a:pPr>
                      <a:r>
                        <a:rPr sz="1400" spc="-10" dirty="0">
                          <a:latin typeface="Calibri"/>
                          <a:cs typeface="Calibri"/>
                        </a:rPr>
                        <a:t>(1)</a:t>
                      </a:r>
                      <a:r>
                        <a:rPr sz="1400" dirty="0" err="1">
                          <a:latin typeface="微软雅黑"/>
                          <a:cs typeface="微软雅黑"/>
                        </a:rPr>
                        <a:t>校正对中</a:t>
                      </a:r>
                      <a:r>
                        <a:rPr sz="1400" dirty="0">
                          <a:latin typeface="微软雅黑"/>
                          <a:cs typeface="微软雅黑"/>
                        </a:rPr>
                        <a:t> </a:t>
                      </a:r>
                      <a:endParaRPr lang="en-US" sz="1400" dirty="0">
                        <a:latin typeface="微软雅黑"/>
                        <a:cs typeface="微软雅黑"/>
                      </a:endParaRPr>
                    </a:p>
                    <a:p>
                      <a:pPr marL="95885" marR="4349115">
                        <a:lnSpc>
                          <a:spcPct val="100000"/>
                        </a:lnSpc>
                        <a:spcBef>
                          <a:spcPts val="360"/>
                        </a:spcBef>
                      </a:pPr>
                      <a:r>
                        <a:rPr sz="1400" spc="-10" dirty="0">
                          <a:latin typeface="Calibri"/>
                          <a:cs typeface="Calibri"/>
                        </a:rPr>
                        <a:t>(2)</a:t>
                      </a:r>
                      <a:r>
                        <a:rPr sz="1400" dirty="0" err="1">
                          <a:latin typeface="微软雅黑"/>
                          <a:cs typeface="微软雅黑"/>
                        </a:rPr>
                        <a:t>更换新轴</a:t>
                      </a:r>
                      <a:r>
                        <a:rPr sz="1400" dirty="0">
                          <a:latin typeface="微软雅黑"/>
                          <a:cs typeface="微软雅黑"/>
                        </a:rPr>
                        <a:t> </a:t>
                      </a:r>
                      <a:endParaRPr lang="en-US" sz="1400" dirty="0">
                        <a:latin typeface="微软雅黑"/>
                        <a:cs typeface="微软雅黑"/>
                      </a:endParaRPr>
                    </a:p>
                    <a:p>
                      <a:pPr marL="95885" marR="4349115">
                        <a:lnSpc>
                          <a:spcPct val="100000"/>
                        </a:lnSpc>
                        <a:spcBef>
                          <a:spcPts val="360"/>
                        </a:spcBef>
                      </a:pPr>
                      <a:r>
                        <a:rPr sz="1400" spc="-10" dirty="0">
                          <a:latin typeface="Calibri"/>
                          <a:cs typeface="Calibri"/>
                        </a:rPr>
                        <a:t>(3)</a:t>
                      </a:r>
                      <a:r>
                        <a:rPr sz="1400" dirty="0" err="1">
                          <a:latin typeface="微软雅黑"/>
                          <a:cs typeface="微软雅黑"/>
                        </a:rPr>
                        <a:t>更换轴承</a:t>
                      </a:r>
                      <a:r>
                        <a:rPr sz="1400" dirty="0">
                          <a:latin typeface="微软雅黑"/>
                          <a:cs typeface="微软雅黑"/>
                        </a:rPr>
                        <a:t> </a:t>
                      </a:r>
                      <a:endParaRPr lang="en-US" sz="1400" dirty="0">
                        <a:latin typeface="微软雅黑"/>
                        <a:cs typeface="微软雅黑"/>
                      </a:endParaRPr>
                    </a:p>
                    <a:p>
                      <a:pPr marL="95885" marR="4349115">
                        <a:lnSpc>
                          <a:spcPct val="100000"/>
                        </a:lnSpc>
                        <a:spcBef>
                          <a:spcPts val="360"/>
                        </a:spcBef>
                      </a:pPr>
                      <a:r>
                        <a:rPr sz="1400" spc="-10" dirty="0">
                          <a:latin typeface="Calibri"/>
                          <a:cs typeface="Calibri"/>
                        </a:rPr>
                        <a:t>(</a:t>
                      </a:r>
                      <a:r>
                        <a:rPr sz="1400" dirty="0">
                          <a:latin typeface="Calibri"/>
                          <a:cs typeface="Calibri"/>
                        </a:rPr>
                        <a:t>4</a:t>
                      </a:r>
                      <a:r>
                        <a:rPr sz="1400" spc="-10" dirty="0">
                          <a:latin typeface="Calibri"/>
                          <a:cs typeface="Calibri"/>
                        </a:rPr>
                        <a:t>)</a:t>
                      </a:r>
                      <a:r>
                        <a:rPr sz="1400" dirty="0">
                          <a:latin typeface="微软雅黑"/>
                          <a:cs typeface="微软雅黑"/>
                        </a:rPr>
                        <a:t>向厂方咨询</a:t>
                      </a:r>
                    </a:p>
                    <a:p>
                      <a:pPr marL="95885" marR="3457575">
                        <a:lnSpc>
                          <a:spcPct val="100000"/>
                        </a:lnSpc>
                      </a:pPr>
                      <a:r>
                        <a:rPr sz="1400" spc="-10" dirty="0">
                          <a:latin typeface="Calibri"/>
                          <a:cs typeface="Calibri"/>
                        </a:rPr>
                        <a:t>(5)</a:t>
                      </a:r>
                      <a:r>
                        <a:rPr sz="1400" spc="-5" dirty="0">
                          <a:latin typeface="微软雅黑"/>
                          <a:cs typeface="微软雅黑"/>
                        </a:rPr>
                        <a:t>检修泵或改善使用情况  </a:t>
                      </a:r>
                      <a:r>
                        <a:rPr sz="1400" spc="-10" dirty="0">
                          <a:latin typeface="Calibri"/>
                          <a:cs typeface="Calibri"/>
                        </a:rPr>
                        <a:t>(6)</a:t>
                      </a:r>
                      <a:r>
                        <a:rPr sz="1400" dirty="0" err="1">
                          <a:latin typeface="微软雅黑"/>
                          <a:cs typeface="微软雅黑"/>
                        </a:rPr>
                        <a:t>检查原因，设法消除</a:t>
                      </a:r>
                      <a:r>
                        <a:rPr sz="1400" dirty="0">
                          <a:latin typeface="微软雅黑"/>
                          <a:cs typeface="微软雅黑"/>
                        </a:rPr>
                        <a:t> </a:t>
                      </a:r>
                      <a:endParaRPr lang="en-US" altLang="en-US" sz="1400" dirty="0">
                        <a:latin typeface="微软雅黑"/>
                        <a:cs typeface="微软雅黑"/>
                      </a:endParaRPr>
                    </a:p>
                    <a:p>
                      <a:pPr marL="95885" marR="3457575">
                        <a:lnSpc>
                          <a:spcPct val="100000"/>
                        </a:lnSpc>
                      </a:pPr>
                      <a:r>
                        <a:rPr lang="en-US" altLang="zh-CN" sz="1400" spc="-10" dirty="0">
                          <a:latin typeface="Calibri"/>
                          <a:cs typeface="Calibri"/>
                        </a:rPr>
                        <a:t>(7)</a:t>
                      </a:r>
                      <a:r>
                        <a:rPr lang="zh-CN" altLang="en-US" sz="1400" dirty="0">
                          <a:latin typeface="微软雅黑"/>
                          <a:cs typeface="微软雅黑"/>
                        </a:rPr>
                        <a:t>检查排污</a:t>
                      </a:r>
                    </a:p>
                    <a:p>
                      <a:pPr marL="95885">
                        <a:lnSpc>
                          <a:spcPct val="100000"/>
                        </a:lnSpc>
                      </a:pPr>
                      <a:r>
                        <a:rPr sz="1400" spc="-10" dirty="0">
                          <a:latin typeface="Calibri"/>
                          <a:cs typeface="Calibri"/>
                        </a:rPr>
                        <a:t>(8)</a:t>
                      </a:r>
                      <a:r>
                        <a:rPr sz="1400" dirty="0">
                          <a:latin typeface="微软雅黑"/>
                          <a:cs typeface="微软雅黑"/>
                        </a:rPr>
                        <a:t>打开进口阀，调节出口阀</a:t>
                      </a:r>
                    </a:p>
                  </a:txBody>
                  <a:tcPr marL="0" marR="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extLst>
                  <a:ext uri="{0D108BD9-81ED-4DB2-BD59-A6C34878D82A}">
                    <a16:rowId xmlns:a16="http://schemas.microsoft.com/office/drawing/2014/main" val="10002"/>
                  </a:ext>
                </a:extLst>
              </a:tr>
              <a:tr h="1171575">
                <a:tc>
                  <a:txBody>
                    <a:bodyPr/>
                    <a:lstStyle/>
                    <a:p>
                      <a:pPr>
                        <a:lnSpc>
                          <a:spcPct val="100000"/>
                        </a:lnSpc>
                      </a:pPr>
                      <a:endParaRPr sz="1400">
                        <a:latin typeface="Times New Roman"/>
                        <a:cs typeface="Times New Roman"/>
                      </a:endParaRPr>
                    </a:p>
                    <a:p>
                      <a:pPr>
                        <a:lnSpc>
                          <a:spcPct val="100000"/>
                        </a:lnSpc>
                        <a:spcBef>
                          <a:spcPts val="10"/>
                        </a:spcBef>
                      </a:pPr>
                      <a:endParaRPr sz="1800">
                        <a:latin typeface="Times New Roman"/>
                        <a:cs typeface="Times New Roman"/>
                      </a:endParaRPr>
                    </a:p>
                    <a:p>
                      <a:pPr marL="635" algn="ctr">
                        <a:lnSpc>
                          <a:spcPct val="100000"/>
                        </a:lnSpc>
                      </a:pPr>
                      <a:r>
                        <a:rPr sz="1400" dirty="0">
                          <a:latin typeface="Calibri"/>
                          <a:cs typeface="Calibri"/>
                        </a:rPr>
                        <a:t>6</a:t>
                      </a:r>
                      <a:endParaRPr sz="1400">
                        <a:latin typeface="Calibri"/>
                        <a:cs typeface="Calibri"/>
                      </a:endParaRPr>
                    </a:p>
                  </a:txBody>
                  <a:tcPr marL="0" marR="0" marT="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D2F4FB"/>
                    </a:solidFill>
                  </a:tcPr>
                </a:tc>
                <a:tc>
                  <a:txBody>
                    <a:bodyPr/>
                    <a:lstStyle/>
                    <a:p>
                      <a:pPr>
                        <a:lnSpc>
                          <a:spcPct val="100000"/>
                        </a:lnSpc>
                      </a:pPr>
                      <a:endParaRPr sz="1800" dirty="0">
                        <a:latin typeface="Times New Roman"/>
                        <a:cs typeface="Times New Roman"/>
                      </a:endParaRPr>
                    </a:p>
                    <a:p>
                      <a:pPr>
                        <a:lnSpc>
                          <a:spcPct val="100000"/>
                        </a:lnSpc>
                        <a:spcBef>
                          <a:spcPts val="20"/>
                        </a:spcBef>
                      </a:pPr>
                      <a:endParaRPr sz="1400" dirty="0">
                        <a:latin typeface="Times New Roman"/>
                        <a:cs typeface="Times New Roman"/>
                      </a:endParaRPr>
                    </a:p>
                    <a:p>
                      <a:pPr marL="95250">
                        <a:lnSpc>
                          <a:spcPct val="100000"/>
                        </a:lnSpc>
                        <a:spcBef>
                          <a:spcPts val="5"/>
                        </a:spcBef>
                      </a:pPr>
                      <a:r>
                        <a:rPr sz="1400" spc="310" dirty="0">
                          <a:latin typeface="微软雅黑"/>
                          <a:cs typeface="微软雅黑"/>
                        </a:rPr>
                        <a:t>电</a:t>
                      </a:r>
                      <a:r>
                        <a:rPr sz="1400" spc="300" dirty="0">
                          <a:latin typeface="微软雅黑"/>
                          <a:cs typeface="微软雅黑"/>
                        </a:rPr>
                        <a:t>机</a:t>
                      </a:r>
                      <a:r>
                        <a:rPr sz="1400" spc="310" dirty="0">
                          <a:latin typeface="微软雅黑"/>
                          <a:cs typeface="微软雅黑"/>
                        </a:rPr>
                        <a:t>过</a:t>
                      </a:r>
                      <a:r>
                        <a:rPr sz="1400" dirty="0">
                          <a:latin typeface="微软雅黑"/>
                          <a:cs typeface="微软雅黑"/>
                        </a:rPr>
                        <a:t>载</a:t>
                      </a:r>
                    </a:p>
                  </a:txBody>
                  <a:tcPr marL="0" marR="0" marT="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tc>
                  <a:txBody>
                    <a:bodyPr/>
                    <a:lstStyle/>
                    <a:p>
                      <a:pPr marL="95250" marR="1546225" algn="just">
                        <a:lnSpc>
                          <a:spcPct val="100000"/>
                        </a:lnSpc>
                        <a:spcBef>
                          <a:spcPts val="340"/>
                        </a:spcBef>
                      </a:pPr>
                      <a:r>
                        <a:rPr sz="1400" spc="-10" dirty="0">
                          <a:latin typeface="Calibri"/>
                          <a:cs typeface="Calibri"/>
                        </a:rPr>
                        <a:t>(</a:t>
                      </a:r>
                      <a:r>
                        <a:rPr sz="1400" dirty="0">
                          <a:latin typeface="Calibri"/>
                          <a:cs typeface="Calibri"/>
                        </a:rPr>
                        <a:t>1</a:t>
                      </a:r>
                      <a:r>
                        <a:rPr sz="1400" spc="-10" dirty="0">
                          <a:latin typeface="Calibri"/>
                          <a:cs typeface="Calibri"/>
                        </a:rPr>
                        <a:t>)</a:t>
                      </a:r>
                      <a:r>
                        <a:rPr sz="1400" dirty="0">
                          <a:latin typeface="微软雅黑"/>
                          <a:cs typeface="微软雅黑"/>
                        </a:rPr>
                        <a:t>泵和原动机不对中  </a:t>
                      </a:r>
                      <a:r>
                        <a:rPr sz="1400" spc="-10" dirty="0">
                          <a:latin typeface="Calibri"/>
                          <a:cs typeface="Calibri"/>
                        </a:rPr>
                        <a:t>(2)</a:t>
                      </a:r>
                      <a:r>
                        <a:rPr sz="1400" spc="-5" dirty="0">
                          <a:latin typeface="微软雅黑"/>
                          <a:cs typeface="微软雅黑"/>
                        </a:rPr>
                        <a:t>介质相对密度变大  </a:t>
                      </a:r>
                      <a:r>
                        <a:rPr sz="1400" spc="-10" dirty="0">
                          <a:latin typeface="Calibri"/>
                          <a:cs typeface="Calibri"/>
                        </a:rPr>
                        <a:t>(</a:t>
                      </a:r>
                      <a:r>
                        <a:rPr sz="1400" dirty="0">
                          <a:latin typeface="Calibri"/>
                          <a:cs typeface="Calibri"/>
                        </a:rPr>
                        <a:t>3</a:t>
                      </a:r>
                      <a:r>
                        <a:rPr sz="1400" spc="-10" dirty="0">
                          <a:latin typeface="Calibri"/>
                          <a:cs typeface="Calibri"/>
                        </a:rPr>
                        <a:t>)</a:t>
                      </a:r>
                      <a:r>
                        <a:rPr sz="1400" dirty="0">
                          <a:latin typeface="微软雅黑"/>
                          <a:cs typeface="微软雅黑"/>
                        </a:rPr>
                        <a:t>转动部分发生摩擦</a:t>
                      </a:r>
                    </a:p>
                    <a:p>
                      <a:pPr marL="95250" marR="121285">
                        <a:lnSpc>
                          <a:spcPct val="100000"/>
                        </a:lnSpc>
                        <a:spcBef>
                          <a:spcPts val="5"/>
                        </a:spcBef>
                      </a:pPr>
                      <a:r>
                        <a:rPr sz="1400" spc="-10" dirty="0">
                          <a:latin typeface="Calibri"/>
                          <a:cs typeface="Calibri"/>
                        </a:rPr>
                        <a:t>(</a:t>
                      </a:r>
                      <a:r>
                        <a:rPr sz="1400" dirty="0">
                          <a:latin typeface="Calibri"/>
                          <a:cs typeface="Calibri"/>
                        </a:rPr>
                        <a:t>4</a:t>
                      </a:r>
                      <a:r>
                        <a:rPr sz="1400" spc="-10" dirty="0">
                          <a:latin typeface="Calibri"/>
                          <a:cs typeface="Calibri"/>
                        </a:rPr>
                        <a:t>)</a:t>
                      </a:r>
                      <a:r>
                        <a:rPr sz="1400" dirty="0">
                          <a:latin typeface="微软雅黑"/>
                          <a:cs typeface="微软雅黑"/>
                        </a:rPr>
                        <a:t>装置阻力变低，使运行点偏向大</a:t>
                      </a:r>
                      <a:r>
                        <a:rPr sz="1400" spc="-15" dirty="0">
                          <a:latin typeface="微软雅黑"/>
                          <a:cs typeface="微软雅黑"/>
                        </a:rPr>
                        <a:t>流</a:t>
                      </a:r>
                      <a:r>
                        <a:rPr sz="1400" dirty="0">
                          <a:latin typeface="微软雅黑"/>
                          <a:cs typeface="微软雅黑"/>
                        </a:rPr>
                        <a:t>量 处</a:t>
                      </a:r>
                    </a:p>
                  </a:txBody>
                  <a:tcPr marL="0" marR="0" marT="4318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tc>
                  <a:txBody>
                    <a:bodyPr/>
                    <a:lstStyle/>
                    <a:p>
                      <a:pPr marL="294005" indent="-198755">
                        <a:lnSpc>
                          <a:spcPct val="100000"/>
                        </a:lnSpc>
                        <a:spcBef>
                          <a:spcPts val="1180"/>
                        </a:spcBef>
                        <a:buSzPct val="92857"/>
                        <a:buFont typeface="Calibri"/>
                        <a:buAutoNum type="arabicParenBoth"/>
                        <a:tabLst>
                          <a:tab pos="294640" algn="l"/>
                        </a:tabLst>
                      </a:pPr>
                      <a:r>
                        <a:rPr sz="1400" spc="-5" dirty="0">
                          <a:latin typeface="微软雅黑"/>
                          <a:cs typeface="微软雅黑"/>
                        </a:rPr>
                        <a:t>调整泵和原动机的对中性</a:t>
                      </a:r>
                      <a:endParaRPr sz="1400" dirty="0">
                        <a:latin typeface="微软雅黑"/>
                        <a:cs typeface="微软雅黑"/>
                      </a:endParaRPr>
                    </a:p>
                    <a:p>
                      <a:pPr marL="95885" marR="4170679">
                        <a:lnSpc>
                          <a:spcPct val="100000"/>
                        </a:lnSpc>
                        <a:buSzPct val="92857"/>
                        <a:buFont typeface="Calibri"/>
                        <a:buAutoNum type="arabicParenBoth"/>
                        <a:tabLst>
                          <a:tab pos="294640" algn="l"/>
                        </a:tabLst>
                      </a:pPr>
                      <a:r>
                        <a:rPr sz="1400" dirty="0" err="1">
                          <a:latin typeface="微软雅黑"/>
                          <a:cs typeface="微软雅黑"/>
                        </a:rPr>
                        <a:t>改变操作</a:t>
                      </a:r>
                      <a:r>
                        <a:rPr lang="zh-CN" altLang="en-US" sz="1400" dirty="0">
                          <a:latin typeface="微软雅黑"/>
                          <a:cs typeface="微软雅黑"/>
                        </a:rPr>
                        <a:t>工艺</a:t>
                      </a:r>
                      <a:endParaRPr lang="en-US" sz="1400" dirty="0">
                        <a:latin typeface="微软雅黑"/>
                        <a:cs typeface="微软雅黑"/>
                      </a:endParaRPr>
                    </a:p>
                    <a:p>
                      <a:pPr marL="95885" marR="4170679">
                        <a:lnSpc>
                          <a:spcPct val="100000"/>
                        </a:lnSpc>
                        <a:buSzPct val="92857"/>
                        <a:buFont typeface="Calibri"/>
                        <a:buNone/>
                        <a:tabLst>
                          <a:tab pos="294640" algn="l"/>
                        </a:tabLst>
                      </a:pPr>
                      <a:r>
                        <a:rPr sz="1400" spc="-10" dirty="0">
                          <a:latin typeface="Calibri"/>
                          <a:cs typeface="Calibri"/>
                        </a:rPr>
                        <a:t>(</a:t>
                      </a:r>
                      <a:r>
                        <a:rPr sz="1400" dirty="0">
                          <a:latin typeface="Calibri"/>
                          <a:cs typeface="Calibri"/>
                        </a:rPr>
                        <a:t>3</a:t>
                      </a:r>
                      <a:r>
                        <a:rPr sz="1400" spc="-10" dirty="0">
                          <a:latin typeface="Calibri"/>
                          <a:cs typeface="Calibri"/>
                        </a:rPr>
                        <a:t>)</a:t>
                      </a:r>
                      <a:r>
                        <a:rPr sz="1400" dirty="0">
                          <a:latin typeface="微软雅黑"/>
                          <a:cs typeface="微软雅黑"/>
                        </a:rPr>
                        <a:t>修复摩擦部位</a:t>
                      </a:r>
                    </a:p>
                    <a:p>
                      <a:pPr marL="95885">
                        <a:lnSpc>
                          <a:spcPct val="100000"/>
                        </a:lnSpc>
                      </a:pPr>
                      <a:r>
                        <a:rPr sz="1400" spc="-10" dirty="0">
                          <a:latin typeface="Calibri"/>
                          <a:cs typeface="Calibri"/>
                        </a:rPr>
                        <a:t>(4)</a:t>
                      </a:r>
                      <a:r>
                        <a:rPr sz="1400" dirty="0">
                          <a:latin typeface="微软雅黑"/>
                          <a:cs typeface="微软雅黑"/>
                        </a:rPr>
                        <a:t>检查吸入和排出管路压力与原来</a:t>
                      </a:r>
                      <a:r>
                        <a:rPr sz="1400" spc="-15" dirty="0">
                          <a:latin typeface="微软雅黑"/>
                          <a:cs typeface="微软雅黑"/>
                        </a:rPr>
                        <a:t>的</a:t>
                      </a:r>
                      <a:r>
                        <a:rPr sz="1400" dirty="0">
                          <a:latin typeface="微软雅黑"/>
                          <a:cs typeface="微软雅黑"/>
                        </a:rPr>
                        <a:t>变化</a:t>
                      </a:r>
                      <a:r>
                        <a:rPr sz="1400" spc="-15" dirty="0">
                          <a:latin typeface="微软雅黑"/>
                          <a:cs typeface="微软雅黑"/>
                        </a:rPr>
                        <a:t>情</a:t>
                      </a:r>
                      <a:r>
                        <a:rPr sz="1400" dirty="0">
                          <a:latin typeface="微软雅黑"/>
                          <a:cs typeface="微软雅黑"/>
                        </a:rPr>
                        <a:t>况，</a:t>
                      </a:r>
                      <a:r>
                        <a:rPr sz="1400" spc="-15" dirty="0">
                          <a:latin typeface="微软雅黑"/>
                          <a:cs typeface="微软雅黑"/>
                        </a:rPr>
                        <a:t>并</a:t>
                      </a:r>
                      <a:r>
                        <a:rPr sz="1400" dirty="0">
                          <a:latin typeface="微软雅黑"/>
                          <a:cs typeface="微软雅黑"/>
                        </a:rPr>
                        <a:t>予调整</a:t>
                      </a:r>
                    </a:p>
                  </a:txBody>
                  <a:tcPr marL="0" marR="0" marT="149860" marB="0">
                    <a:lnL w="12700">
                      <a:solidFill>
                        <a:srgbClr val="797AAA"/>
                      </a:solidFill>
                      <a:prstDash val="solid"/>
                    </a:lnL>
                    <a:lnR w="12700">
                      <a:solidFill>
                        <a:srgbClr val="797AAA"/>
                      </a:solidFill>
                      <a:prstDash val="solid"/>
                    </a:lnR>
                    <a:lnT w="12700">
                      <a:solidFill>
                        <a:srgbClr val="797AAA"/>
                      </a:solidFill>
                      <a:prstDash val="solid"/>
                    </a:lnT>
                    <a:lnB w="12700">
                      <a:solidFill>
                        <a:srgbClr val="797AAA"/>
                      </a:solidFill>
                      <a:prstDash val="solid"/>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16A50A62-A283-141E-E717-DC3291612F46}"/>
              </a:ext>
            </a:extLst>
          </p:cNvPr>
          <p:cNvGraphicFramePr>
            <a:graphicFrameLocks noGrp="1"/>
          </p:cNvGraphicFramePr>
          <p:nvPr>
            <p:extLst>
              <p:ext uri="{D42A27DB-BD31-4B8C-83A1-F6EECF244321}">
                <p14:modId xmlns:p14="http://schemas.microsoft.com/office/powerpoint/2010/main" val="1316538275"/>
              </p:ext>
            </p:extLst>
          </p:nvPr>
        </p:nvGraphicFramePr>
        <p:xfrm>
          <a:off x="419100" y="838200"/>
          <a:ext cx="11353800" cy="5727940"/>
        </p:xfrm>
        <a:graphic>
          <a:graphicData uri="http://schemas.openxmlformats.org/drawingml/2006/table">
            <a:tbl>
              <a:tblPr firstRow="1" bandRow="1">
                <a:tableStyleId>{5C22544A-7EE6-4342-B048-85BDC9FD1C3A}</a:tableStyleId>
              </a:tblPr>
              <a:tblGrid>
                <a:gridCol w="495300">
                  <a:extLst>
                    <a:ext uri="{9D8B030D-6E8A-4147-A177-3AD203B41FA5}">
                      <a16:colId xmlns:a16="http://schemas.microsoft.com/office/drawing/2014/main" val="3121175447"/>
                    </a:ext>
                  </a:extLst>
                </a:gridCol>
                <a:gridCol w="1295400">
                  <a:extLst>
                    <a:ext uri="{9D8B030D-6E8A-4147-A177-3AD203B41FA5}">
                      <a16:colId xmlns:a16="http://schemas.microsoft.com/office/drawing/2014/main" val="2850937212"/>
                    </a:ext>
                  </a:extLst>
                </a:gridCol>
                <a:gridCol w="4724400">
                  <a:extLst>
                    <a:ext uri="{9D8B030D-6E8A-4147-A177-3AD203B41FA5}">
                      <a16:colId xmlns:a16="http://schemas.microsoft.com/office/drawing/2014/main" val="2268398165"/>
                    </a:ext>
                  </a:extLst>
                </a:gridCol>
                <a:gridCol w="4838700">
                  <a:extLst>
                    <a:ext uri="{9D8B030D-6E8A-4147-A177-3AD203B41FA5}">
                      <a16:colId xmlns:a16="http://schemas.microsoft.com/office/drawing/2014/main" val="2655279848"/>
                    </a:ext>
                  </a:extLst>
                </a:gridCol>
              </a:tblGrid>
              <a:tr h="609600">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F4FB"/>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Failure Symptoms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F4FB"/>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Reasons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F4FB"/>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Troubleshooting Methods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F4FB"/>
                    </a:solidFill>
                  </a:tcPr>
                </a:tc>
                <a:extLst>
                  <a:ext uri="{0D108BD9-81ED-4DB2-BD59-A6C34878D82A}">
                    <a16:rowId xmlns:a16="http://schemas.microsoft.com/office/drawing/2014/main" val="3150581557"/>
                  </a:ext>
                </a:extLst>
              </a:tr>
              <a:tr h="1308340">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F4FB"/>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Bearing overheat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Excessive lubricating oil</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Insufficient lubricating oil </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Oil degradation</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Misalignment of unit</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Vibration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Reduce oil</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Add oil</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Drain and clean the oil sump, then add new oil</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Check and adjust alignment of pump and DE</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Check balance of rotor or operate at lower flow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750236"/>
                  </a:ext>
                </a:extLst>
              </a:tr>
              <a:tr h="1024815">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F4FB"/>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Pump fails to deliver media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Air in suction line or inner pump</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Inlet or outlet valve on pipeline closed</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Using a head higher than pump’s maximum head</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Air leak in suction pipe</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Incorrect impeller rotation direction</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Suction height too high</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Suction pipe too small or blocked by debris</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Incorrect speed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Fill pump with media and remove air</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Open valve</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Replace with a pump of higher head</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Eliminate leaks on inlet side</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Correct motor rotation direction</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Reduce pump installation height and increase inlet pressure</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Increase inlet pipe diameter and remove blockages</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Ensure motor speed meets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2592227"/>
                  </a:ext>
                </a:extLst>
              </a:tr>
              <a:tr h="1024815">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F4FB"/>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Insufficient 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Damaged impeller</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Excessive wear of seal ring</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Insufficient speed</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Inlet or outlet valve not fully open</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Air leaked into suction line</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Blockage in pipeline</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Medium density not match with pump’s requirements</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Unit head does not match the pump head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Replace the impeller</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Replace the seals</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Increase speed as required</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Fully open the valve</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Seal the leakage point</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Remove the obstruction</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Recalculate or replace with a suitable motor power</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Try to lower the pump installation 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584657"/>
                  </a:ext>
                </a:extLst>
              </a:tr>
            </a:tbl>
          </a:graphicData>
        </a:graphic>
      </p:graphicFrame>
      <p:sp>
        <p:nvSpPr>
          <p:cNvPr id="6" name="object 2">
            <a:extLst>
              <a:ext uri="{FF2B5EF4-FFF2-40B4-BE49-F238E27FC236}">
                <a16:creationId xmlns:a16="http://schemas.microsoft.com/office/drawing/2014/main" id="{AAE794B1-9445-2575-3D42-C906C9302324}"/>
              </a:ext>
            </a:extLst>
          </p:cNvPr>
          <p:cNvSpPr txBox="1">
            <a:spLocks noGrp="1"/>
          </p:cNvSpPr>
          <p:nvPr>
            <p:ph type="title"/>
          </p:nvPr>
        </p:nvSpPr>
        <p:spPr>
          <a:xfrm>
            <a:off x="2730342" y="291860"/>
            <a:ext cx="6731316" cy="443711"/>
          </a:xfrm>
          <a:prstGeom prst="rect">
            <a:avLst/>
          </a:prstGeom>
        </p:spPr>
        <p:txBody>
          <a:bodyPr vert="horz" wrap="square" lIns="0" tIns="12700" rIns="0" bIns="0" rtlCol="0">
            <a:spAutoFit/>
          </a:bodyPr>
          <a:lstStyle/>
          <a:p>
            <a:pPr marL="12700" algn="ctr">
              <a:lnSpc>
                <a:spcPct val="100000"/>
              </a:lnSpc>
              <a:spcBef>
                <a:spcPts val="100"/>
              </a:spcBef>
            </a:pPr>
            <a:r>
              <a:rPr lang="en-US" sz="2800" dirty="0">
                <a:latin typeface="Arial" panose="020B0604020202020204" pitchFamily="34" charset="0"/>
                <a:cs typeface="Arial" panose="020B0604020202020204" pitchFamily="34" charset="0"/>
              </a:rPr>
              <a:t>Centrifugal Pump Failure</a:t>
            </a:r>
            <a:endParaRP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8664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2F949-6F41-6A30-810B-7DE91CA935CB}"/>
            </a:ext>
          </a:extLst>
        </p:cNvPr>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1F4FED38-0AD6-A475-BCCE-8F92B58F723B}"/>
              </a:ext>
            </a:extLst>
          </p:cNvPr>
          <p:cNvGraphicFramePr>
            <a:graphicFrameLocks noGrp="1"/>
          </p:cNvGraphicFramePr>
          <p:nvPr>
            <p:extLst>
              <p:ext uri="{D42A27DB-BD31-4B8C-83A1-F6EECF244321}">
                <p14:modId xmlns:p14="http://schemas.microsoft.com/office/powerpoint/2010/main" val="3864032134"/>
              </p:ext>
            </p:extLst>
          </p:nvPr>
        </p:nvGraphicFramePr>
        <p:xfrm>
          <a:off x="419100" y="838200"/>
          <a:ext cx="11353800" cy="5791200"/>
        </p:xfrm>
        <a:graphic>
          <a:graphicData uri="http://schemas.openxmlformats.org/drawingml/2006/table">
            <a:tbl>
              <a:tblPr firstRow="1" bandRow="1">
                <a:tableStyleId>{5C22544A-7EE6-4342-B048-85BDC9FD1C3A}</a:tableStyleId>
              </a:tblPr>
              <a:tblGrid>
                <a:gridCol w="495300">
                  <a:extLst>
                    <a:ext uri="{9D8B030D-6E8A-4147-A177-3AD203B41FA5}">
                      <a16:colId xmlns:a16="http://schemas.microsoft.com/office/drawing/2014/main" val="3121175447"/>
                    </a:ext>
                  </a:extLst>
                </a:gridCol>
                <a:gridCol w="1295400">
                  <a:extLst>
                    <a:ext uri="{9D8B030D-6E8A-4147-A177-3AD203B41FA5}">
                      <a16:colId xmlns:a16="http://schemas.microsoft.com/office/drawing/2014/main" val="2850937212"/>
                    </a:ext>
                  </a:extLst>
                </a:gridCol>
                <a:gridCol w="4343400">
                  <a:extLst>
                    <a:ext uri="{9D8B030D-6E8A-4147-A177-3AD203B41FA5}">
                      <a16:colId xmlns:a16="http://schemas.microsoft.com/office/drawing/2014/main" val="2268398165"/>
                    </a:ext>
                  </a:extLst>
                </a:gridCol>
                <a:gridCol w="5219700">
                  <a:extLst>
                    <a:ext uri="{9D8B030D-6E8A-4147-A177-3AD203B41FA5}">
                      <a16:colId xmlns:a16="http://schemas.microsoft.com/office/drawing/2014/main" val="2655279848"/>
                    </a:ext>
                  </a:extLst>
                </a:gridCol>
              </a:tblGrid>
              <a:tr h="609600">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F4FB"/>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Failure Symptoms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F4FB"/>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Reasons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F4FB"/>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Troubleshooting Methods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F4FB"/>
                    </a:solidFill>
                  </a:tcPr>
                </a:tc>
                <a:extLst>
                  <a:ext uri="{0D108BD9-81ED-4DB2-BD59-A6C34878D82A}">
                    <a16:rowId xmlns:a16="http://schemas.microsoft.com/office/drawing/2014/main" val="3150581557"/>
                  </a:ext>
                </a:extLst>
              </a:tr>
              <a:tr h="1308340">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F4FB"/>
                    </a:solidFill>
                  </a:tcPr>
                </a:tc>
                <a:tc>
                  <a:txBody>
                    <a:bodyPr/>
                    <a:lstStyle/>
                    <a:p>
                      <a:pPr algn="ctr"/>
                      <a:r>
                        <a:rPr lang="en-US" altLang="zh-CN" sz="1400" dirty="0">
                          <a:solidFill>
                            <a:sysClr val="windowText" lastClr="000000"/>
                          </a:solidFill>
                          <a:latin typeface="Arial" panose="020B0604020202020204" pitchFamily="34" charset="0"/>
                          <a:cs typeface="Arial" panose="020B0604020202020204" pitchFamily="34" charset="0"/>
                        </a:rPr>
                        <a:t>Severe leaking leakage</a:t>
                      </a:r>
                      <a:endParaRPr lang="en-US" sz="14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Improper selection of sealing element material</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Severe wear of friction pairs</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Uneven fit between dynamic and static rings</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Misalignment of friction pairs, causing static ring fracture</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O-ring damage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Inform the pump supplier about the medium conditions and use appropriate sealing components</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Replace worn-out parts and adjust the spring pressure</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Readjust the sealing assembly</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Disassemble the entire pump and replace the static ring, ensuring its perpendicularity error with the shaft being less than 0.10. Install the sealing assembly as required.</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Replace 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6750236"/>
                  </a:ext>
                </a:extLst>
              </a:tr>
              <a:tr h="1024815">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F4FB"/>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Pump experiencing vibration and noise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Misalignment of pump shaft and motor shaft centerlines</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Shaft bending</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Bearing wear</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Pump cavitation</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Wear between rotating and stationary parts</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Rotating parts out of balance</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Blockage in pipeline or pump due to debris</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Inlet valve partially closed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Align properly</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Replace with a new shaft</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Replace bearings</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Consult the manufacturer</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Inspect and repair pump or improve operating conditions</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Identify the cause and eliminate it</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Inspect for blockages and clean</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Open inlet valve and adjust outlet valve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2592227"/>
                  </a:ext>
                </a:extLst>
              </a:tr>
              <a:tr h="1024815">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F4FB"/>
                    </a:solidFill>
                  </a:tcPr>
                </a:tc>
                <a:tc>
                  <a:txBody>
                    <a:bodyPr/>
                    <a:lstStyle/>
                    <a:p>
                      <a:pPr algn="ctr"/>
                      <a:r>
                        <a:rPr lang="en-US" sz="1400" dirty="0">
                          <a:solidFill>
                            <a:sysClr val="windowText" lastClr="000000"/>
                          </a:solidFill>
                          <a:latin typeface="Arial" panose="020B0604020202020204" pitchFamily="34" charset="0"/>
                          <a:cs typeface="Arial" panose="020B0604020202020204" pitchFamily="34" charset="0"/>
                        </a:rPr>
                        <a:t>Motor overload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Misalignment between pump and prime mover</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Increased relative density of medium</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Friction in rotating parts</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Reduced system resistance, causing operating point to shift towards high flow 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Adjust alignment between pump and prime mover</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Modify the operating process</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Repair friction areas</a:t>
                      </a:r>
                    </a:p>
                    <a:p>
                      <a:pPr marL="342900" indent="-342900">
                        <a:buAutoNum type="arabicParenBoth"/>
                      </a:pPr>
                      <a:r>
                        <a:rPr lang="en-US" sz="1400" dirty="0">
                          <a:solidFill>
                            <a:sysClr val="windowText" lastClr="000000"/>
                          </a:solidFill>
                          <a:latin typeface="Arial" panose="020B0604020202020204" pitchFamily="34" charset="0"/>
                          <a:cs typeface="Arial" panose="020B0604020202020204" pitchFamily="34" charset="0"/>
                        </a:rPr>
                        <a:t>Check the pressure changes in the suction and discharge pipelines compared to the original conditions and make adjustments accordingly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584657"/>
                  </a:ext>
                </a:extLst>
              </a:tr>
            </a:tbl>
          </a:graphicData>
        </a:graphic>
      </p:graphicFrame>
      <p:sp>
        <p:nvSpPr>
          <p:cNvPr id="6" name="object 2">
            <a:extLst>
              <a:ext uri="{FF2B5EF4-FFF2-40B4-BE49-F238E27FC236}">
                <a16:creationId xmlns:a16="http://schemas.microsoft.com/office/drawing/2014/main" id="{A13CCD3F-819F-5FAE-5175-52D4E58EDA9A}"/>
              </a:ext>
            </a:extLst>
          </p:cNvPr>
          <p:cNvSpPr txBox="1">
            <a:spLocks noGrp="1"/>
          </p:cNvSpPr>
          <p:nvPr>
            <p:ph type="title"/>
          </p:nvPr>
        </p:nvSpPr>
        <p:spPr>
          <a:xfrm>
            <a:off x="2730342" y="291860"/>
            <a:ext cx="6731316" cy="443711"/>
          </a:xfrm>
          <a:prstGeom prst="rect">
            <a:avLst/>
          </a:prstGeom>
        </p:spPr>
        <p:txBody>
          <a:bodyPr vert="horz" wrap="square" lIns="0" tIns="12700" rIns="0" bIns="0" rtlCol="0">
            <a:spAutoFit/>
          </a:bodyPr>
          <a:lstStyle/>
          <a:p>
            <a:pPr marL="12700" algn="ctr">
              <a:lnSpc>
                <a:spcPct val="100000"/>
              </a:lnSpc>
              <a:spcBef>
                <a:spcPts val="100"/>
              </a:spcBef>
            </a:pPr>
            <a:r>
              <a:rPr lang="en-US" sz="2800" dirty="0">
                <a:latin typeface="Arial" panose="020B0604020202020204" pitchFamily="34" charset="0"/>
                <a:cs typeface="Arial" panose="020B0604020202020204" pitchFamily="34" charset="0"/>
              </a:rPr>
              <a:t>Centrifugal Pump Failure</a:t>
            </a:r>
            <a:endParaRP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95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2099" y="380156"/>
            <a:ext cx="10814101" cy="530915"/>
          </a:xfrm>
          <a:prstGeom prst="rect">
            <a:avLst/>
          </a:prstGeom>
          <a:solidFill>
            <a:srgbClr val="FFFF00"/>
          </a:solidFill>
        </p:spPr>
        <p:txBody>
          <a:bodyPr vert="horz" wrap="square" lIns="0" tIns="38100" rIns="0" bIns="0" rtlCol="0">
            <a:spAutoFit/>
          </a:bodyPr>
          <a:lstStyle/>
          <a:p>
            <a:pPr>
              <a:lnSpc>
                <a:spcPct val="100000"/>
              </a:lnSpc>
              <a:spcBef>
                <a:spcPts val="300"/>
              </a:spcBef>
            </a:pPr>
            <a:r>
              <a:rPr sz="3200" spc="295" dirty="0" err="1"/>
              <a:t>泵装置的组成</a:t>
            </a:r>
            <a:r>
              <a:rPr lang="en-US" sz="3200" spc="295" dirty="0"/>
              <a:t> </a:t>
            </a:r>
            <a:r>
              <a:rPr lang="en-US" sz="3200" spc="295" dirty="0">
                <a:latin typeface="Arial" panose="020B0604020202020204" pitchFamily="34" charset="0"/>
                <a:cs typeface="Arial" panose="020B0604020202020204" pitchFamily="34" charset="0"/>
              </a:rPr>
              <a:t>Composition of pump device</a:t>
            </a:r>
            <a:endParaRPr sz="3200" spc="295" dirty="0">
              <a:latin typeface="Arial" panose="020B0604020202020204" pitchFamily="34" charset="0"/>
              <a:cs typeface="Arial" panose="020B0604020202020204" pitchFamily="34" charset="0"/>
            </a:endParaRPr>
          </a:p>
        </p:txBody>
      </p:sp>
      <p:sp>
        <p:nvSpPr>
          <p:cNvPr id="3" name="object 3"/>
          <p:cNvSpPr txBox="1"/>
          <p:nvPr/>
        </p:nvSpPr>
        <p:spPr>
          <a:xfrm>
            <a:off x="692099" y="1066800"/>
            <a:ext cx="10814101" cy="5542543"/>
          </a:xfrm>
          <a:prstGeom prst="rect">
            <a:avLst/>
          </a:prstGeom>
        </p:spPr>
        <p:txBody>
          <a:bodyPr vert="horz" wrap="square" lIns="0" tIns="12700" rIns="0" bIns="0" rtlCol="0">
            <a:spAutoFit/>
          </a:bodyPr>
          <a:lstStyle/>
          <a:p>
            <a:pPr marL="240665" marR="136525" indent="-228600">
              <a:lnSpc>
                <a:spcPct val="130000"/>
              </a:lnSpc>
              <a:spcBef>
                <a:spcPts val="100"/>
              </a:spcBef>
              <a:buFont typeface="Arial"/>
              <a:buChar char="●"/>
              <a:tabLst>
                <a:tab pos="241300" algn="l"/>
              </a:tabLst>
            </a:pPr>
            <a:r>
              <a:rPr sz="1800" spc="155" dirty="0">
                <a:solidFill>
                  <a:srgbClr val="FF0000"/>
                </a:solidFill>
                <a:latin typeface="微软雅黑"/>
                <a:cs typeface="微软雅黑"/>
              </a:rPr>
              <a:t>进出口管路系统</a:t>
            </a:r>
            <a:r>
              <a:rPr sz="1800" spc="140" dirty="0">
                <a:solidFill>
                  <a:srgbClr val="585858"/>
                </a:solidFill>
                <a:latin typeface="微软雅黑"/>
                <a:cs typeface="微软雅黑"/>
              </a:rPr>
              <a:t>包</a:t>
            </a:r>
            <a:r>
              <a:rPr sz="1800" spc="155" dirty="0">
                <a:solidFill>
                  <a:srgbClr val="585858"/>
                </a:solidFill>
                <a:latin typeface="微软雅黑"/>
                <a:cs typeface="微软雅黑"/>
              </a:rPr>
              <a:t>括</a:t>
            </a:r>
            <a:r>
              <a:rPr sz="1800" spc="140" dirty="0">
                <a:solidFill>
                  <a:srgbClr val="585858"/>
                </a:solidFill>
                <a:latin typeface="微软雅黑"/>
                <a:cs typeface="微软雅黑"/>
              </a:rPr>
              <a:t>吸</a:t>
            </a:r>
            <a:r>
              <a:rPr sz="1800" spc="155" dirty="0">
                <a:solidFill>
                  <a:srgbClr val="585858"/>
                </a:solidFill>
                <a:latin typeface="微软雅黑"/>
                <a:cs typeface="微软雅黑"/>
              </a:rPr>
              <a:t>入</a:t>
            </a:r>
            <a:r>
              <a:rPr sz="1800" spc="140" dirty="0">
                <a:solidFill>
                  <a:srgbClr val="585858"/>
                </a:solidFill>
                <a:latin typeface="微软雅黑"/>
                <a:cs typeface="微软雅黑"/>
              </a:rPr>
              <a:t>管</a:t>
            </a:r>
            <a:r>
              <a:rPr sz="1800" spc="155" dirty="0">
                <a:solidFill>
                  <a:srgbClr val="585858"/>
                </a:solidFill>
                <a:latin typeface="微软雅黑"/>
                <a:cs typeface="微软雅黑"/>
              </a:rPr>
              <a:t>路</a:t>
            </a:r>
            <a:r>
              <a:rPr sz="1800" spc="140" dirty="0">
                <a:solidFill>
                  <a:srgbClr val="585858"/>
                </a:solidFill>
                <a:latin typeface="微软雅黑"/>
                <a:cs typeface="微软雅黑"/>
              </a:rPr>
              <a:t>、</a:t>
            </a:r>
            <a:r>
              <a:rPr sz="1800" spc="155" dirty="0">
                <a:solidFill>
                  <a:srgbClr val="585858"/>
                </a:solidFill>
                <a:latin typeface="微软雅黑"/>
                <a:cs typeface="微软雅黑"/>
              </a:rPr>
              <a:t>吸</a:t>
            </a:r>
            <a:r>
              <a:rPr sz="1800" spc="140" dirty="0">
                <a:solidFill>
                  <a:srgbClr val="585858"/>
                </a:solidFill>
                <a:latin typeface="微软雅黑"/>
                <a:cs typeface="微软雅黑"/>
              </a:rPr>
              <a:t>入</a:t>
            </a:r>
            <a:r>
              <a:rPr sz="1800" spc="155" dirty="0">
                <a:solidFill>
                  <a:srgbClr val="585858"/>
                </a:solidFill>
                <a:latin typeface="微软雅黑"/>
                <a:cs typeface="微软雅黑"/>
              </a:rPr>
              <a:t>阀</a:t>
            </a:r>
            <a:r>
              <a:rPr sz="1800" spc="140" dirty="0">
                <a:solidFill>
                  <a:srgbClr val="585858"/>
                </a:solidFill>
                <a:latin typeface="微软雅黑"/>
                <a:cs typeface="微软雅黑"/>
              </a:rPr>
              <a:t>、</a:t>
            </a:r>
            <a:r>
              <a:rPr sz="1800" spc="155" dirty="0">
                <a:solidFill>
                  <a:srgbClr val="585858"/>
                </a:solidFill>
                <a:latin typeface="微软雅黑"/>
                <a:cs typeface="微软雅黑"/>
              </a:rPr>
              <a:t>排</a:t>
            </a:r>
            <a:r>
              <a:rPr sz="1800" spc="140" dirty="0">
                <a:solidFill>
                  <a:srgbClr val="585858"/>
                </a:solidFill>
                <a:latin typeface="微软雅黑"/>
                <a:cs typeface="微软雅黑"/>
              </a:rPr>
              <a:t>出</a:t>
            </a:r>
            <a:r>
              <a:rPr sz="1800" spc="155" dirty="0">
                <a:solidFill>
                  <a:srgbClr val="585858"/>
                </a:solidFill>
                <a:latin typeface="微软雅黑"/>
                <a:cs typeface="微软雅黑"/>
              </a:rPr>
              <a:t>阀</a:t>
            </a:r>
            <a:r>
              <a:rPr sz="1800" spc="140" dirty="0">
                <a:solidFill>
                  <a:srgbClr val="585858"/>
                </a:solidFill>
                <a:latin typeface="微软雅黑"/>
                <a:cs typeface="微软雅黑"/>
              </a:rPr>
              <a:t>、</a:t>
            </a:r>
            <a:r>
              <a:rPr sz="1800" spc="155" dirty="0">
                <a:solidFill>
                  <a:srgbClr val="585858"/>
                </a:solidFill>
                <a:latin typeface="微软雅黑"/>
                <a:cs typeface="微软雅黑"/>
              </a:rPr>
              <a:t>止</a:t>
            </a:r>
            <a:r>
              <a:rPr sz="1800" spc="140" dirty="0">
                <a:solidFill>
                  <a:srgbClr val="585858"/>
                </a:solidFill>
                <a:latin typeface="微软雅黑"/>
                <a:cs typeface="微软雅黑"/>
              </a:rPr>
              <a:t>回</a:t>
            </a:r>
            <a:r>
              <a:rPr sz="1800" spc="155" dirty="0">
                <a:solidFill>
                  <a:srgbClr val="585858"/>
                </a:solidFill>
                <a:latin typeface="微软雅黑"/>
                <a:cs typeface="微软雅黑"/>
              </a:rPr>
              <a:t>阀</a:t>
            </a:r>
            <a:r>
              <a:rPr sz="1800" spc="140" dirty="0">
                <a:solidFill>
                  <a:srgbClr val="585858"/>
                </a:solidFill>
                <a:latin typeface="微软雅黑"/>
                <a:cs typeface="微软雅黑"/>
              </a:rPr>
              <a:t>和</a:t>
            </a:r>
            <a:r>
              <a:rPr sz="1800" spc="155" dirty="0">
                <a:solidFill>
                  <a:srgbClr val="585858"/>
                </a:solidFill>
                <a:latin typeface="微软雅黑"/>
                <a:cs typeface="微软雅黑"/>
              </a:rPr>
              <a:t>排</a:t>
            </a:r>
            <a:r>
              <a:rPr sz="1800" spc="140" dirty="0">
                <a:solidFill>
                  <a:srgbClr val="585858"/>
                </a:solidFill>
                <a:latin typeface="微软雅黑"/>
                <a:cs typeface="微软雅黑"/>
              </a:rPr>
              <a:t>出</a:t>
            </a:r>
            <a:r>
              <a:rPr sz="1800" spc="155" dirty="0">
                <a:solidFill>
                  <a:srgbClr val="585858"/>
                </a:solidFill>
                <a:latin typeface="微软雅黑"/>
                <a:cs typeface="微软雅黑"/>
              </a:rPr>
              <a:t>管</a:t>
            </a:r>
            <a:r>
              <a:rPr sz="1800" spc="140" dirty="0">
                <a:solidFill>
                  <a:srgbClr val="585858"/>
                </a:solidFill>
                <a:latin typeface="微软雅黑"/>
                <a:cs typeface="微软雅黑"/>
              </a:rPr>
              <a:t>路</a:t>
            </a:r>
            <a:r>
              <a:rPr sz="1800" spc="155" dirty="0">
                <a:solidFill>
                  <a:srgbClr val="585858"/>
                </a:solidFill>
                <a:latin typeface="微软雅黑"/>
                <a:cs typeface="微软雅黑"/>
              </a:rPr>
              <a:t>等</a:t>
            </a:r>
            <a:r>
              <a:rPr sz="1800" spc="140" dirty="0">
                <a:solidFill>
                  <a:srgbClr val="585858"/>
                </a:solidFill>
                <a:latin typeface="微软雅黑"/>
                <a:cs typeface="微软雅黑"/>
              </a:rPr>
              <a:t>。</a:t>
            </a:r>
            <a:r>
              <a:rPr sz="1800" spc="155" dirty="0">
                <a:solidFill>
                  <a:srgbClr val="585858"/>
                </a:solidFill>
                <a:latin typeface="微软雅黑"/>
                <a:cs typeface="微软雅黑"/>
              </a:rPr>
              <a:t>对</a:t>
            </a:r>
            <a:r>
              <a:rPr sz="1800" spc="140" dirty="0">
                <a:solidFill>
                  <a:srgbClr val="585858"/>
                </a:solidFill>
                <a:latin typeface="微软雅黑"/>
                <a:cs typeface="微软雅黑"/>
              </a:rPr>
              <a:t>于</a:t>
            </a:r>
            <a:r>
              <a:rPr sz="1800" spc="155" dirty="0">
                <a:solidFill>
                  <a:srgbClr val="585858"/>
                </a:solidFill>
                <a:latin typeface="微软雅黑"/>
                <a:cs typeface="微软雅黑"/>
              </a:rPr>
              <a:t>离</a:t>
            </a:r>
            <a:r>
              <a:rPr sz="1800" spc="140" dirty="0">
                <a:solidFill>
                  <a:srgbClr val="585858"/>
                </a:solidFill>
                <a:latin typeface="微软雅黑"/>
                <a:cs typeface="微软雅黑"/>
              </a:rPr>
              <a:t>心</a:t>
            </a:r>
            <a:r>
              <a:rPr sz="1800" spc="155" dirty="0">
                <a:solidFill>
                  <a:srgbClr val="585858"/>
                </a:solidFill>
                <a:latin typeface="微软雅黑"/>
                <a:cs typeface="微软雅黑"/>
              </a:rPr>
              <a:t>泵</a:t>
            </a:r>
            <a:r>
              <a:rPr sz="1800" spc="140" dirty="0">
                <a:solidFill>
                  <a:srgbClr val="585858"/>
                </a:solidFill>
                <a:latin typeface="微软雅黑"/>
                <a:cs typeface="微软雅黑"/>
              </a:rPr>
              <a:t>以</a:t>
            </a:r>
            <a:r>
              <a:rPr sz="1800" spc="155" dirty="0">
                <a:solidFill>
                  <a:srgbClr val="585858"/>
                </a:solidFill>
                <a:latin typeface="微软雅黑"/>
                <a:cs typeface="微软雅黑"/>
              </a:rPr>
              <a:t>吸</a:t>
            </a:r>
            <a:r>
              <a:rPr sz="1800" spc="140" dirty="0">
                <a:solidFill>
                  <a:srgbClr val="585858"/>
                </a:solidFill>
                <a:latin typeface="微软雅黑"/>
                <a:cs typeface="微软雅黑"/>
              </a:rPr>
              <a:t>上</a:t>
            </a:r>
            <a:r>
              <a:rPr sz="1800" spc="155" dirty="0">
                <a:solidFill>
                  <a:srgbClr val="585858"/>
                </a:solidFill>
                <a:latin typeface="微软雅黑"/>
                <a:cs typeface="微软雅黑"/>
              </a:rPr>
              <a:t>方</a:t>
            </a:r>
            <a:r>
              <a:rPr sz="1800" dirty="0">
                <a:solidFill>
                  <a:srgbClr val="585858"/>
                </a:solidFill>
                <a:latin typeface="微软雅黑"/>
                <a:cs typeface="微软雅黑"/>
              </a:rPr>
              <a:t>式 </a:t>
            </a:r>
            <a:r>
              <a:rPr sz="1800" spc="155" dirty="0">
                <a:solidFill>
                  <a:srgbClr val="585858"/>
                </a:solidFill>
                <a:latin typeface="微软雅黑"/>
                <a:cs typeface="微软雅黑"/>
              </a:rPr>
              <a:t>输液时，还需配</a:t>
            </a:r>
            <a:r>
              <a:rPr sz="1800" spc="140" dirty="0">
                <a:solidFill>
                  <a:srgbClr val="585858"/>
                </a:solidFill>
                <a:latin typeface="微软雅黑"/>
                <a:cs typeface="微软雅黑"/>
              </a:rPr>
              <a:t>用</a:t>
            </a:r>
            <a:r>
              <a:rPr sz="1800" spc="155" dirty="0">
                <a:solidFill>
                  <a:srgbClr val="585858"/>
                </a:solidFill>
                <a:latin typeface="微软雅黑"/>
                <a:cs typeface="微软雅黑"/>
              </a:rPr>
              <a:t>灌</a:t>
            </a:r>
            <a:r>
              <a:rPr sz="1800" spc="140" dirty="0">
                <a:solidFill>
                  <a:srgbClr val="585858"/>
                </a:solidFill>
                <a:latin typeface="微软雅黑"/>
                <a:cs typeface="微软雅黑"/>
              </a:rPr>
              <a:t>泵</a:t>
            </a:r>
            <a:r>
              <a:rPr sz="1800" spc="155" dirty="0">
                <a:solidFill>
                  <a:srgbClr val="585858"/>
                </a:solidFill>
                <a:latin typeface="微软雅黑"/>
                <a:cs typeface="微软雅黑"/>
              </a:rPr>
              <a:t>的</a:t>
            </a:r>
            <a:r>
              <a:rPr sz="1800" spc="140" dirty="0">
                <a:solidFill>
                  <a:srgbClr val="585858"/>
                </a:solidFill>
                <a:latin typeface="微软雅黑"/>
                <a:cs typeface="微软雅黑"/>
              </a:rPr>
              <a:t>管</a:t>
            </a:r>
            <a:r>
              <a:rPr sz="1800" spc="155" dirty="0">
                <a:solidFill>
                  <a:srgbClr val="585858"/>
                </a:solidFill>
                <a:latin typeface="微软雅黑"/>
                <a:cs typeface="微软雅黑"/>
              </a:rPr>
              <a:t>路</a:t>
            </a:r>
            <a:r>
              <a:rPr sz="1800" spc="140" dirty="0">
                <a:solidFill>
                  <a:srgbClr val="585858"/>
                </a:solidFill>
                <a:latin typeface="微软雅黑"/>
                <a:cs typeface="微软雅黑"/>
              </a:rPr>
              <a:t>和</a:t>
            </a:r>
            <a:r>
              <a:rPr sz="1800" spc="155" dirty="0">
                <a:solidFill>
                  <a:srgbClr val="585858"/>
                </a:solidFill>
                <a:latin typeface="微软雅黑"/>
                <a:cs typeface="微软雅黑"/>
              </a:rPr>
              <a:t>底</a:t>
            </a:r>
            <a:r>
              <a:rPr sz="1800" spc="145" dirty="0">
                <a:solidFill>
                  <a:srgbClr val="585858"/>
                </a:solidFill>
                <a:latin typeface="微软雅黑"/>
                <a:cs typeface="微软雅黑"/>
              </a:rPr>
              <a:t>阀</a:t>
            </a:r>
            <a:r>
              <a:rPr sz="1800" dirty="0">
                <a:solidFill>
                  <a:srgbClr val="585858"/>
                </a:solidFill>
                <a:latin typeface="Arial"/>
                <a:cs typeface="Arial"/>
              </a:rPr>
              <a:t>(</a:t>
            </a:r>
            <a:r>
              <a:rPr sz="1800" spc="-350" dirty="0">
                <a:solidFill>
                  <a:srgbClr val="585858"/>
                </a:solidFill>
                <a:latin typeface="Arial"/>
                <a:cs typeface="Arial"/>
              </a:rPr>
              <a:t> </a:t>
            </a:r>
            <a:r>
              <a:rPr sz="1800" spc="140" dirty="0">
                <a:solidFill>
                  <a:srgbClr val="585858"/>
                </a:solidFill>
                <a:latin typeface="微软雅黑"/>
                <a:cs typeface="微软雅黑"/>
              </a:rPr>
              <a:t>止</a:t>
            </a:r>
            <a:r>
              <a:rPr sz="1800" spc="150" dirty="0">
                <a:solidFill>
                  <a:srgbClr val="585858"/>
                </a:solidFill>
                <a:latin typeface="微软雅黑"/>
                <a:cs typeface="微软雅黑"/>
              </a:rPr>
              <a:t>回阀</a:t>
            </a:r>
            <a:r>
              <a:rPr sz="1800" dirty="0">
                <a:solidFill>
                  <a:srgbClr val="585858"/>
                </a:solidFill>
                <a:latin typeface="Arial"/>
                <a:cs typeface="Arial"/>
              </a:rPr>
              <a:t>)</a:t>
            </a:r>
            <a:r>
              <a:rPr sz="1800" spc="-345" dirty="0">
                <a:solidFill>
                  <a:srgbClr val="585858"/>
                </a:solidFill>
                <a:latin typeface="Arial"/>
                <a:cs typeface="Arial"/>
              </a:rPr>
              <a:t> </a:t>
            </a:r>
            <a:r>
              <a:rPr sz="1800" spc="140" dirty="0">
                <a:solidFill>
                  <a:srgbClr val="585858"/>
                </a:solidFill>
                <a:latin typeface="微软雅黑"/>
                <a:cs typeface="微软雅黑"/>
              </a:rPr>
              <a:t>等。</a:t>
            </a:r>
            <a:endParaRPr lang="en-US" sz="1800" spc="140" dirty="0">
              <a:solidFill>
                <a:srgbClr val="585858"/>
              </a:solidFill>
              <a:latin typeface="微软雅黑"/>
              <a:cs typeface="微软雅黑"/>
            </a:endParaRPr>
          </a:p>
          <a:p>
            <a:pPr marL="12065" marR="136525" algn="just">
              <a:lnSpc>
                <a:spcPct val="130000"/>
              </a:lnSpc>
              <a:spcBef>
                <a:spcPts val="100"/>
              </a:spcBef>
              <a:tabLst>
                <a:tab pos="241300" algn="l"/>
              </a:tabLst>
            </a:pPr>
            <a:r>
              <a:rPr lang="en-US" dirty="0">
                <a:solidFill>
                  <a:srgbClr val="585858"/>
                </a:solidFill>
                <a:latin typeface="Arial" panose="020B0604020202020204" pitchFamily="34" charset="0"/>
                <a:cs typeface="Arial" panose="020B0604020202020204" pitchFamily="34" charset="0"/>
              </a:rPr>
              <a:t>The inlet and outlet piping system includes the suction pipeline, suction valve, discharge valve, check valve, and discharge pipeline, etc. For centrifugal pumps that transport liquid via suction, it is also necessary to equip the pipeline for priming and a foot valve (check valve), etc.</a:t>
            </a:r>
            <a:endParaRPr sz="1800" dirty="0">
              <a:latin typeface="Arial" panose="020B0604020202020204" pitchFamily="34" charset="0"/>
              <a:cs typeface="Arial" panose="020B0604020202020204" pitchFamily="34" charset="0"/>
            </a:endParaRPr>
          </a:p>
          <a:p>
            <a:pPr marL="240665" marR="5080" indent="-228600">
              <a:lnSpc>
                <a:spcPct val="130100"/>
              </a:lnSpc>
              <a:spcBef>
                <a:spcPts val="990"/>
              </a:spcBef>
              <a:buFont typeface="Arial"/>
              <a:buChar char="●"/>
              <a:tabLst>
                <a:tab pos="241300" algn="l"/>
              </a:tabLst>
            </a:pPr>
            <a:r>
              <a:rPr sz="1800" spc="155" dirty="0">
                <a:solidFill>
                  <a:srgbClr val="FF0000"/>
                </a:solidFill>
                <a:latin typeface="微软雅黑"/>
                <a:cs typeface="微软雅黑"/>
              </a:rPr>
              <a:t>动力和传动系统</a:t>
            </a:r>
            <a:r>
              <a:rPr sz="1800" spc="140" dirty="0">
                <a:solidFill>
                  <a:srgbClr val="585858"/>
                </a:solidFill>
                <a:latin typeface="微软雅黑"/>
                <a:cs typeface="微软雅黑"/>
              </a:rPr>
              <a:t>包</a:t>
            </a:r>
            <a:r>
              <a:rPr sz="1800" spc="155" dirty="0">
                <a:solidFill>
                  <a:srgbClr val="585858"/>
                </a:solidFill>
                <a:latin typeface="微软雅黑"/>
                <a:cs typeface="微软雅黑"/>
              </a:rPr>
              <a:t>括</a:t>
            </a:r>
            <a:r>
              <a:rPr sz="1800" spc="140" dirty="0">
                <a:solidFill>
                  <a:srgbClr val="585858"/>
                </a:solidFill>
                <a:latin typeface="微软雅黑"/>
                <a:cs typeface="微软雅黑"/>
              </a:rPr>
              <a:t>原</a:t>
            </a:r>
            <a:r>
              <a:rPr sz="1800" spc="155" dirty="0">
                <a:solidFill>
                  <a:srgbClr val="585858"/>
                </a:solidFill>
                <a:latin typeface="微软雅黑"/>
                <a:cs typeface="微软雅黑"/>
              </a:rPr>
              <a:t>动</a:t>
            </a:r>
            <a:r>
              <a:rPr sz="1800" spc="140" dirty="0">
                <a:solidFill>
                  <a:srgbClr val="585858"/>
                </a:solidFill>
                <a:latin typeface="微软雅黑"/>
                <a:cs typeface="微软雅黑"/>
              </a:rPr>
              <a:t>机</a:t>
            </a:r>
            <a:r>
              <a:rPr sz="1800" dirty="0">
                <a:solidFill>
                  <a:srgbClr val="585858"/>
                </a:solidFill>
                <a:latin typeface="Arial"/>
                <a:cs typeface="Arial"/>
              </a:rPr>
              <a:t>(</a:t>
            </a:r>
            <a:r>
              <a:rPr sz="1800" spc="-345" dirty="0">
                <a:solidFill>
                  <a:srgbClr val="585858"/>
                </a:solidFill>
                <a:latin typeface="Arial"/>
                <a:cs typeface="Arial"/>
              </a:rPr>
              <a:t> </a:t>
            </a:r>
            <a:r>
              <a:rPr sz="1800" spc="140" dirty="0">
                <a:solidFill>
                  <a:srgbClr val="585858"/>
                </a:solidFill>
                <a:latin typeface="微软雅黑"/>
                <a:cs typeface="微软雅黑"/>
              </a:rPr>
              <a:t>一</a:t>
            </a:r>
            <a:r>
              <a:rPr sz="1800" spc="150" dirty="0">
                <a:solidFill>
                  <a:srgbClr val="585858"/>
                </a:solidFill>
                <a:latin typeface="微软雅黑"/>
                <a:cs typeface="微软雅黑"/>
              </a:rPr>
              <a:t>般</a:t>
            </a:r>
            <a:r>
              <a:rPr sz="1800" spc="140" dirty="0">
                <a:solidFill>
                  <a:srgbClr val="585858"/>
                </a:solidFill>
                <a:latin typeface="微软雅黑"/>
                <a:cs typeface="微软雅黑"/>
              </a:rPr>
              <a:t>为</a:t>
            </a:r>
            <a:r>
              <a:rPr sz="1800" spc="150" dirty="0">
                <a:solidFill>
                  <a:srgbClr val="585858"/>
                </a:solidFill>
                <a:latin typeface="微软雅黑"/>
                <a:cs typeface="微软雅黑"/>
              </a:rPr>
              <a:t>电</a:t>
            </a:r>
            <a:r>
              <a:rPr sz="1800" spc="140" dirty="0">
                <a:solidFill>
                  <a:srgbClr val="585858"/>
                </a:solidFill>
                <a:latin typeface="微软雅黑"/>
                <a:cs typeface="微软雅黑"/>
              </a:rPr>
              <a:t>动</a:t>
            </a:r>
            <a:r>
              <a:rPr sz="1800" spc="150" dirty="0">
                <a:solidFill>
                  <a:srgbClr val="585858"/>
                </a:solidFill>
                <a:latin typeface="微软雅黑"/>
                <a:cs typeface="微软雅黑"/>
              </a:rPr>
              <a:t>机</a:t>
            </a:r>
            <a:r>
              <a:rPr sz="1800" spc="140" dirty="0">
                <a:solidFill>
                  <a:srgbClr val="585858"/>
                </a:solidFill>
                <a:latin typeface="微软雅黑"/>
                <a:cs typeface="微软雅黑"/>
              </a:rPr>
              <a:t>或</a:t>
            </a:r>
            <a:r>
              <a:rPr sz="1800" spc="150" dirty="0">
                <a:solidFill>
                  <a:srgbClr val="585858"/>
                </a:solidFill>
                <a:latin typeface="微软雅黑"/>
                <a:cs typeface="微软雅黑"/>
              </a:rPr>
              <a:t>汽</a:t>
            </a:r>
            <a:r>
              <a:rPr sz="1800" spc="140" dirty="0">
                <a:solidFill>
                  <a:srgbClr val="585858"/>
                </a:solidFill>
                <a:latin typeface="微软雅黑"/>
                <a:cs typeface="微软雅黑"/>
              </a:rPr>
              <a:t>轮</a:t>
            </a:r>
            <a:r>
              <a:rPr sz="1800" spc="170" dirty="0">
                <a:solidFill>
                  <a:srgbClr val="585858"/>
                </a:solidFill>
                <a:latin typeface="微软雅黑"/>
                <a:cs typeface="微软雅黑"/>
              </a:rPr>
              <a:t>机</a:t>
            </a:r>
            <a:r>
              <a:rPr sz="1800" spc="140" dirty="0">
                <a:solidFill>
                  <a:srgbClr val="585858"/>
                </a:solidFill>
                <a:latin typeface="Arial"/>
                <a:cs typeface="Arial"/>
              </a:rPr>
              <a:t>)</a:t>
            </a:r>
            <a:r>
              <a:rPr sz="1800" spc="150" dirty="0">
                <a:solidFill>
                  <a:srgbClr val="585858"/>
                </a:solidFill>
                <a:latin typeface="微软雅黑"/>
                <a:cs typeface="微软雅黑"/>
              </a:rPr>
              <a:t>、</a:t>
            </a:r>
            <a:r>
              <a:rPr sz="1800" spc="140" dirty="0">
                <a:solidFill>
                  <a:srgbClr val="585858"/>
                </a:solidFill>
                <a:latin typeface="微软雅黑"/>
                <a:cs typeface="微软雅黑"/>
              </a:rPr>
              <a:t>变</a:t>
            </a:r>
            <a:r>
              <a:rPr sz="1800" spc="150" dirty="0">
                <a:solidFill>
                  <a:srgbClr val="585858"/>
                </a:solidFill>
                <a:latin typeface="微软雅黑"/>
                <a:cs typeface="微软雅黑"/>
              </a:rPr>
              <a:t>速</a:t>
            </a:r>
            <a:r>
              <a:rPr sz="1800" spc="145" dirty="0">
                <a:solidFill>
                  <a:srgbClr val="585858"/>
                </a:solidFill>
                <a:latin typeface="微软雅黑"/>
                <a:cs typeface="微软雅黑"/>
              </a:rPr>
              <a:t>器</a:t>
            </a:r>
            <a:r>
              <a:rPr sz="1800" dirty="0">
                <a:solidFill>
                  <a:srgbClr val="585858"/>
                </a:solidFill>
                <a:latin typeface="Arial"/>
                <a:cs typeface="Arial"/>
              </a:rPr>
              <a:t>(</a:t>
            </a:r>
            <a:r>
              <a:rPr sz="1800" spc="-345" dirty="0">
                <a:solidFill>
                  <a:srgbClr val="585858"/>
                </a:solidFill>
                <a:latin typeface="Arial"/>
                <a:cs typeface="Arial"/>
              </a:rPr>
              <a:t> </a:t>
            </a:r>
            <a:r>
              <a:rPr sz="1800" spc="140" dirty="0">
                <a:solidFill>
                  <a:srgbClr val="585858"/>
                </a:solidFill>
                <a:latin typeface="微软雅黑"/>
                <a:cs typeface="微软雅黑"/>
              </a:rPr>
              <a:t>增</a:t>
            </a:r>
            <a:r>
              <a:rPr sz="1800" spc="155" dirty="0">
                <a:solidFill>
                  <a:srgbClr val="585858"/>
                </a:solidFill>
                <a:latin typeface="微软雅黑"/>
                <a:cs typeface="微软雅黑"/>
              </a:rPr>
              <a:t>速</a:t>
            </a:r>
            <a:r>
              <a:rPr sz="1800" spc="140" dirty="0">
                <a:solidFill>
                  <a:srgbClr val="585858"/>
                </a:solidFill>
                <a:latin typeface="微软雅黑"/>
                <a:cs typeface="微软雅黑"/>
              </a:rPr>
              <a:t>器</a:t>
            </a:r>
            <a:r>
              <a:rPr sz="1800" spc="155" dirty="0">
                <a:solidFill>
                  <a:srgbClr val="585858"/>
                </a:solidFill>
                <a:latin typeface="微软雅黑"/>
                <a:cs typeface="微软雅黑"/>
              </a:rPr>
              <a:t>或</a:t>
            </a:r>
            <a:r>
              <a:rPr sz="1800" spc="140" dirty="0">
                <a:solidFill>
                  <a:srgbClr val="585858"/>
                </a:solidFill>
                <a:latin typeface="微软雅黑"/>
                <a:cs typeface="微软雅黑"/>
              </a:rPr>
              <a:t>减</a:t>
            </a:r>
            <a:r>
              <a:rPr sz="1800" spc="155" dirty="0">
                <a:solidFill>
                  <a:srgbClr val="585858"/>
                </a:solidFill>
                <a:latin typeface="微软雅黑"/>
                <a:cs typeface="微软雅黑"/>
              </a:rPr>
              <a:t>速</a:t>
            </a:r>
            <a:r>
              <a:rPr sz="1800" spc="140" dirty="0">
                <a:solidFill>
                  <a:srgbClr val="585858"/>
                </a:solidFill>
                <a:latin typeface="微软雅黑"/>
                <a:cs typeface="微软雅黑"/>
              </a:rPr>
              <a:t>器</a:t>
            </a:r>
            <a:r>
              <a:rPr sz="1800" spc="155" dirty="0">
                <a:solidFill>
                  <a:srgbClr val="585858"/>
                </a:solidFill>
                <a:latin typeface="Arial"/>
                <a:cs typeface="Arial"/>
              </a:rPr>
              <a:t>)</a:t>
            </a:r>
            <a:r>
              <a:rPr sz="1800" spc="140" dirty="0">
                <a:solidFill>
                  <a:srgbClr val="585858"/>
                </a:solidFill>
                <a:latin typeface="微软雅黑"/>
                <a:cs typeface="微软雅黑"/>
              </a:rPr>
              <a:t>。</a:t>
            </a:r>
            <a:r>
              <a:rPr sz="1800" spc="150" dirty="0">
                <a:solidFill>
                  <a:srgbClr val="585858"/>
                </a:solidFill>
                <a:latin typeface="微软雅黑"/>
                <a:cs typeface="微软雅黑"/>
              </a:rPr>
              <a:t>当</a:t>
            </a:r>
            <a:r>
              <a:rPr sz="1800" spc="140" dirty="0">
                <a:solidFill>
                  <a:srgbClr val="585858"/>
                </a:solidFill>
                <a:latin typeface="微软雅黑"/>
                <a:cs typeface="微软雅黑"/>
              </a:rPr>
              <a:t>泵</a:t>
            </a:r>
            <a:r>
              <a:rPr sz="1800" spc="150" dirty="0">
                <a:solidFill>
                  <a:srgbClr val="585858"/>
                </a:solidFill>
                <a:latin typeface="微软雅黑"/>
                <a:cs typeface="微软雅黑"/>
              </a:rPr>
              <a:t>需</a:t>
            </a:r>
            <a:r>
              <a:rPr sz="1800" spc="140" dirty="0">
                <a:solidFill>
                  <a:srgbClr val="585858"/>
                </a:solidFill>
                <a:latin typeface="微软雅黑"/>
                <a:cs typeface="微软雅黑"/>
              </a:rPr>
              <a:t>要</a:t>
            </a:r>
            <a:r>
              <a:rPr sz="1800" spc="150" dirty="0">
                <a:solidFill>
                  <a:srgbClr val="585858"/>
                </a:solidFill>
                <a:latin typeface="微软雅黑"/>
                <a:cs typeface="微软雅黑"/>
              </a:rPr>
              <a:t>以</a:t>
            </a:r>
            <a:r>
              <a:rPr sz="1800" spc="140" dirty="0">
                <a:solidFill>
                  <a:srgbClr val="585858"/>
                </a:solidFill>
                <a:latin typeface="微软雅黑"/>
                <a:cs typeface="微软雅黑"/>
              </a:rPr>
              <a:t>改</a:t>
            </a:r>
            <a:r>
              <a:rPr sz="1800" dirty="0">
                <a:solidFill>
                  <a:srgbClr val="585858"/>
                </a:solidFill>
                <a:latin typeface="微软雅黑"/>
                <a:cs typeface="微软雅黑"/>
              </a:rPr>
              <a:t>变 </a:t>
            </a:r>
            <a:r>
              <a:rPr sz="1800" spc="155" dirty="0" err="1">
                <a:solidFill>
                  <a:srgbClr val="585858"/>
                </a:solidFill>
                <a:latin typeface="微软雅黑"/>
                <a:cs typeface="微软雅黑"/>
              </a:rPr>
              <a:t>泵速进行调节时</a:t>
            </a:r>
            <a:r>
              <a:rPr sz="1800" spc="140" dirty="0" err="1">
                <a:solidFill>
                  <a:srgbClr val="585858"/>
                </a:solidFill>
                <a:latin typeface="微软雅黑"/>
                <a:cs typeface="微软雅黑"/>
              </a:rPr>
              <a:t>，</a:t>
            </a:r>
            <a:r>
              <a:rPr sz="1800" spc="155" dirty="0" err="1">
                <a:solidFill>
                  <a:srgbClr val="585858"/>
                </a:solidFill>
                <a:latin typeface="微软雅黑"/>
                <a:cs typeface="微软雅黑"/>
              </a:rPr>
              <a:t>还</a:t>
            </a:r>
            <a:r>
              <a:rPr sz="1800" spc="140" dirty="0" err="1">
                <a:solidFill>
                  <a:srgbClr val="585858"/>
                </a:solidFill>
                <a:latin typeface="微软雅黑"/>
                <a:cs typeface="微软雅黑"/>
              </a:rPr>
              <a:t>需</a:t>
            </a:r>
            <a:r>
              <a:rPr sz="1800" spc="155" dirty="0" err="1">
                <a:solidFill>
                  <a:srgbClr val="585858"/>
                </a:solidFill>
                <a:latin typeface="微软雅黑"/>
                <a:cs typeface="微软雅黑"/>
              </a:rPr>
              <a:t>配</a:t>
            </a:r>
            <a:r>
              <a:rPr sz="1800" spc="140" dirty="0" err="1">
                <a:solidFill>
                  <a:srgbClr val="585858"/>
                </a:solidFill>
                <a:latin typeface="微软雅黑"/>
                <a:cs typeface="微软雅黑"/>
              </a:rPr>
              <a:t>用</a:t>
            </a:r>
            <a:r>
              <a:rPr sz="1800" spc="155" dirty="0" err="1">
                <a:solidFill>
                  <a:srgbClr val="585858"/>
                </a:solidFill>
                <a:latin typeface="微软雅黑"/>
                <a:cs typeface="微软雅黑"/>
              </a:rPr>
              <a:t>调</a:t>
            </a:r>
            <a:r>
              <a:rPr sz="1800" spc="140" dirty="0" err="1">
                <a:solidFill>
                  <a:srgbClr val="585858"/>
                </a:solidFill>
                <a:latin typeface="微软雅黑"/>
                <a:cs typeface="微软雅黑"/>
              </a:rPr>
              <a:t>速</a:t>
            </a:r>
            <a:r>
              <a:rPr sz="1800" spc="155" dirty="0" err="1">
                <a:solidFill>
                  <a:srgbClr val="585858"/>
                </a:solidFill>
                <a:latin typeface="微软雅黑"/>
                <a:cs typeface="微软雅黑"/>
              </a:rPr>
              <a:t>器</a:t>
            </a:r>
            <a:r>
              <a:rPr sz="1800" spc="140" dirty="0" err="1">
                <a:solidFill>
                  <a:srgbClr val="585858"/>
                </a:solidFill>
                <a:latin typeface="微软雅黑"/>
                <a:cs typeface="微软雅黑"/>
              </a:rPr>
              <a:t>，</a:t>
            </a:r>
            <a:r>
              <a:rPr sz="1800" spc="155" dirty="0" err="1">
                <a:solidFill>
                  <a:srgbClr val="585858"/>
                </a:solidFill>
                <a:latin typeface="微软雅黑"/>
                <a:cs typeface="微软雅黑"/>
              </a:rPr>
              <a:t>以</a:t>
            </a:r>
            <a:r>
              <a:rPr sz="1800" spc="140" dirty="0" err="1">
                <a:solidFill>
                  <a:srgbClr val="585858"/>
                </a:solidFill>
                <a:latin typeface="微软雅黑"/>
                <a:cs typeface="微软雅黑"/>
              </a:rPr>
              <a:t>及</a:t>
            </a:r>
            <a:r>
              <a:rPr sz="1800" spc="155" dirty="0" err="1">
                <a:solidFill>
                  <a:srgbClr val="585858"/>
                </a:solidFill>
                <a:latin typeface="微软雅黑"/>
                <a:cs typeface="微软雅黑"/>
              </a:rPr>
              <a:t>供</a:t>
            </a:r>
            <a:r>
              <a:rPr sz="1800" spc="140" dirty="0" err="1">
                <a:solidFill>
                  <a:srgbClr val="585858"/>
                </a:solidFill>
                <a:latin typeface="微软雅黑"/>
                <a:cs typeface="微软雅黑"/>
              </a:rPr>
              <a:t>电</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供</a:t>
            </a:r>
            <a:r>
              <a:rPr sz="1800" spc="155" dirty="0" err="1">
                <a:solidFill>
                  <a:srgbClr val="585858"/>
                </a:solidFill>
                <a:latin typeface="微软雅黑"/>
                <a:cs typeface="微软雅黑"/>
              </a:rPr>
              <a:t>汽</a:t>
            </a:r>
            <a:r>
              <a:rPr sz="1800" spc="140" dirty="0" err="1">
                <a:solidFill>
                  <a:srgbClr val="585858"/>
                </a:solidFill>
                <a:latin typeface="微软雅黑"/>
                <a:cs typeface="微软雅黑"/>
              </a:rPr>
              <a:t>系</a:t>
            </a:r>
            <a:r>
              <a:rPr sz="1800" spc="155" dirty="0" err="1">
                <a:solidFill>
                  <a:srgbClr val="585858"/>
                </a:solidFill>
                <a:latin typeface="微软雅黑"/>
                <a:cs typeface="微软雅黑"/>
              </a:rPr>
              <a:t>统</a:t>
            </a:r>
            <a:r>
              <a:rPr sz="1800" spc="155" dirty="0">
                <a:solidFill>
                  <a:srgbClr val="585858"/>
                </a:solidFill>
                <a:latin typeface="微软雅黑"/>
                <a:cs typeface="微软雅黑"/>
              </a:rPr>
              <a:t>。</a:t>
            </a:r>
            <a:endParaRPr lang="en-US" sz="1800" spc="155" dirty="0">
              <a:solidFill>
                <a:srgbClr val="585858"/>
              </a:solidFill>
              <a:latin typeface="微软雅黑"/>
              <a:cs typeface="微软雅黑"/>
            </a:endParaRPr>
          </a:p>
          <a:p>
            <a:pPr marL="12065" marR="5080" algn="just">
              <a:lnSpc>
                <a:spcPct val="130100"/>
              </a:lnSpc>
              <a:spcBef>
                <a:spcPts val="990"/>
              </a:spcBef>
              <a:tabLst>
                <a:tab pos="241300" algn="l"/>
              </a:tabLst>
            </a:pPr>
            <a:r>
              <a:rPr lang="en-US" dirty="0">
                <a:solidFill>
                  <a:srgbClr val="585858"/>
                </a:solidFill>
                <a:latin typeface="Arial" panose="020B0604020202020204" pitchFamily="34" charset="0"/>
                <a:cs typeface="Arial" panose="020B0604020202020204" pitchFamily="34" charset="0"/>
              </a:rPr>
              <a:t>The power and transmission system includes the prime mover (generally an electric motor or turbine), and the gearbox (speed increaser or reducer). When the pump needs to be adjusted by changing the pump speed, a speed controller, as well as power supply and steam supply systems, are also required.</a:t>
            </a:r>
            <a:endParaRPr sz="1800" dirty="0">
              <a:latin typeface="Arial" panose="020B0604020202020204" pitchFamily="34" charset="0"/>
              <a:cs typeface="Arial" panose="020B0604020202020204" pitchFamily="34" charset="0"/>
            </a:endParaRPr>
          </a:p>
          <a:p>
            <a:pPr marL="240665" marR="36195" indent="-228600">
              <a:lnSpc>
                <a:spcPct val="130000"/>
              </a:lnSpc>
              <a:spcBef>
                <a:spcPts val="1000"/>
              </a:spcBef>
              <a:buFont typeface="Arial"/>
              <a:buChar char="●"/>
              <a:tabLst>
                <a:tab pos="241300" algn="l"/>
              </a:tabLst>
            </a:pPr>
            <a:r>
              <a:rPr sz="1800" spc="155" dirty="0">
                <a:solidFill>
                  <a:srgbClr val="FF0000"/>
                </a:solidFill>
                <a:latin typeface="微软雅黑"/>
                <a:cs typeface="微软雅黑"/>
              </a:rPr>
              <a:t>密封系</a:t>
            </a:r>
            <a:r>
              <a:rPr sz="1800" dirty="0">
                <a:solidFill>
                  <a:srgbClr val="FF0000"/>
                </a:solidFill>
                <a:latin typeface="微软雅黑"/>
                <a:cs typeface="微软雅黑"/>
              </a:rPr>
              <a:t>统</a:t>
            </a:r>
            <a:r>
              <a:rPr sz="1800" spc="155" dirty="0">
                <a:solidFill>
                  <a:srgbClr val="FF0000"/>
                </a:solidFill>
                <a:latin typeface="微软雅黑"/>
                <a:cs typeface="微软雅黑"/>
              </a:rPr>
              <a:t> </a:t>
            </a:r>
            <a:r>
              <a:rPr sz="1800" spc="155" dirty="0">
                <a:solidFill>
                  <a:srgbClr val="585858"/>
                </a:solidFill>
                <a:latin typeface="微软雅黑"/>
                <a:cs typeface="微软雅黑"/>
              </a:rPr>
              <a:t>主要为轴封的冲</a:t>
            </a:r>
            <a:r>
              <a:rPr sz="1800" spc="140" dirty="0">
                <a:solidFill>
                  <a:srgbClr val="585858"/>
                </a:solidFill>
                <a:latin typeface="微软雅黑"/>
                <a:cs typeface="微软雅黑"/>
              </a:rPr>
              <a:t>洗</a:t>
            </a:r>
            <a:r>
              <a:rPr sz="1800" spc="155" dirty="0">
                <a:solidFill>
                  <a:srgbClr val="585858"/>
                </a:solidFill>
                <a:latin typeface="微软雅黑"/>
                <a:cs typeface="微软雅黑"/>
              </a:rPr>
              <a:t>液</a:t>
            </a:r>
            <a:r>
              <a:rPr sz="1800" spc="140" dirty="0">
                <a:solidFill>
                  <a:srgbClr val="585858"/>
                </a:solidFill>
                <a:latin typeface="微软雅黑"/>
                <a:cs typeface="微软雅黑"/>
              </a:rPr>
              <a:t>、</a:t>
            </a:r>
            <a:r>
              <a:rPr sz="1800" spc="155" dirty="0">
                <a:solidFill>
                  <a:srgbClr val="585858"/>
                </a:solidFill>
                <a:latin typeface="微软雅黑"/>
                <a:cs typeface="微软雅黑"/>
              </a:rPr>
              <a:t>润</a:t>
            </a:r>
            <a:r>
              <a:rPr sz="1800" spc="140" dirty="0">
                <a:solidFill>
                  <a:srgbClr val="585858"/>
                </a:solidFill>
                <a:latin typeface="微软雅黑"/>
                <a:cs typeface="微软雅黑"/>
              </a:rPr>
              <a:t>滑</a:t>
            </a:r>
            <a:r>
              <a:rPr sz="1800" spc="155" dirty="0">
                <a:solidFill>
                  <a:srgbClr val="585858"/>
                </a:solidFill>
                <a:latin typeface="微软雅黑"/>
                <a:cs typeface="微软雅黑"/>
              </a:rPr>
              <a:t>液</a:t>
            </a:r>
            <a:r>
              <a:rPr sz="1800" spc="140" dirty="0">
                <a:solidFill>
                  <a:srgbClr val="585858"/>
                </a:solidFill>
                <a:latin typeface="微软雅黑"/>
                <a:cs typeface="微软雅黑"/>
              </a:rPr>
              <a:t>、</a:t>
            </a:r>
            <a:r>
              <a:rPr sz="1800" spc="155" dirty="0">
                <a:solidFill>
                  <a:srgbClr val="585858"/>
                </a:solidFill>
                <a:latin typeface="微软雅黑"/>
                <a:cs typeface="微软雅黑"/>
              </a:rPr>
              <a:t>冷</a:t>
            </a:r>
            <a:r>
              <a:rPr sz="1800" spc="140" dirty="0">
                <a:solidFill>
                  <a:srgbClr val="585858"/>
                </a:solidFill>
                <a:latin typeface="微软雅黑"/>
                <a:cs typeface="微软雅黑"/>
              </a:rPr>
              <a:t>却</a:t>
            </a:r>
            <a:r>
              <a:rPr sz="1800" spc="155" dirty="0">
                <a:solidFill>
                  <a:srgbClr val="585858"/>
                </a:solidFill>
                <a:latin typeface="微软雅黑"/>
                <a:cs typeface="微软雅黑"/>
              </a:rPr>
              <a:t>液</a:t>
            </a:r>
            <a:r>
              <a:rPr sz="1800" spc="140" dirty="0">
                <a:solidFill>
                  <a:srgbClr val="585858"/>
                </a:solidFill>
                <a:latin typeface="微软雅黑"/>
                <a:cs typeface="微软雅黑"/>
              </a:rPr>
              <a:t>、</a:t>
            </a:r>
            <a:r>
              <a:rPr sz="1800" spc="155" dirty="0">
                <a:solidFill>
                  <a:srgbClr val="585858"/>
                </a:solidFill>
                <a:latin typeface="微软雅黑"/>
                <a:cs typeface="微软雅黑"/>
              </a:rPr>
              <a:t>密</a:t>
            </a:r>
            <a:r>
              <a:rPr sz="1800" spc="140" dirty="0">
                <a:solidFill>
                  <a:srgbClr val="585858"/>
                </a:solidFill>
                <a:latin typeface="微软雅黑"/>
                <a:cs typeface="微软雅黑"/>
              </a:rPr>
              <a:t>封</a:t>
            </a:r>
            <a:r>
              <a:rPr sz="1800" spc="155" dirty="0">
                <a:solidFill>
                  <a:srgbClr val="585858"/>
                </a:solidFill>
                <a:latin typeface="微软雅黑"/>
                <a:cs typeface="微软雅黑"/>
              </a:rPr>
              <a:t>液</a:t>
            </a:r>
            <a:r>
              <a:rPr sz="1800" spc="140" dirty="0">
                <a:solidFill>
                  <a:srgbClr val="585858"/>
                </a:solidFill>
                <a:latin typeface="微软雅黑"/>
                <a:cs typeface="微软雅黑"/>
              </a:rPr>
              <a:t>等</a:t>
            </a:r>
            <a:r>
              <a:rPr sz="1800" spc="155" dirty="0">
                <a:solidFill>
                  <a:srgbClr val="585858"/>
                </a:solidFill>
                <a:latin typeface="微软雅黑"/>
                <a:cs typeface="微软雅黑"/>
              </a:rPr>
              <a:t>液</a:t>
            </a:r>
            <a:r>
              <a:rPr sz="1800" spc="140" dirty="0">
                <a:solidFill>
                  <a:srgbClr val="585858"/>
                </a:solidFill>
                <a:latin typeface="微软雅黑"/>
                <a:cs typeface="微软雅黑"/>
              </a:rPr>
              <a:t>体</a:t>
            </a:r>
            <a:r>
              <a:rPr sz="1800" spc="155" dirty="0">
                <a:solidFill>
                  <a:srgbClr val="585858"/>
                </a:solidFill>
                <a:latin typeface="微软雅黑"/>
                <a:cs typeface="微软雅黑"/>
              </a:rPr>
              <a:t>的</a:t>
            </a:r>
            <a:r>
              <a:rPr sz="1800" spc="140" dirty="0">
                <a:solidFill>
                  <a:srgbClr val="585858"/>
                </a:solidFill>
                <a:latin typeface="微软雅黑"/>
                <a:cs typeface="微软雅黑"/>
              </a:rPr>
              <a:t>注</a:t>
            </a:r>
            <a:r>
              <a:rPr sz="1800" spc="155" dirty="0">
                <a:solidFill>
                  <a:srgbClr val="585858"/>
                </a:solidFill>
                <a:latin typeface="微软雅黑"/>
                <a:cs typeface="微软雅黑"/>
              </a:rPr>
              <a:t>入</a:t>
            </a:r>
            <a:r>
              <a:rPr sz="1800" spc="140" dirty="0">
                <a:solidFill>
                  <a:srgbClr val="585858"/>
                </a:solidFill>
                <a:latin typeface="微软雅黑"/>
                <a:cs typeface="微软雅黑"/>
              </a:rPr>
              <a:t>和</a:t>
            </a:r>
            <a:r>
              <a:rPr sz="1800" spc="155" dirty="0">
                <a:solidFill>
                  <a:srgbClr val="585858"/>
                </a:solidFill>
                <a:latin typeface="微软雅黑"/>
                <a:cs typeface="微软雅黑"/>
              </a:rPr>
              <a:t>循</a:t>
            </a:r>
            <a:r>
              <a:rPr sz="1800" spc="140" dirty="0">
                <a:solidFill>
                  <a:srgbClr val="585858"/>
                </a:solidFill>
                <a:latin typeface="微软雅黑"/>
                <a:cs typeface="微软雅黑"/>
              </a:rPr>
              <a:t>环</a:t>
            </a:r>
            <a:r>
              <a:rPr sz="1800" spc="155" dirty="0">
                <a:solidFill>
                  <a:srgbClr val="585858"/>
                </a:solidFill>
                <a:latin typeface="微软雅黑"/>
                <a:cs typeface="微软雅黑"/>
              </a:rPr>
              <a:t>的</a:t>
            </a:r>
            <a:r>
              <a:rPr sz="1800" spc="140" dirty="0">
                <a:solidFill>
                  <a:srgbClr val="585858"/>
                </a:solidFill>
                <a:latin typeface="微软雅黑"/>
                <a:cs typeface="微软雅黑"/>
              </a:rPr>
              <a:t>管</a:t>
            </a:r>
            <a:r>
              <a:rPr sz="1800" spc="155" dirty="0">
                <a:solidFill>
                  <a:srgbClr val="585858"/>
                </a:solidFill>
                <a:latin typeface="微软雅黑"/>
                <a:cs typeface="微软雅黑"/>
              </a:rPr>
              <a:t>路</a:t>
            </a:r>
            <a:r>
              <a:rPr sz="1800" spc="140" dirty="0">
                <a:solidFill>
                  <a:srgbClr val="585858"/>
                </a:solidFill>
                <a:latin typeface="微软雅黑"/>
                <a:cs typeface="微软雅黑"/>
              </a:rPr>
              <a:t>、</a:t>
            </a:r>
            <a:r>
              <a:rPr sz="1800" spc="155" dirty="0">
                <a:solidFill>
                  <a:srgbClr val="585858"/>
                </a:solidFill>
                <a:latin typeface="微软雅黑"/>
                <a:cs typeface="微软雅黑"/>
              </a:rPr>
              <a:t>贮</a:t>
            </a:r>
            <a:r>
              <a:rPr sz="1800" spc="140" dirty="0">
                <a:solidFill>
                  <a:srgbClr val="585858"/>
                </a:solidFill>
                <a:latin typeface="微软雅黑"/>
                <a:cs typeface="微软雅黑"/>
              </a:rPr>
              <a:t>液</a:t>
            </a:r>
            <a:r>
              <a:rPr sz="1800" spc="155" dirty="0">
                <a:solidFill>
                  <a:srgbClr val="585858"/>
                </a:solidFill>
                <a:latin typeface="微软雅黑"/>
                <a:cs typeface="微软雅黑"/>
              </a:rPr>
              <a:t>罐和 </a:t>
            </a:r>
            <a:r>
              <a:rPr sz="1800" spc="155" dirty="0" err="1">
                <a:solidFill>
                  <a:srgbClr val="585858"/>
                </a:solidFill>
                <a:latin typeface="微软雅黑"/>
                <a:cs typeface="微软雅黑"/>
              </a:rPr>
              <a:t>泵等</a:t>
            </a:r>
            <a:r>
              <a:rPr sz="1800" spc="155" dirty="0">
                <a:solidFill>
                  <a:srgbClr val="585858"/>
                </a:solidFill>
                <a:latin typeface="微软雅黑"/>
                <a:cs typeface="微软雅黑"/>
              </a:rPr>
              <a:t>。</a:t>
            </a:r>
            <a:endParaRPr lang="en-US" sz="1800" spc="155" dirty="0">
              <a:solidFill>
                <a:srgbClr val="585858"/>
              </a:solidFill>
              <a:latin typeface="微软雅黑"/>
              <a:cs typeface="微软雅黑"/>
            </a:endParaRPr>
          </a:p>
          <a:p>
            <a:pPr marL="12065" marR="36195" algn="just">
              <a:lnSpc>
                <a:spcPct val="130000"/>
              </a:lnSpc>
              <a:spcBef>
                <a:spcPts val="1000"/>
              </a:spcBef>
              <a:tabLst>
                <a:tab pos="241300" algn="l"/>
              </a:tabLst>
            </a:pPr>
            <a:r>
              <a:rPr lang="en-US" dirty="0">
                <a:solidFill>
                  <a:srgbClr val="585858"/>
                </a:solidFill>
                <a:latin typeface="Arial" panose="020B0604020202020204" pitchFamily="34" charset="0"/>
                <a:cs typeface="Arial" panose="020B0604020202020204" pitchFamily="34" charset="0"/>
              </a:rPr>
              <a:t>The sealing system primarily includes the pipelines, liquid storage tanks, and pumps for the injection and circulation of fluids such as seal flushing liquid, lubricating liquid, cooling liquid, and sealing liquid.</a:t>
            </a:r>
            <a:endParaRPr sz="1800"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23A0C-2CFA-E65A-66F6-C028245F8A2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25CD324-C758-DE3E-8571-55106366E4B3}"/>
              </a:ext>
            </a:extLst>
          </p:cNvPr>
          <p:cNvSpPr txBox="1">
            <a:spLocks noGrp="1"/>
          </p:cNvSpPr>
          <p:nvPr>
            <p:ph type="title"/>
          </p:nvPr>
        </p:nvSpPr>
        <p:spPr>
          <a:xfrm>
            <a:off x="703390" y="381000"/>
            <a:ext cx="10802810" cy="530915"/>
          </a:xfrm>
          <a:prstGeom prst="rect">
            <a:avLst/>
          </a:prstGeom>
          <a:solidFill>
            <a:srgbClr val="FFFF00"/>
          </a:solidFill>
        </p:spPr>
        <p:txBody>
          <a:bodyPr vert="horz" wrap="square" lIns="0" tIns="38100" rIns="0" bIns="0" rtlCol="0">
            <a:spAutoFit/>
          </a:bodyPr>
          <a:lstStyle/>
          <a:p>
            <a:pPr>
              <a:lnSpc>
                <a:spcPct val="100000"/>
              </a:lnSpc>
              <a:spcBef>
                <a:spcPts val="300"/>
              </a:spcBef>
            </a:pPr>
            <a:r>
              <a:rPr sz="3200" spc="295" dirty="0" err="1"/>
              <a:t>泵装置的组成</a:t>
            </a:r>
            <a:r>
              <a:rPr lang="en-US" sz="3200" spc="295" dirty="0"/>
              <a:t> </a:t>
            </a:r>
            <a:r>
              <a:rPr lang="en-US" sz="3200" spc="295" dirty="0">
                <a:latin typeface="Arial" panose="020B0604020202020204" pitchFamily="34" charset="0"/>
                <a:cs typeface="Arial" panose="020B0604020202020204" pitchFamily="34" charset="0"/>
              </a:rPr>
              <a:t>Composition of pump device</a:t>
            </a:r>
            <a:endParaRPr sz="3200" spc="295" dirty="0">
              <a:latin typeface="Arial" panose="020B0604020202020204" pitchFamily="34" charset="0"/>
              <a:cs typeface="Arial" panose="020B0604020202020204" pitchFamily="34" charset="0"/>
            </a:endParaRPr>
          </a:p>
        </p:txBody>
      </p:sp>
      <p:sp>
        <p:nvSpPr>
          <p:cNvPr id="3" name="object 3">
            <a:extLst>
              <a:ext uri="{FF2B5EF4-FFF2-40B4-BE49-F238E27FC236}">
                <a16:creationId xmlns:a16="http://schemas.microsoft.com/office/drawing/2014/main" id="{34F23F29-CE72-954A-8FE1-A05C206BE552}"/>
              </a:ext>
            </a:extLst>
          </p:cNvPr>
          <p:cNvSpPr txBox="1"/>
          <p:nvPr/>
        </p:nvSpPr>
        <p:spPr>
          <a:xfrm>
            <a:off x="703390" y="1295400"/>
            <a:ext cx="10802810" cy="3936462"/>
          </a:xfrm>
          <a:prstGeom prst="rect">
            <a:avLst/>
          </a:prstGeom>
        </p:spPr>
        <p:txBody>
          <a:bodyPr vert="horz" wrap="square" lIns="0" tIns="12700" rIns="0" bIns="0" rtlCol="0">
            <a:spAutoFit/>
          </a:bodyPr>
          <a:lstStyle/>
          <a:p>
            <a:pPr marL="241300" indent="-228600">
              <a:lnSpc>
                <a:spcPct val="100000"/>
              </a:lnSpc>
              <a:spcBef>
                <a:spcPts val="1655"/>
              </a:spcBef>
              <a:buFont typeface="Arial"/>
              <a:buChar char="●"/>
              <a:tabLst>
                <a:tab pos="241300" algn="l"/>
              </a:tabLst>
            </a:pPr>
            <a:r>
              <a:rPr sz="1800" spc="155" dirty="0" err="1">
                <a:solidFill>
                  <a:srgbClr val="FF0000"/>
                </a:solidFill>
                <a:latin typeface="微软雅黑"/>
                <a:cs typeface="微软雅黑"/>
              </a:rPr>
              <a:t>润滑系</a:t>
            </a:r>
            <a:r>
              <a:rPr sz="1800" dirty="0" err="1">
                <a:solidFill>
                  <a:srgbClr val="FF0000"/>
                </a:solidFill>
                <a:latin typeface="微软雅黑"/>
                <a:cs typeface="微软雅黑"/>
              </a:rPr>
              <a:t>统</a:t>
            </a:r>
            <a:r>
              <a:rPr sz="1800" spc="145" dirty="0">
                <a:solidFill>
                  <a:srgbClr val="FF0000"/>
                </a:solidFill>
                <a:latin typeface="微软雅黑"/>
                <a:cs typeface="微软雅黑"/>
              </a:rPr>
              <a:t> </a:t>
            </a:r>
            <a:r>
              <a:rPr sz="1800" spc="155" dirty="0" err="1">
                <a:solidFill>
                  <a:srgbClr val="585858"/>
                </a:solidFill>
                <a:latin typeface="微软雅黑"/>
                <a:cs typeface="微软雅黑"/>
              </a:rPr>
              <a:t>为泵轴承供给润</a:t>
            </a:r>
            <a:r>
              <a:rPr sz="1800" spc="140" dirty="0" err="1">
                <a:solidFill>
                  <a:srgbClr val="585858"/>
                </a:solidFill>
                <a:latin typeface="微软雅黑"/>
                <a:cs typeface="微软雅黑"/>
              </a:rPr>
              <a:t>滑</a:t>
            </a:r>
            <a:r>
              <a:rPr sz="1800" spc="155" dirty="0" err="1">
                <a:solidFill>
                  <a:srgbClr val="585858"/>
                </a:solidFill>
                <a:latin typeface="微软雅黑"/>
                <a:cs typeface="微软雅黑"/>
              </a:rPr>
              <a:t>油</a:t>
            </a:r>
            <a:r>
              <a:rPr sz="1800" spc="140" dirty="0" err="1">
                <a:solidFill>
                  <a:srgbClr val="585858"/>
                </a:solidFill>
                <a:latin typeface="微软雅黑"/>
                <a:cs typeface="微软雅黑"/>
              </a:rPr>
              <a:t>的</a:t>
            </a:r>
            <a:r>
              <a:rPr sz="1800" spc="155" dirty="0" err="1">
                <a:solidFill>
                  <a:srgbClr val="585858"/>
                </a:solidFill>
                <a:latin typeface="微软雅黑"/>
                <a:cs typeface="微软雅黑"/>
              </a:rPr>
              <a:t>油</a:t>
            </a:r>
            <a:r>
              <a:rPr sz="1800" spc="140" dirty="0" err="1">
                <a:solidFill>
                  <a:srgbClr val="585858"/>
                </a:solidFill>
                <a:latin typeface="微软雅黑"/>
                <a:cs typeface="微软雅黑"/>
              </a:rPr>
              <a:t>杯</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油</a:t>
            </a:r>
            <a:r>
              <a:rPr sz="1800" spc="155" dirty="0" err="1">
                <a:solidFill>
                  <a:srgbClr val="585858"/>
                </a:solidFill>
                <a:latin typeface="微软雅黑"/>
                <a:cs typeface="微软雅黑"/>
              </a:rPr>
              <a:t>泵</a:t>
            </a:r>
            <a:r>
              <a:rPr sz="1800" spc="140" dirty="0" err="1">
                <a:solidFill>
                  <a:srgbClr val="585858"/>
                </a:solidFill>
                <a:latin typeface="微软雅黑"/>
                <a:cs typeface="微软雅黑"/>
              </a:rPr>
              <a:t>、</a:t>
            </a:r>
            <a:r>
              <a:rPr sz="1800" spc="155" dirty="0" err="1">
                <a:solidFill>
                  <a:srgbClr val="585858"/>
                </a:solidFill>
                <a:latin typeface="微软雅黑"/>
                <a:cs typeface="微软雅黑"/>
              </a:rPr>
              <a:t>管</a:t>
            </a:r>
            <a:r>
              <a:rPr sz="1800" spc="140" dirty="0" err="1">
                <a:solidFill>
                  <a:srgbClr val="585858"/>
                </a:solidFill>
                <a:latin typeface="微软雅黑"/>
                <a:cs typeface="微软雅黑"/>
              </a:rPr>
              <a:t>路</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过</a:t>
            </a:r>
            <a:r>
              <a:rPr sz="1800" spc="155" dirty="0" err="1">
                <a:solidFill>
                  <a:srgbClr val="585858"/>
                </a:solidFill>
                <a:latin typeface="微软雅黑"/>
                <a:cs typeface="微软雅黑"/>
              </a:rPr>
              <a:t>滤</a:t>
            </a:r>
            <a:r>
              <a:rPr sz="1800" spc="140" dirty="0" err="1">
                <a:solidFill>
                  <a:srgbClr val="585858"/>
                </a:solidFill>
                <a:latin typeface="微软雅黑"/>
                <a:cs typeface="微软雅黑"/>
              </a:rPr>
              <a:t>器</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冷</a:t>
            </a:r>
            <a:r>
              <a:rPr sz="1800" spc="155" dirty="0" err="1">
                <a:solidFill>
                  <a:srgbClr val="585858"/>
                </a:solidFill>
                <a:latin typeface="微软雅黑"/>
                <a:cs typeface="微软雅黑"/>
              </a:rPr>
              <a:t>却</a:t>
            </a:r>
            <a:r>
              <a:rPr sz="1800" spc="140" dirty="0" err="1">
                <a:solidFill>
                  <a:srgbClr val="585858"/>
                </a:solidFill>
                <a:latin typeface="微软雅黑"/>
                <a:cs typeface="微软雅黑"/>
              </a:rPr>
              <a:t>器</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液</a:t>
            </a:r>
            <a:r>
              <a:rPr sz="1800" spc="155" dirty="0" err="1">
                <a:solidFill>
                  <a:srgbClr val="585858"/>
                </a:solidFill>
                <a:latin typeface="微软雅黑"/>
                <a:cs typeface="微软雅黑"/>
              </a:rPr>
              <a:t>位</a:t>
            </a:r>
            <a:r>
              <a:rPr sz="1800" spc="140" dirty="0" err="1">
                <a:solidFill>
                  <a:srgbClr val="585858"/>
                </a:solidFill>
                <a:latin typeface="微软雅黑"/>
                <a:cs typeface="微软雅黑"/>
              </a:rPr>
              <a:t>计</a:t>
            </a:r>
            <a:r>
              <a:rPr sz="1800" spc="155" dirty="0" err="1">
                <a:solidFill>
                  <a:srgbClr val="585858"/>
                </a:solidFill>
                <a:latin typeface="微软雅黑"/>
                <a:cs typeface="微软雅黑"/>
              </a:rPr>
              <a:t>等</a:t>
            </a:r>
            <a:r>
              <a:rPr sz="1800" spc="155" dirty="0">
                <a:solidFill>
                  <a:srgbClr val="585858"/>
                </a:solidFill>
                <a:latin typeface="微软雅黑"/>
                <a:cs typeface="微软雅黑"/>
              </a:rPr>
              <a:t>。</a:t>
            </a:r>
            <a:endParaRPr lang="en-US" sz="1800" spc="155" dirty="0">
              <a:solidFill>
                <a:srgbClr val="585858"/>
              </a:solidFill>
              <a:latin typeface="微软雅黑"/>
              <a:cs typeface="微软雅黑"/>
            </a:endParaRPr>
          </a:p>
          <a:p>
            <a:pPr marL="12700" algn="just">
              <a:lnSpc>
                <a:spcPct val="100000"/>
              </a:lnSpc>
              <a:spcBef>
                <a:spcPts val="1655"/>
              </a:spcBef>
              <a:tabLst>
                <a:tab pos="241300" algn="l"/>
              </a:tabLst>
            </a:pPr>
            <a:r>
              <a:rPr lang="en-US" dirty="0">
                <a:solidFill>
                  <a:srgbClr val="585858"/>
                </a:solidFill>
                <a:latin typeface="Arial" panose="020B0604020202020204" pitchFamily="34" charset="0"/>
                <a:cs typeface="Arial" panose="020B0604020202020204" pitchFamily="34" charset="0"/>
              </a:rPr>
              <a:t>The lubrication system includes the oil cups, oil pumps, pipelines, filters, coolers, and level gauges that supply lubricating oil to the pump bearings.</a:t>
            </a:r>
          </a:p>
          <a:p>
            <a:pPr marL="12700" algn="just">
              <a:lnSpc>
                <a:spcPct val="100000"/>
              </a:lnSpc>
              <a:spcBef>
                <a:spcPts val="1655"/>
              </a:spcBef>
              <a:tabLst>
                <a:tab pos="241300" algn="l"/>
              </a:tabLst>
            </a:pPr>
            <a:endParaRPr lang="en-US" sz="1800" dirty="0">
              <a:latin typeface="Arial" panose="020B0604020202020204" pitchFamily="34" charset="0"/>
              <a:cs typeface="Arial" panose="020B0604020202020204" pitchFamily="34" charset="0"/>
            </a:endParaRPr>
          </a:p>
          <a:p>
            <a:pPr marL="240665" marR="193675" indent="-228600">
              <a:lnSpc>
                <a:spcPct val="130000"/>
              </a:lnSpc>
              <a:spcBef>
                <a:spcPts val="1000"/>
              </a:spcBef>
              <a:buFont typeface="Arial"/>
              <a:buChar char="●"/>
              <a:tabLst>
                <a:tab pos="241300" algn="l"/>
              </a:tabLst>
            </a:pPr>
            <a:r>
              <a:rPr sz="1800" spc="155" dirty="0" err="1">
                <a:solidFill>
                  <a:srgbClr val="FF0000"/>
                </a:solidFill>
                <a:latin typeface="微软雅黑"/>
                <a:cs typeface="微软雅黑"/>
              </a:rPr>
              <a:t>临测和自控系统</a:t>
            </a:r>
            <a:r>
              <a:rPr sz="1800" spc="140" dirty="0" err="1">
                <a:solidFill>
                  <a:srgbClr val="585858"/>
                </a:solidFill>
                <a:latin typeface="微软雅黑"/>
                <a:cs typeface="微软雅黑"/>
              </a:rPr>
              <a:t>包</a:t>
            </a:r>
            <a:r>
              <a:rPr sz="1800" spc="155" dirty="0" err="1">
                <a:solidFill>
                  <a:srgbClr val="585858"/>
                </a:solidFill>
                <a:latin typeface="微软雅黑"/>
                <a:cs typeface="微软雅黑"/>
              </a:rPr>
              <a:t>括</a:t>
            </a:r>
            <a:r>
              <a:rPr sz="1800" spc="140" dirty="0" err="1">
                <a:solidFill>
                  <a:srgbClr val="585858"/>
                </a:solidFill>
                <a:latin typeface="微软雅黑"/>
                <a:cs typeface="微软雅黑"/>
              </a:rPr>
              <a:t>泵</a:t>
            </a:r>
            <a:r>
              <a:rPr sz="1800" spc="155" dirty="0" err="1">
                <a:solidFill>
                  <a:srgbClr val="585858"/>
                </a:solidFill>
                <a:latin typeface="微软雅黑"/>
                <a:cs typeface="微软雅黑"/>
              </a:rPr>
              <a:t>的</a:t>
            </a:r>
            <a:r>
              <a:rPr sz="1800" spc="140" dirty="0" err="1">
                <a:solidFill>
                  <a:srgbClr val="585858"/>
                </a:solidFill>
                <a:latin typeface="微软雅黑"/>
                <a:cs typeface="微软雅黑"/>
              </a:rPr>
              <a:t>流</a:t>
            </a:r>
            <a:r>
              <a:rPr sz="1800" spc="155" dirty="0" err="1">
                <a:solidFill>
                  <a:srgbClr val="585858"/>
                </a:solidFill>
                <a:latin typeface="微软雅黑"/>
                <a:cs typeface="微软雅黑"/>
              </a:rPr>
              <a:t>量</a:t>
            </a:r>
            <a:r>
              <a:rPr sz="1800" spc="140" dirty="0" err="1">
                <a:solidFill>
                  <a:srgbClr val="585858"/>
                </a:solidFill>
                <a:latin typeface="微软雅黑"/>
                <a:cs typeface="微软雅黑"/>
              </a:rPr>
              <a:t>、</a:t>
            </a:r>
            <a:r>
              <a:rPr sz="1800" spc="155" dirty="0" err="1">
                <a:solidFill>
                  <a:srgbClr val="585858"/>
                </a:solidFill>
                <a:latin typeface="微软雅黑"/>
                <a:cs typeface="微软雅黑"/>
              </a:rPr>
              <a:t>压</a:t>
            </a:r>
            <a:r>
              <a:rPr sz="1800" spc="140" dirty="0" err="1">
                <a:solidFill>
                  <a:srgbClr val="585858"/>
                </a:solidFill>
                <a:latin typeface="微软雅黑"/>
                <a:cs typeface="微软雅黑"/>
              </a:rPr>
              <a:t>力</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温</a:t>
            </a:r>
            <a:r>
              <a:rPr sz="1800" spc="155" dirty="0" err="1">
                <a:solidFill>
                  <a:srgbClr val="585858"/>
                </a:solidFill>
                <a:latin typeface="微软雅黑"/>
                <a:cs typeface="微软雅黑"/>
              </a:rPr>
              <a:t>度</a:t>
            </a:r>
            <a:r>
              <a:rPr sz="1800" spc="140" dirty="0">
                <a:solidFill>
                  <a:srgbClr val="585858"/>
                </a:solidFill>
                <a:latin typeface="Arial"/>
                <a:cs typeface="Arial"/>
              </a:rPr>
              <a:t>(</a:t>
            </a:r>
            <a:r>
              <a:rPr sz="1800" spc="150" dirty="0">
                <a:solidFill>
                  <a:srgbClr val="585858"/>
                </a:solidFill>
                <a:latin typeface="微软雅黑"/>
                <a:cs typeface="微软雅黑"/>
              </a:rPr>
              <a:t>轴</a:t>
            </a:r>
            <a:r>
              <a:rPr sz="1800" spc="140" dirty="0">
                <a:solidFill>
                  <a:srgbClr val="585858"/>
                </a:solidFill>
                <a:latin typeface="微软雅黑"/>
                <a:cs typeface="微软雅黑"/>
              </a:rPr>
              <a:t>承</a:t>
            </a:r>
            <a:r>
              <a:rPr sz="1800" spc="150" dirty="0">
                <a:solidFill>
                  <a:srgbClr val="585858"/>
                </a:solidFill>
                <a:latin typeface="微软雅黑"/>
                <a:cs typeface="微软雅黑"/>
              </a:rPr>
              <a:t>温</a:t>
            </a:r>
            <a:r>
              <a:rPr sz="1800" spc="140" dirty="0">
                <a:solidFill>
                  <a:srgbClr val="585858"/>
                </a:solidFill>
                <a:latin typeface="微软雅黑"/>
                <a:cs typeface="微软雅黑"/>
              </a:rPr>
              <a:t>度</a:t>
            </a:r>
            <a:r>
              <a:rPr sz="1800" spc="150" dirty="0">
                <a:solidFill>
                  <a:srgbClr val="585858"/>
                </a:solidFill>
                <a:latin typeface="微软雅黑"/>
                <a:cs typeface="微软雅黑"/>
              </a:rPr>
              <a:t>、</a:t>
            </a:r>
            <a:r>
              <a:rPr sz="1800" spc="140" dirty="0">
                <a:solidFill>
                  <a:srgbClr val="585858"/>
                </a:solidFill>
                <a:latin typeface="微软雅黑"/>
                <a:cs typeface="微软雅黑"/>
              </a:rPr>
              <a:t>泵</a:t>
            </a:r>
            <a:r>
              <a:rPr sz="1800" spc="150" dirty="0">
                <a:solidFill>
                  <a:srgbClr val="585858"/>
                </a:solidFill>
                <a:latin typeface="微软雅黑"/>
                <a:cs typeface="微软雅黑"/>
              </a:rPr>
              <a:t>壳</a:t>
            </a:r>
            <a:r>
              <a:rPr sz="1800" spc="140" dirty="0">
                <a:solidFill>
                  <a:srgbClr val="585858"/>
                </a:solidFill>
                <a:latin typeface="微软雅黑"/>
                <a:cs typeface="微软雅黑"/>
              </a:rPr>
              <a:t>体</a:t>
            </a:r>
            <a:r>
              <a:rPr sz="1800" spc="150" dirty="0">
                <a:solidFill>
                  <a:srgbClr val="585858"/>
                </a:solidFill>
                <a:latin typeface="微软雅黑"/>
                <a:cs typeface="微软雅黑"/>
              </a:rPr>
              <a:t>温</a:t>
            </a:r>
            <a:r>
              <a:rPr sz="1800" spc="140" dirty="0">
                <a:solidFill>
                  <a:srgbClr val="585858"/>
                </a:solidFill>
                <a:latin typeface="微软雅黑"/>
                <a:cs typeface="微软雅黑"/>
              </a:rPr>
              <a:t>度</a:t>
            </a:r>
            <a:r>
              <a:rPr sz="1800" spc="150" dirty="0">
                <a:solidFill>
                  <a:srgbClr val="585858"/>
                </a:solidFill>
                <a:latin typeface="微软雅黑"/>
                <a:cs typeface="微软雅黑"/>
              </a:rPr>
              <a:t>、</a:t>
            </a:r>
            <a:r>
              <a:rPr sz="1800" spc="140" dirty="0">
                <a:solidFill>
                  <a:srgbClr val="585858"/>
                </a:solidFill>
                <a:latin typeface="微软雅黑"/>
                <a:cs typeface="微软雅黑"/>
              </a:rPr>
              <a:t>电</a:t>
            </a:r>
            <a:r>
              <a:rPr sz="1800" spc="150" dirty="0">
                <a:solidFill>
                  <a:srgbClr val="585858"/>
                </a:solidFill>
                <a:latin typeface="微软雅黑"/>
                <a:cs typeface="微软雅黑"/>
              </a:rPr>
              <a:t>机</a:t>
            </a:r>
            <a:r>
              <a:rPr sz="1800" spc="140" dirty="0">
                <a:solidFill>
                  <a:srgbClr val="585858"/>
                </a:solidFill>
                <a:latin typeface="微软雅黑"/>
                <a:cs typeface="微软雅黑"/>
              </a:rPr>
              <a:t>绕</a:t>
            </a:r>
            <a:r>
              <a:rPr sz="1800" spc="150" dirty="0">
                <a:solidFill>
                  <a:srgbClr val="585858"/>
                </a:solidFill>
                <a:latin typeface="微软雅黑"/>
                <a:cs typeface="微软雅黑"/>
              </a:rPr>
              <a:t>组</a:t>
            </a:r>
            <a:r>
              <a:rPr sz="1800" spc="140" dirty="0">
                <a:solidFill>
                  <a:srgbClr val="585858"/>
                </a:solidFill>
                <a:latin typeface="微软雅黑"/>
                <a:cs typeface="微软雅黑"/>
              </a:rPr>
              <a:t>温</a:t>
            </a:r>
            <a:r>
              <a:rPr sz="1800" spc="180" dirty="0">
                <a:solidFill>
                  <a:srgbClr val="585858"/>
                </a:solidFill>
                <a:latin typeface="微软雅黑"/>
                <a:cs typeface="微软雅黑"/>
              </a:rPr>
              <a:t>度</a:t>
            </a:r>
            <a:r>
              <a:rPr sz="1800" spc="140" dirty="0">
                <a:solidFill>
                  <a:srgbClr val="585858"/>
                </a:solidFill>
                <a:latin typeface="Arial"/>
                <a:cs typeface="Arial"/>
              </a:rPr>
              <a:t>)</a:t>
            </a:r>
            <a:r>
              <a:rPr sz="1800" spc="155" dirty="0">
                <a:solidFill>
                  <a:srgbClr val="585858"/>
                </a:solidFill>
                <a:latin typeface="微软雅黑"/>
                <a:cs typeface="微软雅黑"/>
              </a:rPr>
              <a:t>、</a:t>
            </a:r>
            <a:r>
              <a:rPr sz="1800" spc="140" dirty="0">
                <a:solidFill>
                  <a:srgbClr val="585858"/>
                </a:solidFill>
                <a:latin typeface="微软雅黑"/>
                <a:cs typeface="微软雅黑"/>
              </a:rPr>
              <a:t>振</a:t>
            </a:r>
            <a:r>
              <a:rPr sz="1800" spc="155" dirty="0">
                <a:solidFill>
                  <a:srgbClr val="585858"/>
                </a:solidFill>
                <a:latin typeface="微软雅黑"/>
                <a:cs typeface="微软雅黑"/>
              </a:rPr>
              <a:t>动</a:t>
            </a:r>
            <a:r>
              <a:rPr sz="1800" spc="140" dirty="0">
                <a:solidFill>
                  <a:srgbClr val="585858"/>
                </a:solidFill>
                <a:latin typeface="微软雅黑"/>
                <a:cs typeface="微软雅黑"/>
              </a:rPr>
              <a:t>、</a:t>
            </a:r>
            <a:r>
              <a:rPr sz="1800" dirty="0">
                <a:solidFill>
                  <a:srgbClr val="585858"/>
                </a:solidFill>
                <a:latin typeface="微软雅黑"/>
                <a:cs typeface="微软雅黑"/>
              </a:rPr>
              <a:t>转 </a:t>
            </a:r>
            <a:r>
              <a:rPr sz="1800" spc="155" dirty="0" err="1">
                <a:solidFill>
                  <a:srgbClr val="585858"/>
                </a:solidFill>
                <a:latin typeface="微软雅黑"/>
                <a:cs typeface="微软雅黑"/>
              </a:rPr>
              <a:t>速、功率等运行</a:t>
            </a:r>
            <a:r>
              <a:rPr sz="1800" spc="140" dirty="0" err="1">
                <a:solidFill>
                  <a:srgbClr val="585858"/>
                </a:solidFill>
                <a:latin typeface="微软雅黑"/>
                <a:cs typeface="微软雅黑"/>
              </a:rPr>
              <a:t>参</a:t>
            </a:r>
            <a:r>
              <a:rPr sz="1800" spc="155" dirty="0" err="1">
                <a:solidFill>
                  <a:srgbClr val="585858"/>
                </a:solidFill>
                <a:latin typeface="微软雅黑"/>
                <a:cs typeface="微软雅黑"/>
              </a:rPr>
              <a:t>数</a:t>
            </a:r>
            <a:r>
              <a:rPr sz="1800" spc="140" dirty="0" err="1">
                <a:solidFill>
                  <a:srgbClr val="585858"/>
                </a:solidFill>
                <a:latin typeface="微软雅黑"/>
                <a:cs typeface="微软雅黑"/>
              </a:rPr>
              <a:t>的</a:t>
            </a:r>
            <a:r>
              <a:rPr sz="1800" spc="155" dirty="0" err="1">
                <a:solidFill>
                  <a:srgbClr val="585858"/>
                </a:solidFill>
                <a:latin typeface="微软雅黑"/>
                <a:cs typeface="微软雅黑"/>
              </a:rPr>
              <a:t>显</a:t>
            </a:r>
            <a:r>
              <a:rPr sz="1800" spc="140" dirty="0" err="1">
                <a:solidFill>
                  <a:srgbClr val="585858"/>
                </a:solidFill>
                <a:latin typeface="微软雅黑"/>
                <a:cs typeface="微软雅黑"/>
              </a:rPr>
              <a:t>示</a:t>
            </a:r>
            <a:r>
              <a:rPr sz="1800" spc="155" dirty="0" err="1">
                <a:solidFill>
                  <a:srgbClr val="585858"/>
                </a:solidFill>
                <a:latin typeface="微软雅黑"/>
                <a:cs typeface="微软雅黑"/>
              </a:rPr>
              <a:t>和</a:t>
            </a:r>
            <a:r>
              <a:rPr sz="1800" spc="140" dirty="0" err="1">
                <a:solidFill>
                  <a:srgbClr val="585858"/>
                </a:solidFill>
                <a:latin typeface="微软雅黑"/>
                <a:cs typeface="微软雅黑"/>
              </a:rPr>
              <a:t>自</a:t>
            </a:r>
            <a:r>
              <a:rPr sz="1800" spc="155" dirty="0" err="1">
                <a:solidFill>
                  <a:srgbClr val="585858"/>
                </a:solidFill>
                <a:latin typeface="微软雅黑"/>
                <a:cs typeface="微软雅黑"/>
              </a:rPr>
              <a:t>动</a:t>
            </a:r>
            <a:r>
              <a:rPr sz="1800" spc="140" dirty="0" err="1">
                <a:solidFill>
                  <a:srgbClr val="585858"/>
                </a:solidFill>
                <a:latin typeface="微软雅黑"/>
                <a:cs typeface="微软雅黑"/>
              </a:rPr>
              <a:t>控</a:t>
            </a:r>
            <a:r>
              <a:rPr sz="1800" spc="155" dirty="0" err="1">
                <a:solidFill>
                  <a:srgbClr val="585858"/>
                </a:solidFill>
                <a:latin typeface="微软雅黑"/>
                <a:cs typeface="微软雅黑"/>
              </a:rPr>
              <a:t>制</a:t>
            </a:r>
            <a:r>
              <a:rPr sz="1800" spc="140" dirty="0" err="1">
                <a:solidFill>
                  <a:srgbClr val="585858"/>
                </a:solidFill>
                <a:latin typeface="微软雅黑"/>
                <a:cs typeface="微软雅黑"/>
              </a:rPr>
              <a:t>的</a:t>
            </a:r>
            <a:r>
              <a:rPr sz="1800" spc="155" dirty="0" err="1">
                <a:solidFill>
                  <a:srgbClr val="585858"/>
                </a:solidFill>
                <a:latin typeface="微软雅黑"/>
                <a:cs typeface="微软雅黑"/>
              </a:rPr>
              <a:t>仪</a:t>
            </a:r>
            <a:r>
              <a:rPr sz="1800" spc="140" dirty="0" err="1">
                <a:solidFill>
                  <a:srgbClr val="585858"/>
                </a:solidFill>
                <a:latin typeface="微软雅黑"/>
                <a:cs typeface="微软雅黑"/>
              </a:rPr>
              <a:t>表</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仪</a:t>
            </a:r>
            <a:r>
              <a:rPr sz="1800" spc="155" dirty="0" err="1">
                <a:solidFill>
                  <a:srgbClr val="585858"/>
                </a:solidFill>
                <a:latin typeface="微软雅黑"/>
                <a:cs typeface="微软雅黑"/>
              </a:rPr>
              <a:t>器</a:t>
            </a:r>
            <a:r>
              <a:rPr sz="1800" spc="140" dirty="0" err="1">
                <a:solidFill>
                  <a:srgbClr val="585858"/>
                </a:solidFill>
                <a:latin typeface="微软雅黑"/>
                <a:cs typeface="微软雅黑"/>
              </a:rPr>
              <a:t>和</a:t>
            </a:r>
            <a:r>
              <a:rPr sz="1800" spc="155" dirty="0" err="1">
                <a:solidFill>
                  <a:srgbClr val="585858"/>
                </a:solidFill>
                <a:latin typeface="微软雅黑"/>
                <a:cs typeface="微软雅黑"/>
              </a:rPr>
              <a:t>执</a:t>
            </a:r>
            <a:r>
              <a:rPr sz="1800" spc="140" dirty="0" err="1">
                <a:solidFill>
                  <a:srgbClr val="585858"/>
                </a:solidFill>
                <a:latin typeface="微软雅黑"/>
                <a:cs typeface="微软雅黑"/>
              </a:rPr>
              <a:t>行</a:t>
            </a:r>
            <a:r>
              <a:rPr sz="1800" spc="155" dirty="0" err="1">
                <a:solidFill>
                  <a:srgbClr val="585858"/>
                </a:solidFill>
                <a:latin typeface="微软雅黑"/>
                <a:cs typeface="微软雅黑"/>
              </a:rPr>
              <a:t>机</a:t>
            </a:r>
            <a:r>
              <a:rPr sz="1800" spc="140" dirty="0" err="1">
                <a:solidFill>
                  <a:srgbClr val="585858"/>
                </a:solidFill>
                <a:latin typeface="微软雅黑"/>
                <a:cs typeface="微软雅黑"/>
              </a:rPr>
              <a:t>构</a:t>
            </a:r>
            <a:r>
              <a:rPr sz="1800" spc="155" dirty="0" err="1">
                <a:solidFill>
                  <a:srgbClr val="585858"/>
                </a:solidFill>
                <a:latin typeface="微软雅黑"/>
                <a:cs typeface="微软雅黑"/>
              </a:rPr>
              <a:t>等</a:t>
            </a:r>
            <a:r>
              <a:rPr sz="1800" spc="140" dirty="0" err="1">
                <a:solidFill>
                  <a:srgbClr val="585858"/>
                </a:solidFill>
                <a:latin typeface="微软雅黑"/>
                <a:cs typeface="微软雅黑"/>
              </a:rPr>
              <a:t>，</a:t>
            </a:r>
            <a:r>
              <a:rPr sz="1800" spc="155" dirty="0" err="1">
                <a:solidFill>
                  <a:srgbClr val="585858"/>
                </a:solidFill>
                <a:latin typeface="微软雅黑"/>
                <a:cs typeface="微软雅黑"/>
              </a:rPr>
              <a:t>及</a:t>
            </a:r>
            <a:r>
              <a:rPr sz="1800" spc="140" dirty="0" err="1">
                <a:solidFill>
                  <a:srgbClr val="585858"/>
                </a:solidFill>
                <a:latin typeface="微软雅黑"/>
                <a:cs typeface="微软雅黑"/>
              </a:rPr>
              <a:t>其</a:t>
            </a:r>
            <a:r>
              <a:rPr sz="1800" spc="155" dirty="0" err="1">
                <a:solidFill>
                  <a:srgbClr val="585858"/>
                </a:solidFill>
                <a:latin typeface="微软雅黑"/>
                <a:cs typeface="微软雅黑"/>
              </a:rPr>
              <a:t>供</a:t>
            </a:r>
            <a:r>
              <a:rPr sz="1800" spc="140" dirty="0" err="1">
                <a:solidFill>
                  <a:srgbClr val="585858"/>
                </a:solidFill>
                <a:latin typeface="微软雅黑"/>
                <a:cs typeface="微软雅黑"/>
              </a:rPr>
              <a:t>电</a:t>
            </a:r>
            <a:r>
              <a:rPr sz="1800" spc="155" dirty="0" err="1">
                <a:solidFill>
                  <a:srgbClr val="585858"/>
                </a:solidFill>
                <a:latin typeface="微软雅黑"/>
                <a:cs typeface="微软雅黑"/>
              </a:rPr>
              <a:t>、</a:t>
            </a:r>
            <a:r>
              <a:rPr sz="1800" spc="140" dirty="0" err="1">
                <a:solidFill>
                  <a:srgbClr val="585858"/>
                </a:solidFill>
                <a:latin typeface="微软雅黑"/>
                <a:cs typeface="微软雅黑"/>
              </a:rPr>
              <a:t>供</a:t>
            </a:r>
            <a:r>
              <a:rPr sz="1800" spc="155" dirty="0" err="1">
                <a:solidFill>
                  <a:srgbClr val="585858"/>
                </a:solidFill>
                <a:latin typeface="微软雅黑"/>
                <a:cs typeface="微软雅黑"/>
              </a:rPr>
              <a:t>气</a:t>
            </a:r>
            <a:r>
              <a:rPr sz="1800" spc="140" dirty="0" err="1">
                <a:solidFill>
                  <a:srgbClr val="585858"/>
                </a:solidFill>
                <a:latin typeface="微软雅黑"/>
                <a:cs typeface="微软雅黑"/>
              </a:rPr>
              <a:t>系</a:t>
            </a:r>
            <a:r>
              <a:rPr sz="1800" spc="155" dirty="0" err="1">
                <a:solidFill>
                  <a:srgbClr val="585858"/>
                </a:solidFill>
                <a:latin typeface="微软雅黑"/>
                <a:cs typeface="微软雅黑"/>
              </a:rPr>
              <a:t>统</a:t>
            </a:r>
            <a:r>
              <a:rPr sz="1800" spc="155" dirty="0">
                <a:solidFill>
                  <a:srgbClr val="585858"/>
                </a:solidFill>
                <a:latin typeface="微软雅黑"/>
                <a:cs typeface="微软雅黑"/>
              </a:rPr>
              <a:t>。</a:t>
            </a:r>
            <a:endParaRPr lang="en-US" sz="1800" spc="155" dirty="0">
              <a:solidFill>
                <a:srgbClr val="585858"/>
              </a:solidFill>
              <a:latin typeface="微软雅黑"/>
              <a:cs typeface="微软雅黑"/>
            </a:endParaRPr>
          </a:p>
          <a:p>
            <a:pPr marL="12065" marR="193675" algn="just">
              <a:lnSpc>
                <a:spcPct val="130000"/>
              </a:lnSpc>
              <a:spcBef>
                <a:spcPts val="1000"/>
              </a:spcBef>
              <a:tabLst>
                <a:tab pos="241300" algn="l"/>
              </a:tabLst>
            </a:pPr>
            <a:r>
              <a:rPr lang="en-US" dirty="0">
                <a:solidFill>
                  <a:srgbClr val="585858"/>
                </a:solidFill>
                <a:latin typeface="Arial" panose="020B0604020202020204" pitchFamily="34" charset="0"/>
                <a:cs typeface="Arial" panose="020B0604020202020204" pitchFamily="34" charset="0"/>
              </a:rPr>
              <a:t>The monitoring and automatic control system includes instruments, meters, and actuators for displaying and automatically controlling operational parameters such as the pump’s flow, pressure, temperature (bearing temperature, pump casing temperature, motor winding temperature), vibration, speed, and power, as well as their power supply and air supply system.</a:t>
            </a:r>
            <a:endParaRP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143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793</TotalTime>
  <Words>9848</Words>
  <Application>Microsoft Office PowerPoint</Application>
  <PresentationFormat>Widescreen</PresentationFormat>
  <Paragraphs>810</Paragraphs>
  <Slides>77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微软雅黑</vt:lpstr>
      <vt:lpstr>Arial</vt:lpstr>
      <vt:lpstr>Calibri</vt:lpstr>
      <vt:lpstr>Times New Roman</vt:lpstr>
      <vt:lpstr>Office Theme</vt:lpstr>
      <vt:lpstr>主要内容 Main Content</vt:lpstr>
      <vt:lpstr>离心泵的定义及优缺点  Centrifugal Pump Definition, Pros &amp; Cons</vt:lpstr>
      <vt:lpstr>离心泵的分类 Classification of Centrifugal Pumps</vt:lpstr>
      <vt:lpstr>离心泵的分类 Classification of Centrifugal Pumps</vt:lpstr>
      <vt:lpstr>离心泵的分类 Classification of Centrifugal Pumps</vt:lpstr>
      <vt:lpstr>机泵分类</vt:lpstr>
      <vt:lpstr>Pump Classification</vt:lpstr>
      <vt:lpstr>泵装置的组成 Composition of pump device</vt:lpstr>
      <vt:lpstr>泵装置的组成 Composition of pump device</vt:lpstr>
      <vt:lpstr>离心泵特性曲线 Centrifugal pump characteristic curve</vt:lpstr>
      <vt:lpstr>离心泵特性曲线 Centrifugal pump characteristic curve</vt:lpstr>
      <vt:lpstr>OH1型 OH1 type</vt:lpstr>
      <vt:lpstr>OH2型 OH2 type</vt:lpstr>
      <vt:lpstr>OH2型泵主要结构 OH2 type pump main structure</vt:lpstr>
      <vt:lpstr>OH2型泵主要结构 OH2 type pump main structure</vt:lpstr>
      <vt:lpstr>PowerPoint Presentation</vt:lpstr>
      <vt:lpstr>OH3型 OH3 type</vt:lpstr>
      <vt:lpstr>OH4型 OH4 type</vt:lpstr>
      <vt:lpstr>OH5型 OH5 type</vt:lpstr>
      <vt:lpstr>BB1型 BB1 type</vt:lpstr>
      <vt:lpstr>BB1型 BB1 type</vt:lpstr>
      <vt:lpstr>BB1型 BB1 type</vt:lpstr>
      <vt:lpstr>PowerPoint Presentation</vt:lpstr>
      <vt:lpstr>BB1型优缺点 BB1 Pros &amp; Cons</vt:lpstr>
      <vt:lpstr>BB1型优缺点 BB1 Pros &amp; Cons</vt:lpstr>
      <vt:lpstr>BB2型 BB2 type</vt:lpstr>
      <vt:lpstr>BB2型结构特点 BB2 Structural Features</vt:lpstr>
      <vt:lpstr>BB2型结构特点 BB2 Structural Features</vt:lpstr>
      <vt:lpstr>BB2型 BB2 type</vt:lpstr>
      <vt:lpstr>BB2型结构图 BB2 Structural diagram</vt:lpstr>
      <vt:lpstr>轴承箱结构 Bearing structure</vt:lpstr>
      <vt:lpstr>驱动端轴承装配图 DE bearing assembly diagram</vt:lpstr>
      <vt:lpstr>非驱动端轴承装配图  NDE bearing assembly diagram</vt:lpstr>
      <vt:lpstr>背靠背角接触球轴承的安装 Installation of back-to-back angular contact ball bearings</vt:lpstr>
      <vt:lpstr>BB3型 BB3 type</vt:lpstr>
      <vt:lpstr>BB3型结构特点 BB3 Structural Features</vt:lpstr>
      <vt:lpstr>BB3型结构特点 BB3 Structural Features</vt:lpstr>
      <vt:lpstr>BB3型结构特点 BB3 Structural Features</vt:lpstr>
      <vt:lpstr>BB3型结构图 BB3 Structural diagram</vt:lpstr>
      <vt:lpstr>BB4型 BB4 type</vt:lpstr>
      <vt:lpstr>BB4泵的结构特点 BB4 Pump structural features</vt:lpstr>
      <vt:lpstr>BB4泵的结构特点 BB4 Pump structural features</vt:lpstr>
      <vt:lpstr>PowerPoint Presentation</vt:lpstr>
      <vt:lpstr>BB4型结构图 BB4 Structural Diagram</vt:lpstr>
      <vt:lpstr>PowerPoint Presentation</vt:lpstr>
      <vt:lpstr>PowerPoint Presentation</vt:lpstr>
      <vt:lpstr>BB5型 BB5 type</vt:lpstr>
      <vt:lpstr>PowerPoint Presentation</vt:lpstr>
      <vt:lpstr>PowerPoint Presentation</vt:lpstr>
      <vt:lpstr>BB型结构图 BB Structural diagram</vt:lpstr>
      <vt:lpstr>离心泵的定期检修维护 Centrifugal Pump Regular Maintenance and Inspection</vt:lpstr>
      <vt:lpstr>离心泵的定期检修维护 Centrifugal Pump Regular Maintenance and Inspection</vt:lpstr>
      <vt:lpstr>离心泵的定期检修维护 Centrifugal Pump Regular Maintenance and Inspection</vt:lpstr>
      <vt:lpstr>启泵前的检查 Pre-inspection before startup pump</vt:lpstr>
      <vt:lpstr>启泵前的准备 Preparation before Startup</vt:lpstr>
      <vt:lpstr>离心泵的启泵操作 Centrifugal Pump Startup</vt:lpstr>
      <vt:lpstr>离心泵的启泵操作 Centrifugal Pump Startup</vt:lpstr>
      <vt:lpstr>离心泵停泵操作 Centrifugal Pump Shutdown</vt:lpstr>
      <vt:lpstr>泵的启动（二）Pump startup (2)</vt:lpstr>
      <vt:lpstr>停泵（二）Shutdown Pump (2)</vt:lpstr>
      <vt:lpstr>停泵（二）Shutdown Pump (2)</vt:lpstr>
      <vt:lpstr>泵的切换 Pump switching</vt:lpstr>
      <vt:lpstr>泵的切换 Pump switching</vt:lpstr>
      <vt:lpstr>离心泵的日常巡检 Centrifugal Pump Daily Inspection</vt:lpstr>
      <vt:lpstr>离心泵的日常巡检 Centrifugal Pump Daily Inspection</vt:lpstr>
      <vt:lpstr>PowerPoint Presentation</vt:lpstr>
      <vt:lpstr>PowerPoint Presentation</vt:lpstr>
      <vt:lpstr>PowerPoint Presentation</vt:lpstr>
      <vt:lpstr>PowerPoint Presentation</vt:lpstr>
      <vt:lpstr>PowerPoint Presentation</vt:lpstr>
      <vt:lpstr>高温泵巡检内容 High-Temperature Pump Inspection Content</vt:lpstr>
      <vt:lpstr>高温泵巡检内容 High-Temperature Pump Inspection Content</vt:lpstr>
      <vt:lpstr>高温泵巡检内容 High-Temperature Pump Inspection Content</vt:lpstr>
      <vt:lpstr>离心泵故障</vt:lpstr>
      <vt:lpstr>离心泵故障</vt:lpstr>
      <vt:lpstr>Centrifugal Pump Failure</vt:lpstr>
      <vt:lpstr>Centrifugal Pump Failure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主要内容 Main Content</dc:title>
  <cp:lastModifiedBy>yenn</cp:lastModifiedBy>
  <cp:revision>54</cp:revision>
  <dcterms:created xsi:type="dcterms:W3CDTF">2025-02-03T02:17:43Z</dcterms:created>
  <dcterms:modified xsi:type="dcterms:W3CDTF">2025-02-05T06:17:47Z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2023-07-20T00:00:00Z</vt:filetime>
  </property>
  <property fmtid="{D5CDD505-2E9C-101B-9397-08002B2CF9AE}" pid="3" name="Creator">
    <vt:lpwstr>Microsoft® PowerPoint® 2021</vt:lpwstr>
  </property>
  <property fmtid="{D5CDD505-2E9C-101B-9397-08002B2CF9AE}" pid="4" name="LastSaved">
    <vt:filetime>2025-02-03T00:00:00Z</vt:filetime>
  </property>
</Properties>
</file>