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1"/>
  </p:notesMasterIdLst>
  <p:sldIdLst>
    <p:sldId id="257" r:id="rId4"/>
    <p:sldId id="328" r:id="rId5"/>
    <p:sldId id="258" r:id="rId6"/>
    <p:sldId id="468" r:id="rId7"/>
    <p:sldId id="441" r:id="rId8"/>
    <p:sldId id="454" r:id="rId9"/>
    <p:sldId id="370" r:id="rId10"/>
    <p:sldId id="379" r:id="rId11"/>
    <p:sldId id="450" r:id="rId12"/>
    <p:sldId id="398" r:id="rId13"/>
    <p:sldId id="399" r:id="rId14"/>
    <p:sldId id="439" r:id="rId15"/>
    <p:sldId id="467" r:id="rId16"/>
    <p:sldId id="400" r:id="rId17"/>
    <p:sldId id="401" r:id="rId18"/>
    <p:sldId id="455" r:id="rId19"/>
    <p:sldId id="456" r:id="rId20"/>
    <p:sldId id="405" r:id="rId21"/>
    <p:sldId id="445" r:id="rId22"/>
    <p:sldId id="406" r:id="rId23"/>
    <p:sldId id="408" r:id="rId24"/>
    <p:sldId id="407" r:id="rId25"/>
    <p:sldId id="436" r:id="rId26"/>
    <p:sldId id="427" r:id="rId27"/>
    <p:sldId id="429" r:id="rId28"/>
    <p:sldId id="458" r:id="rId29"/>
    <p:sldId id="431" r:id="rId30"/>
    <p:sldId id="437" r:id="rId31"/>
    <p:sldId id="457" r:id="rId32"/>
    <p:sldId id="410" r:id="rId33"/>
    <p:sldId id="411" r:id="rId34"/>
    <p:sldId id="459" r:id="rId35"/>
    <p:sldId id="465" r:id="rId36"/>
    <p:sldId id="412" r:id="rId37"/>
    <p:sldId id="413" r:id="rId38"/>
    <p:sldId id="414" r:id="rId39"/>
    <p:sldId id="463" r:id="rId40"/>
    <p:sldId id="415" r:id="rId41"/>
    <p:sldId id="417" r:id="rId42"/>
    <p:sldId id="386" r:id="rId43"/>
    <p:sldId id="424" r:id="rId44"/>
    <p:sldId id="394" r:id="rId45"/>
    <p:sldId id="449" r:id="rId46"/>
    <p:sldId id="464" r:id="rId47"/>
    <p:sldId id="380" r:id="rId48"/>
    <p:sldId id="352" r:id="rId49"/>
    <p:sldId id="299" r:id="rId5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270" autoAdjust="0"/>
  </p:normalViewPr>
  <p:slideViewPr>
    <p:cSldViewPr>
      <p:cViewPr varScale="1">
        <p:scale>
          <a:sx n="72" d="100"/>
          <a:sy n="72" d="100"/>
        </p:scale>
        <p:origin x="990" y="66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加裂3月</c:v>
                </c:pt>
                <c:pt idx="1">
                  <c:v>加氢3月</c:v>
                </c:pt>
                <c:pt idx="2">
                  <c:v>加裂4月</c:v>
                </c:pt>
                <c:pt idx="3">
                  <c:v>加氢4月</c:v>
                </c:pt>
                <c:pt idx="4">
                  <c:v>加裂5月</c:v>
                </c:pt>
                <c:pt idx="5">
                  <c:v>加氢5月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36</c:v>
                </c:pt>
                <c:pt idx="2">
                  <c:v>61</c:v>
                </c:pt>
                <c:pt idx="3">
                  <c:v>39</c:v>
                </c:pt>
                <c:pt idx="4">
                  <c:v>60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加裂3月</c:v>
                </c:pt>
                <c:pt idx="1">
                  <c:v>加氢3月</c:v>
                </c:pt>
                <c:pt idx="2">
                  <c:v>加裂4月</c:v>
                </c:pt>
                <c:pt idx="3">
                  <c:v>加氢4月</c:v>
                </c:pt>
                <c:pt idx="4">
                  <c:v>加裂5月</c:v>
                </c:pt>
                <c:pt idx="5">
                  <c:v>加氢5月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40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49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加裂3月</c:v>
                </c:pt>
                <c:pt idx="1">
                  <c:v>加氢3月</c:v>
                </c:pt>
                <c:pt idx="2">
                  <c:v>加裂4月</c:v>
                </c:pt>
                <c:pt idx="3">
                  <c:v>加氢4月</c:v>
                </c:pt>
                <c:pt idx="4">
                  <c:v>加裂5月</c:v>
                </c:pt>
                <c:pt idx="5">
                  <c:v>加氢5月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74</c:v>
                </c:pt>
                <c:pt idx="3">
                  <c:v>68</c:v>
                </c:pt>
                <c:pt idx="4">
                  <c:v>48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加裂3月</c:v>
                </c:pt>
                <c:pt idx="1">
                  <c:v>加氢3月</c:v>
                </c:pt>
                <c:pt idx="2">
                  <c:v>加裂4月</c:v>
                </c:pt>
                <c:pt idx="3">
                  <c:v>加氢4月</c:v>
                </c:pt>
                <c:pt idx="4">
                  <c:v>加裂5月</c:v>
                </c:pt>
                <c:pt idx="5">
                  <c:v>加氢5月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</c:v>
                </c:pt>
                <c:pt idx="1">
                  <c:v>47</c:v>
                </c:pt>
                <c:pt idx="2">
                  <c:v>88</c:v>
                </c:pt>
                <c:pt idx="3">
                  <c:v>76</c:v>
                </c:pt>
                <c:pt idx="4">
                  <c:v>54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隐患总体数量下降，基本是各种设备泄漏或其他设备问题，文莱同事在气分发现隐患基本不变，在加裂发现隐患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项，有较大提升。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5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部要求进行完善，更新相关文件。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与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部交流完善编写工作，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提出要求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步骤必须从操作法和操作规程中选取，重新筛选和编写</a:t>
          </a:r>
          <a:r>
            <a:rPr lang="en-US" altLang="zh-CN" sz="1600" dirty="0">
              <a:latin typeface="+mn-ea"/>
              <a:ea typeface="+mn-ea"/>
            </a:rPr>
            <a:t>59</a:t>
          </a:r>
          <a:r>
            <a:rPr lang="zh-CN" altLang="en-US" sz="1600" dirty="0">
              <a:latin typeface="+mn-ea"/>
              <a:ea typeface="+mn-ea"/>
            </a:rPr>
            <a:t>个文件，已提交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部审核；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、本月情况：</a:t>
          </a:r>
          <a:r>
            <a:rPr lang="zh-CN" altLang="en-US" dirty="0">
              <a:solidFill>
                <a:schemeClr val="tx1"/>
              </a:solidFill>
            </a:rPr>
            <a:t>（无变化）</a:t>
          </a:r>
          <a:endParaRPr lang="zh-CN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本月主要的高风险作业项目为：泵基座除锈；空冷管束清洗配合脚手架工作；空冷电机维修等。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深入分析及整改措施：安全生产月安排高风险作业较少，除锈工作归类到一级动火，其他基本是保温和架子作业。文方监护人承担大部分监护，监护水平在多次交流下缓慢提高。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、本月总体考核比上月下降，加氢班组失分比上月总减少</a:t>
          </a:r>
          <a:r>
            <a:rPr lang="en-US" altLang="zh-CN" sz="2400" dirty="0">
              <a:solidFill>
                <a:schemeClr val="tx1"/>
              </a:solidFill>
            </a:rPr>
            <a:t>36</a:t>
          </a:r>
          <a:r>
            <a:rPr lang="zh-CN" altLang="en-US" sz="2400" dirty="0">
              <a:solidFill>
                <a:schemeClr val="tx1"/>
              </a:solidFill>
            </a:rPr>
            <a:t>项，加裂减少</a:t>
          </a:r>
          <a:r>
            <a:rPr lang="en-US" altLang="zh-CN" sz="2400" dirty="0">
              <a:solidFill>
                <a:schemeClr val="tx1"/>
              </a:solidFill>
            </a:rPr>
            <a:t>33</a:t>
          </a:r>
          <a:r>
            <a:rPr lang="zh-CN" altLang="en-US" sz="2400" dirty="0">
              <a:solidFill>
                <a:schemeClr val="tx1"/>
              </a:solidFill>
            </a:rPr>
            <a:t>项。主要失分：加裂四班失</a:t>
          </a:r>
          <a:r>
            <a:rPr lang="en-US" altLang="zh-CN" sz="2400" dirty="0">
              <a:solidFill>
                <a:schemeClr val="tx1"/>
              </a:solidFill>
            </a:rPr>
            <a:t>38</a:t>
          </a:r>
          <a:r>
            <a:rPr lang="zh-CN" altLang="en-US" sz="2400" dirty="0">
              <a:solidFill>
                <a:schemeClr val="tx1"/>
              </a:solidFill>
            </a:rPr>
            <a:t>分，加氢四班失</a:t>
          </a:r>
          <a:r>
            <a:rPr lang="en-US" altLang="zh-CN" sz="2400" dirty="0">
              <a:solidFill>
                <a:schemeClr val="tx1"/>
              </a:solidFill>
            </a:rPr>
            <a:t>42</a:t>
          </a:r>
          <a:r>
            <a:rPr lang="zh-CN" altLang="en-US" sz="2400" dirty="0">
              <a:solidFill>
                <a:schemeClr val="tx1"/>
              </a:solidFill>
            </a:rPr>
            <a:t>分，上月也是加裂加氢四班失分较多。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安全生产月考核分翻倍，各班组总体考核项目减少。本月日周月检总表按公司检查项目进行更新，抽查提问环节个别班组扣分较多，环保问题扣分普遍较多。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11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3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4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4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次。本月无不合格样。按公司要求建立含油污水分析台账，员工及时抄写。本月起空冷置换水要求按设计排向含油污水系统。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3850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2480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1529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1360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1335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408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987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吨。含油污水来源加氢主要为汽包排放和空冷置换水，加裂、气分主要为空冷置换水以及下雨流入，本月降雨相对较少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5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12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炼油二部根据公司要求，定点放置工业固废、危险废弃物收集桶，做好垃圾分类工作。现场金属回收物桶使用正常。加氢金属回收箱内出现</a:t>
          </a:r>
          <a:r>
            <a:rPr lang="en-US" altLang="zh-CN" sz="1400" dirty="0">
              <a:solidFill>
                <a:schemeClr val="tx1"/>
              </a:solidFill>
            </a:rPr>
            <a:t>8</a:t>
          </a:r>
          <a:r>
            <a:rPr lang="zh-CN" altLang="en-US" sz="1400" dirty="0">
              <a:solidFill>
                <a:schemeClr val="tx1"/>
              </a:solidFill>
            </a:rPr>
            <a:t>字盲板，油漆桶等，及时整改。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r>
            <a:rPr lang="en-US" altLang="zh-CN" sz="1400" dirty="0">
              <a:solidFill>
                <a:schemeClr val="tx1"/>
              </a:solidFill>
            </a:rPr>
            <a:t>HSE</a:t>
          </a:r>
          <a:r>
            <a:rPr lang="zh-CN" altLang="en-US" sz="1400" dirty="0">
              <a:solidFill>
                <a:schemeClr val="tx1"/>
              </a:solidFill>
            </a:rPr>
            <a:t>部明确矿泉水瓶列入生活垃圾，部门列入考核项目。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，所有桶内存油或化剂已全部倾倒干净。本月空桶未拉走。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《No Detection_ Explosion at Watson Grinding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气体检测系统停用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-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沃森机械加工厂爆炸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事故案例：本溪平山辽宁北方煤化工（集团）股份有限公司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5·31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一般中毒和窒息事故调查报告；甘肃某公司发生机械伤害事故</a:t>
          </a:r>
          <a:endParaRPr lang="en-US" altLang="zh-CN" sz="20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，文方同事年度体检全部结束。目前职工体检正常。一名文莱同事体检异常待处理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今年公司</a:t>
          </a:r>
          <a:r>
            <a:rPr lang="en-US" altLang="zh-CN" sz="1600" dirty="0">
              <a:solidFill>
                <a:schemeClr val="tx1"/>
              </a:solidFill>
            </a:rPr>
            <a:t>8</a:t>
          </a:r>
          <a:r>
            <a:rPr lang="zh-CN" altLang="en-US" sz="1600" dirty="0">
              <a:solidFill>
                <a:schemeClr val="tx1"/>
              </a:solidFill>
            </a:rPr>
            <a:t>月全体更新安全帽，目前除新员工入职，老化不能领用新安全帽。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个别劳保鞋质量较差，及时更换。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dirty="0">
              <a:solidFill>
                <a:schemeClr val="tx1"/>
              </a:solidFill>
            </a:rPr>
            <a:t>。等待公司统一下发器材编号贴纸。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深入分析及整改措施：本月检查，消气防设施维护状况整体较好，水带全部更换，消防箱内积水列入考核。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岗检暴露出环保管理疏忽。</a:t>
          </a:r>
          <a:r>
            <a:rPr lang="en-US" altLang="zh-CN" sz="1800" dirty="0">
              <a:latin typeface="+mn-ea"/>
              <a:ea typeface="+mn-ea"/>
            </a:rPr>
            <a:t>HSE</a:t>
          </a:r>
          <a:r>
            <a:rPr lang="zh-CN" altLang="en-US" sz="1800" dirty="0">
              <a:latin typeface="+mn-ea"/>
              <a:ea typeface="+mn-ea"/>
            </a:rPr>
            <a:t>部环保人员现场检查并建议空冷置换水问题，垃圾分类问题，含油污水地漏封堵问题，全部已整改。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空冷水改排含油污水；垃圾分类在日检中考核，含油污水封堵已检查落实。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配合完成公司安全月活动，鼓励班组参加消防技能培训，达到全员提高消防技能目的。部门参赛选手积极训练，并带动其他人员，本月在消防队突击抽查班组空呼佩戴时，表现良好。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班组在抽查和演练时发现，班组人员消防器材使用技能明显提高。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岗检的各类问题提示基础工作还有检查不到位，仍需加强基础工作检查力度。特别是警示牌问题和环保问题。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措施：将全厂的</a:t>
          </a:r>
          <a:r>
            <a:rPr lang="en-US" altLang="zh-CN" sz="2000" dirty="0"/>
            <a:t>HSE</a:t>
          </a:r>
          <a:r>
            <a:rPr lang="zh-CN" altLang="en-US" sz="2000" dirty="0"/>
            <a:t>岗检问题汇总分类，补充到日周月检表格中，进行全面检查。文件资料按月检内容逐个落实更新。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进行安全生产月相关资料学习。参赛人员开展消防技能培训。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日，加裂凝结水管线砂眼，包套管动火作业，施工完成后，监护人仔细检查整理、回收防火布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日，在该部防火检查中对现场人员进行灭火器的使用方法进行测试，人员熟练掌握消防技能，结果令人满意。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日，该部柴油加氢精制装置组织实战演练，设置合理，部门重视，演练效果较好。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17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日，该部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台对讲机，无法开机，委外维修更换主板。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25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日，气分装置空冷除锈产生的废弃物（泥土和铁锈等）未按要求进行分类收集，将一般工业固废收集至危险废物垃圾桶中。</a:t>
          </a:r>
          <a:endParaRPr lang="en-US" altLang="zh-CN" sz="18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316175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次）；加氢无报警；加裂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深入分析及整改措施：本月装置触发报警较少。含油污水池定深采样器找化验领用，手续完成，预计</a:t>
          </a:r>
          <a:r>
            <a:rPr lang="en-US" altLang="zh-CN" sz="1800" dirty="0">
              <a:solidFill>
                <a:schemeClr val="tx1"/>
              </a:solidFill>
            </a:rPr>
            <a:t>6</a:t>
          </a:r>
          <a:r>
            <a:rPr lang="zh-CN" altLang="en-US" sz="1800" dirty="0">
              <a:solidFill>
                <a:schemeClr val="tx1"/>
              </a:solidFill>
            </a:rPr>
            <a:t>月初到手。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本月各班组</a:t>
          </a:r>
          <a:r>
            <a:rPr lang="zh-CN" altLang="en-US" sz="2000" dirty="0"/>
            <a:t>褪色警示牌更换完成，内容不符合的警示牌更换</a:t>
          </a:r>
          <a:r>
            <a:rPr lang="zh-CN" altLang="en-US" sz="2000" dirty="0">
              <a:latin typeface="+mn-ea"/>
              <a:ea typeface="+mn-ea"/>
            </a:rPr>
            <a:t>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深入分析及整改措施：警示牌日常管理力度不够，日周月检中需要加强。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隐患总体数量下降，基本是各种设备泄漏或其他设备问题，文莱同事在气分发现隐患基本不变，在加裂发现隐患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项，有较大提升。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5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部要求进行完善，更新相关文件。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与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部交流完善编写工作，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提出要求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步骤必须从操作法和操作规程中选取，重新筛选和编写</a:t>
          </a:r>
          <a:r>
            <a:rPr lang="en-US" altLang="zh-CN" sz="1600" kern="1200" dirty="0">
              <a:latin typeface="+mn-ea"/>
              <a:ea typeface="+mn-ea"/>
            </a:rPr>
            <a:t>59</a:t>
          </a:r>
          <a:r>
            <a:rPr lang="zh-CN" altLang="en-US" sz="1600" kern="1200" dirty="0">
              <a:latin typeface="+mn-ea"/>
              <a:ea typeface="+mn-ea"/>
            </a:rPr>
            <a:t>个文件，已提交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部审核；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、本月情况：</a:t>
          </a:r>
          <a:r>
            <a:rPr lang="zh-CN" altLang="en-US" sz="4500" kern="1200" dirty="0">
              <a:solidFill>
                <a:schemeClr val="tx1"/>
              </a:solidFill>
            </a:rPr>
            <a:t>（无变化）</a:t>
          </a:r>
          <a:endParaRPr lang="zh-CN" sz="4500" kern="1200" dirty="0">
            <a:solidFill>
              <a:schemeClr val="tx1"/>
            </a:solidFill>
          </a:endParaRP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sp:txBody>
      <dsp:txXfrm>
        <a:off x="56543" y="2637501"/>
        <a:ext cx="7845125" cy="10452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本月主要的高风险作业项目为：泵基座除锈；空冷管束清洗配合脚手架工作；空冷电机维修等。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深入分析及整改措施：安全生产月安排高风险作业较少，除锈工作归类到一级动火，其他基本是保温和架子作业。文方监护人承担大部分监护，监护水平在多次交流下缓慢提高。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0"/>
          <a:ext cx="8542214" cy="1444949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0537" y="70537"/>
        <a:ext cx="8401140" cy="1303875"/>
      </dsp:txXfrm>
    </dsp:sp>
    <dsp:sp modelId="{1A817B38-A921-4721-9CCD-B2D1DB792B84}">
      <dsp:nvSpPr>
        <dsp:cNvPr id="0" name=""/>
        <dsp:cNvSpPr/>
      </dsp:nvSpPr>
      <dsp:spPr>
        <a:xfrm>
          <a:off x="0" y="1560171"/>
          <a:ext cx="8542214" cy="163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、本月总体考核比上月下降，加氢班组失分比上月总减少</a:t>
          </a:r>
          <a:r>
            <a:rPr lang="en-US" altLang="zh-CN" sz="2400" kern="1200" dirty="0">
              <a:solidFill>
                <a:schemeClr val="tx1"/>
              </a:solidFill>
            </a:rPr>
            <a:t>36</a:t>
          </a:r>
          <a:r>
            <a:rPr lang="zh-CN" altLang="en-US" sz="2400" kern="1200" dirty="0">
              <a:solidFill>
                <a:schemeClr val="tx1"/>
              </a:solidFill>
            </a:rPr>
            <a:t>项，加裂减少</a:t>
          </a:r>
          <a:r>
            <a:rPr lang="en-US" altLang="zh-CN" sz="2400" kern="1200" dirty="0">
              <a:solidFill>
                <a:schemeClr val="tx1"/>
              </a:solidFill>
            </a:rPr>
            <a:t>33</a:t>
          </a:r>
          <a:r>
            <a:rPr lang="zh-CN" altLang="en-US" sz="2400" kern="1200" dirty="0">
              <a:solidFill>
                <a:schemeClr val="tx1"/>
              </a:solidFill>
            </a:rPr>
            <a:t>项。主要失分：加裂四班失</a:t>
          </a:r>
          <a:r>
            <a:rPr lang="en-US" altLang="zh-CN" sz="2400" kern="1200" dirty="0">
              <a:solidFill>
                <a:schemeClr val="tx1"/>
              </a:solidFill>
            </a:rPr>
            <a:t>38</a:t>
          </a:r>
          <a:r>
            <a:rPr lang="zh-CN" altLang="en-US" sz="2400" kern="1200" dirty="0">
              <a:solidFill>
                <a:schemeClr val="tx1"/>
              </a:solidFill>
            </a:rPr>
            <a:t>分，加氢四班失</a:t>
          </a:r>
          <a:r>
            <a:rPr lang="en-US" altLang="zh-CN" sz="2400" kern="1200" dirty="0">
              <a:solidFill>
                <a:schemeClr val="tx1"/>
              </a:solidFill>
            </a:rPr>
            <a:t>42</a:t>
          </a:r>
          <a:r>
            <a:rPr lang="zh-CN" altLang="en-US" sz="2400" kern="1200" dirty="0">
              <a:solidFill>
                <a:schemeClr val="tx1"/>
              </a:solidFill>
            </a:rPr>
            <a:t>分，上月也是加裂加氢四班失分较多。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0009" y="1640180"/>
        <a:ext cx="8382196" cy="1478974"/>
      </dsp:txXfrm>
    </dsp:sp>
    <dsp:sp modelId="{35AAFD24-8B77-4194-9199-6790D02BD726}">
      <dsp:nvSpPr>
        <dsp:cNvPr id="0" name=""/>
        <dsp:cNvSpPr/>
      </dsp:nvSpPr>
      <dsp:spPr>
        <a:xfrm>
          <a:off x="0" y="3381783"/>
          <a:ext cx="8542214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持续改进措施：安全生产月考核分翻倍，各班组总体考核项目减少。本月日周月检总表按公司检查项目进行更新，抽查提问环节个别班组扣分较多，环保问题扣分普遍较多。</a:t>
          </a:r>
        </a:p>
      </dsp:txBody>
      <dsp:txXfrm>
        <a:off x="70537" y="3452320"/>
        <a:ext cx="8401140" cy="13038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0"/>
          <a:ext cx="3721099" cy="37210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1860549" y="0"/>
          <a:ext cx="6142682" cy="3721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1860549" y="0"/>
        <a:ext cx="6142682" cy="1116332"/>
      </dsp:txXfrm>
    </dsp:sp>
    <dsp:sp modelId="{29E219D0-C17C-496A-A433-B1004D46D13B}">
      <dsp:nvSpPr>
        <dsp:cNvPr id="0" name=""/>
        <dsp:cNvSpPr/>
      </dsp:nvSpPr>
      <dsp:spPr>
        <a:xfrm>
          <a:off x="651193" y="1116332"/>
          <a:ext cx="2418711" cy="2418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1860549" y="845629"/>
          <a:ext cx="6142682" cy="2418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11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3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4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4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次。本月无不合格样。按公司要求建立含油污水分析台账，员工及时抄写。本月起空冷置换水要求按设计排向含油污水系统。</a:t>
          </a:r>
          <a:endParaRPr lang="zh-CN" sz="2000" kern="1200" dirty="0">
            <a:latin typeface="+mn-ea"/>
            <a:ea typeface="+mn-ea"/>
          </a:endParaRPr>
        </a:p>
      </dsp:txBody>
      <dsp:txXfrm>
        <a:off x="1860549" y="845629"/>
        <a:ext cx="6142682" cy="1116328"/>
      </dsp:txXfrm>
    </dsp:sp>
    <dsp:sp modelId="{00BB7FF0-82D6-48CD-80CF-D8C5BE9A63B3}">
      <dsp:nvSpPr>
        <dsp:cNvPr id="0" name=""/>
        <dsp:cNvSpPr/>
      </dsp:nvSpPr>
      <dsp:spPr>
        <a:xfrm>
          <a:off x="1302385" y="2232660"/>
          <a:ext cx="1116328" cy="1116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1860549" y="2078813"/>
          <a:ext cx="6142682" cy="1424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3850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2480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1529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1360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1335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408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987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吨。含油污水来源加氢主要为汽包排放和空冷置换水，加裂、气分主要为空冷置换水以及下雨流入，本月降雨相对较少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60549" y="2078813"/>
        <a:ext cx="6142682" cy="14240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5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12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40606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1518836"/>
        <a:ext cx="27966" cy="5598"/>
      </dsp:txXfrm>
    </dsp:sp>
    <dsp:sp modelId="{D09450EA-4552-41D0-95DE-E018BE48F742}">
      <dsp:nvSpPr>
        <dsp:cNvPr id="0" name=""/>
        <dsp:cNvSpPr/>
      </dsp:nvSpPr>
      <dsp:spPr>
        <a:xfrm>
          <a:off x="10578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10578" y="792088"/>
        <a:ext cx="2431827" cy="1459096"/>
      </dsp:txXfrm>
    </dsp:sp>
    <dsp:sp modelId="{F03A4DE9-F557-4EF6-945A-2E65277B87E4}">
      <dsp:nvSpPr>
        <dsp:cNvPr id="0" name=""/>
        <dsp:cNvSpPr/>
      </dsp:nvSpPr>
      <dsp:spPr>
        <a:xfrm>
          <a:off x="5431753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1518836"/>
        <a:ext cx="27966" cy="5598"/>
      </dsp:txXfrm>
    </dsp:sp>
    <dsp:sp modelId="{549E8177-970D-4969-9C89-33ED07245C3D}">
      <dsp:nvSpPr>
        <dsp:cNvPr id="0" name=""/>
        <dsp:cNvSpPr/>
      </dsp:nvSpPr>
      <dsp:spPr>
        <a:xfrm>
          <a:off x="3001726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炼油二部根据公司要求，定点放置工业固废、危险废弃物收集桶，做好垃圾分类工作。现场金属回收物桶使用正常。加氢金属回收箱内出现</a:t>
          </a:r>
          <a:r>
            <a:rPr lang="en-US" altLang="zh-CN" sz="1400" kern="1200" dirty="0">
              <a:solidFill>
                <a:schemeClr val="tx1"/>
              </a:solidFill>
            </a:rPr>
            <a:t>8</a:t>
          </a:r>
          <a:r>
            <a:rPr lang="zh-CN" altLang="en-US" sz="1400" kern="1200" dirty="0">
              <a:solidFill>
                <a:schemeClr val="tx1"/>
              </a:solidFill>
            </a:rPr>
            <a:t>字盲板，油漆桶等，及时整改。</a:t>
          </a:r>
        </a:p>
      </dsp:txBody>
      <dsp:txXfrm>
        <a:off x="3001726" y="792088"/>
        <a:ext cx="2431827" cy="1459096"/>
      </dsp:txXfrm>
    </dsp:sp>
    <dsp:sp modelId="{1CE4017D-B653-414B-A286-37A6B67118DB}">
      <dsp:nvSpPr>
        <dsp:cNvPr id="0" name=""/>
        <dsp:cNvSpPr/>
      </dsp:nvSpPr>
      <dsp:spPr>
        <a:xfrm>
          <a:off x="1226492" y="2249384"/>
          <a:ext cx="5982294" cy="528720"/>
        </a:xfrm>
        <a:custGeom>
          <a:avLst/>
          <a:gdLst/>
          <a:ahLst/>
          <a:cxnLst/>
          <a:rect l="0" t="0" r="0" b="0"/>
          <a:pathLst>
            <a:path>
              <a:moveTo>
                <a:pt x="5982294" y="0"/>
              </a:moveTo>
              <a:lnTo>
                <a:pt x="5982294" y="281460"/>
              </a:lnTo>
              <a:lnTo>
                <a:pt x="0" y="281460"/>
              </a:lnTo>
              <a:lnTo>
                <a:pt x="0" y="528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430" y="2510945"/>
        <a:ext cx="300419" cy="5598"/>
      </dsp:txXfrm>
    </dsp:sp>
    <dsp:sp modelId="{F2673C8D-40B5-48A2-8C21-8A9D3DAF7B99}">
      <dsp:nvSpPr>
        <dsp:cNvPr id="0" name=""/>
        <dsp:cNvSpPr/>
      </dsp:nvSpPr>
      <dsp:spPr>
        <a:xfrm>
          <a:off x="5992873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</a:t>
          </a:r>
        </a:p>
      </dsp:txBody>
      <dsp:txXfrm>
        <a:off x="5992873" y="792088"/>
        <a:ext cx="2431827" cy="1459096"/>
      </dsp:txXfrm>
    </dsp:sp>
    <dsp:sp modelId="{595A57BA-6085-41D8-A716-CFAA6BCF2D1F}">
      <dsp:nvSpPr>
        <dsp:cNvPr id="0" name=""/>
        <dsp:cNvSpPr/>
      </dsp:nvSpPr>
      <dsp:spPr>
        <a:xfrm>
          <a:off x="2440606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3654717"/>
        <a:ext cx="27966" cy="5598"/>
      </dsp:txXfrm>
    </dsp:sp>
    <dsp:sp modelId="{6074F5C5-7DB6-49D7-9807-D4F9A2994807}">
      <dsp:nvSpPr>
        <dsp:cNvPr id="0" name=""/>
        <dsp:cNvSpPr/>
      </dsp:nvSpPr>
      <dsp:spPr>
        <a:xfrm>
          <a:off x="10578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r>
            <a:rPr lang="en-US" altLang="zh-CN" sz="1400" kern="1200" dirty="0">
              <a:solidFill>
                <a:schemeClr val="tx1"/>
              </a:solidFill>
            </a:rPr>
            <a:t>HSE</a:t>
          </a:r>
          <a:r>
            <a:rPr lang="zh-CN" altLang="en-US" sz="1400" kern="1200" dirty="0">
              <a:solidFill>
                <a:schemeClr val="tx1"/>
              </a:solidFill>
            </a:rPr>
            <a:t>部明确矿泉水瓶列入生活垃圾，部门列入考核项目。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578" y="2810504"/>
        <a:ext cx="2431827" cy="1694025"/>
      </dsp:txXfrm>
    </dsp:sp>
    <dsp:sp modelId="{A5D35841-5367-416A-8A71-81CACCFFD7B1}">
      <dsp:nvSpPr>
        <dsp:cNvPr id="0" name=""/>
        <dsp:cNvSpPr/>
      </dsp:nvSpPr>
      <dsp:spPr>
        <a:xfrm>
          <a:off x="5431753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3654717"/>
        <a:ext cx="27966" cy="5598"/>
      </dsp:txXfrm>
    </dsp:sp>
    <dsp:sp modelId="{370CF38E-CDF2-433A-9AFF-F5E4C1BCE2F0}">
      <dsp:nvSpPr>
        <dsp:cNvPr id="0" name=""/>
        <dsp:cNvSpPr/>
      </dsp:nvSpPr>
      <dsp:spPr>
        <a:xfrm>
          <a:off x="3001726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，所有桶内存油或化剂已全部倾倒干净。本月空桶未拉走。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1726" y="2810504"/>
        <a:ext cx="2431827" cy="1694025"/>
      </dsp:txXfrm>
    </dsp:sp>
    <dsp:sp modelId="{9E7C72D2-DDCC-4188-94C9-B2A2C718CD38}">
      <dsp:nvSpPr>
        <dsp:cNvPr id="0" name=""/>
        <dsp:cNvSpPr/>
      </dsp:nvSpPr>
      <dsp:spPr>
        <a:xfrm>
          <a:off x="5992873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sp:txBody>
      <dsp:txXfrm>
        <a:off x="5992873" y="2810504"/>
        <a:ext cx="2431827" cy="16940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《No Detection_ Explosion at Watson Grinding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气体检测系统停用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-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沃森机械加工厂爆炸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事故案例：本溪平山辽宁北方煤化工（集团）股份有限公司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5·31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一般中毒和窒息事故调查报告；甘肃某公司发生机械伤害事故</a:t>
          </a:r>
          <a:endParaRPr lang="en-US" altLang="zh-CN" sz="20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，文方同事年度体检全部结束。目前职工体检正常。一名文莱同事体检异常待处理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今年公司</a:t>
          </a:r>
          <a:r>
            <a:rPr lang="en-US" altLang="zh-CN" sz="1600" kern="1200" dirty="0">
              <a:solidFill>
                <a:schemeClr val="tx1"/>
              </a:solidFill>
            </a:rPr>
            <a:t>8</a:t>
          </a:r>
          <a:r>
            <a:rPr lang="zh-CN" altLang="en-US" sz="1600" kern="1200" dirty="0">
              <a:solidFill>
                <a:schemeClr val="tx1"/>
              </a:solidFill>
            </a:rPr>
            <a:t>月全体更新安全帽，目前除新员工入职，老化不能领用新安全帽。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深入分析及整改措施：个别劳保鞋质量较差，及时更换。</a:t>
          </a:r>
        </a:p>
      </dsp:txBody>
      <dsp:txXfrm>
        <a:off x="4370836" y="47752"/>
        <a:ext cx="2991379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kern="1200" dirty="0">
              <a:solidFill>
                <a:schemeClr val="tx1"/>
              </a:solidFill>
            </a:rPr>
            <a:t>。等待公司统一下发器材编号贴纸。</a:t>
          </a: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深入分析及整改措施：本月检查，消气防设施维护状况整体较好，水带全部更换，消防箱内积水列入考核。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岗检暴露出环保管理疏忽。</a:t>
          </a:r>
          <a:r>
            <a:rPr lang="en-US" altLang="zh-CN" sz="1800" kern="1200" dirty="0">
              <a:latin typeface="+mn-ea"/>
              <a:ea typeface="+mn-ea"/>
            </a:rPr>
            <a:t>HSE</a:t>
          </a:r>
          <a:r>
            <a:rPr lang="zh-CN" altLang="en-US" sz="1800" kern="1200" dirty="0">
              <a:latin typeface="+mn-ea"/>
              <a:ea typeface="+mn-ea"/>
            </a:rPr>
            <a:t>部环保人员现场检查并建议空冷置换水问题，垃圾分类问题，含油污水地漏封堵问题，全部已整改。</a:t>
          </a:r>
          <a:endParaRPr lang="zh-CN" sz="1800" kern="1200" dirty="0">
            <a:latin typeface="+mn-ea"/>
            <a:ea typeface="+mn-ea"/>
          </a:endParaRP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整改措施：空冷水改排含油污水；垃圾分类在日检中考核，含油污水封堵已检查落实。</a:t>
          </a:r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配合完成公司安全月活动，鼓励班组参加消防技能培训，达到全员提高消防技能目的。部门参赛选手积极训练，并带动其他人员，本月在消防队突击抽查班组空呼佩戴时，表现良好。</a:t>
          </a:r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班组在抽查和演练时发现，班组人员消防器材使用技能明显提高。</a:t>
          </a:r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岗检的各类问题提示基础工作还有检查不到位，仍需加强基础工作检查力度。特别是警示牌问题和环保问题。</a:t>
          </a:r>
          <a:endParaRPr lang="zh-CN" altLang="en-US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措施：将全厂的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岗检问题汇总分类，补充到日周月检表格中，进行全面检查。文件资料按月检内容逐个落实更新。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进行安全生产月相关资料学习。参赛人员开展消防技能培训。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4331"/>
          <a:ext cx="3650208" cy="8906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592250" y="607811"/>
        <a:ext cx="3563248" cy="803729"/>
      </dsp:txXfrm>
    </dsp:sp>
    <dsp:sp modelId="{3395B0F2-E9E1-4C29-9249-C408FC3AC2FD}">
      <dsp:nvSpPr>
        <dsp:cNvPr id="0" name=""/>
        <dsp:cNvSpPr/>
      </dsp:nvSpPr>
      <dsp:spPr>
        <a:xfrm>
          <a:off x="248190" y="1564569"/>
          <a:ext cx="8229613" cy="3332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日，加裂凝结水管线砂眼，包套管动火作业，施工完成后，监护人仔细检查整理、回收防火布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日，在该部防火检查中对现场人员进行灭火器的使用方法进行测试，人员熟练掌握消防技能，结果令人满意。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日，该部柴油加氢精制装置组织实战演练，设置合理，部门重视，演练效果较好。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17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日，该部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台对讲机，无法开机，委外维修更换主板。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25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日，气分装置空冷除锈产生的废弃物（泥土和铁锈等）未按要求进行分类收集，将一般工业固废收集至危险废物垃圾桶中。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410885" y="1727264"/>
        <a:ext cx="7904223" cy="300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次）；加氢无报警；加裂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深入分析及整改措施：本月装置触发报警较少。含油污水池定深采样器找化验领用，手续完成，预计</a:t>
          </a:r>
          <a:r>
            <a:rPr lang="en-US" altLang="zh-CN" sz="1800" kern="1200" dirty="0">
              <a:solidFill>
                <a:schemeClr val="tx1"/>
              </a:solidFill>
            </a:rPr>
            <a:t>6</a:t>
          </a:r>
          <a:r>
            <a:rPr lang="zh-CN" altLang="en-US" sz="1800" kern="1200" dirty="0">
              <a:solidFill>
                <a:schemeClr val="tx1"/>
              </a:solidFill>
            </a:rPr>
            <a:t>月初到手。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本月各班组</a:t>
          </a:r>
          <a:r>
            <a:rPr lang="zh-CN" altLang="en-US" sz="2000" kern="1200" dirty="0"/>
            <a:t>褪色警示牌更换完成，内容不符合的警示牌更换</a:t>
          </a:r>
          <a:r>
            <a:rPr lang="zh-CN" altLang="en-US" sz="2000" kern="1200" dirty="0">
              <a:latin typeface="+mn-ea"/>
              <a:ea typeface="+mn-ea"/>
            </a:rPr>
            <a:t>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深入分析及整改措施：警示牌日常管理力度不够，日周月检中需要加强。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6769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35098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460" y="717598"/>
        <a:ext cx="7143092" cy="6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2025/5/30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69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5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1.xlsx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2.jpeg"/><Relationship Id="rId9" Type="http://schemas.microsoft.com/office/2007/relationships/diagramDrawing" Target="../diagrams/drawing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2025/5/30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156373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5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956802" y="3020519"/>
              <a:ext cx="2322242" cy="2006794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硫化氢管理规定：理解硫化氢相关的法规要求和安全处理方法。了解许可暴露限值和安全阈值。高硫化氢含量区域识别：识别部门内高硫化氢含量区域，了解进入和作业的安全规定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393100" y="2868389"/>
              <a:ext cx="3854046" cy="2258139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zh-CN" altLang="en-US" sz="1400" dirty="0">
                  <a:latin typeface="+mn-ea"/>
                </a:rPr>
                <a:t>：</a:t>
              </a:r>
              <a:r>
                <a:rPr lang="en-US" altLang="zh-CN" sz="1400" dirty="0">
                  <a:latin typeface="+mn-ea"/>
                </a:rPr>
                <a:t>1.</a:t>
              </a:r>
              <a:r>
                <a:rPr lang="zh-CN" altLang="en-US" sz="1400" dirty="0">
                  <a:latin typeface="+mn-ea"/>
                </a:rPr>
                <a:t>历史上四月发生的危险化学品事故</a:t>
              </a:r>
              <a:r>
                <a:rPr lang="en-US" altLang="zh-CN" sz="1400" dirty="0">
                  <a:latin typeface="+mn-ea"/>
                </a:rPr>
                <a:t>2. </a:t>
              </a:r>
              <a:r>
                <a:rPr lang="zh-CN" altLang="en-US" sz="1400" dirty="0">
                  <a:latin typeface="+mn-ea"/>
                </a:rPr>
                <a:t>行业及公司近期事故：工厂爆炸案例分析：</a:t>
              </a:r>
              <a:r>
                <a:rPr lang="en-US" altLang="zh-CN" sz="1400" dirty="0">
                  <a:latin typeface="+mn-ea"/>
                </a:rPr>
                <a:t>Williams</a:t>
              </a:r>
              <a:r>
                <a:rPr lang="zh-CN" altLang="en-US" sz="1400" dirty="0">
                  <a:latin typeface="+mn-ea"/>
                </a:rPr>
                <a:t>炼油厂热交换器爆炸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反应器高压法兰泄漏着火应急处置</a:t>
              </a:r>
              <a:r>
                <a:rPr lang="en-US" altLang="zh-CN" sz="1400" dirty="0">
                  <a:latin typeface="+mn-ea"/>
                </a:rPr>
                <a:t>. 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消防设备培训：室外消火栓的使用与维护</a:t>
              </a:r>
              <a:r>
                <a:rPr lang="en-US" altLang="zh-CN" sz="1400" dirty="0">
                  <a:latin typeface="+mn-ea"/>
                </a:rPr>
                <a:t>. 7. MSDS-</a:t>
              </a:r>
              <a:r>
                <a:rPr lang="zh-CN" altLang="en-US" sz="1400" dirty="0">
                  <a:latin typeface="+mn-ea"/>
                </a:rPr>
                <a:t>公司危险化学品：航煤</a:t>
              </a:r>
              <a:r>
                <a:rPr lang="en-US" altLang="zh-CN" sz="1400" dirty="0">
                  <a:latin typeface="+mn-ea"/>
                </a:rPr>
                <a:t>. 8. </a:t>
              </a:r>
              <a:r>
                <a:rPr lang="zh-CN" altLang="en-US" sz="1400" dirty="0">
                  <a:latin typeface="+mn-ea"/>
                </a:rPr>
                <a:t>环境因素识别和评价表</a:t>
              </a:r>
              <a:r>
                <a:rPr lang="en-US" altLang="zh-CN" sz="1400" dirty="0">
                  <a:latin typeface="+mn-ea"/>
                </a:rPr>
                <a:t>. 9. </a:t>
              </a:r>
              <a:r>
                <a:rPr lang="zh-CN" altLang="en-US" sz="1400" dirty="0">
                  <a:latin typeface="+mn-ea"/>
                </a:rPr>
                <a:t>制度文件安全管理制度 </a:t>
              </a:r>
              <a:r>
                <a:rPr lang="en-US" altLang="zh-CN" sz="1400" dirty="0">
                  <a:latin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第 </a:t>
              </a:r>
              <a:r>
                <a:rPr lang="en-US" altLang="zh-CN" sz="1400" dirty="0">
                  <a:latin typeface="+mn-ea"/>
                </a:rPr>
                <a:t>73-88 </a:t>
              </a:r>
              <a:r>
                <a:rPr lang="zh-CN" altLang="en-US" sz="1400" dirty="0">
                  <a:latin typeface="+mn-ea"/>
                </a:rPr>
                <a:t>页</a:t>
              </a:r>
              <a:r>
                <a:rPr lang="en-US" altLang="zh-CN" sz="1400" dirty="0">
                  <a:latin typeface="+mn-ea"/>
                </a:rPr>
                <a:t>)</a:t>
              </a:r>
              <a:r>
                <a:rPr lang="zh-CN" altLang="en-US" sz="1400" dirty="0">
                  <a:latin typeface="+mn-ea"/>
                </a:rPr>
                <a:t>文件</a:t>
              </a:r>
              <a:r>
                <a:rPr lang="en-US" altLang="zh-CN" sz="1400" dirty="0">
                  <a:latin typeface="+mn-ea"/>
                </a:rPr>
                <a:t>. 10. </a:t>
              </a:r>
              <a:r>
                <a:rPr lang="zh-CN" altLang="en-US" sz="1400" dirty="0">
                  <a:latin typeface="+mn-ea"/>
                </a:rPr>
                <a:t>隐患</a:t>
              </a:r>
              <a:r>
                <a:rPr lang="en-US" altLang="zh-CN" sz="1400" dirty="0">
                  <a:latin typeface="+mn-ea"/>
                </a:rPr>
                <a:t>. 11 </a:t>
              </a:r>
              <a:r>
                <a:rPr lang="zh-CN" altLang="en-US" sz="1400" dirty="0">
                  <a:latin typeface="+mn-ea"/>
                </a:rPr>
                <a:t>消防比赛视频</a:t>
              </a:r>
              <a:r>
                <a:rPr lang="en-US" altLang="zh-CN" sz="1400" dirty="0">
                  <a:latin typeface="+mn-ea"/>
                </a:rPr>
                <a:t>. 12 </a:t>
              </a:r>
              <a:r>
                <a:rPr lang="zh-CN" altLang="en-US" sz="1400" dirty="0">
                  <a:latin typeface="+mn-ea"/>
                </a:rPr>
                <a:t>公司安全月活动海报第二期：安全月活动内容及形式</a:t>
              </a:r>
              <a:r>
                <a:rPr lang="en-US" altLang="zh-CN" sz="1400" dirty="0">
                  <a:latin typeface="+mn-ea"/>
                </a:rPr>
                <a:t>. 13.</a:t>
              </a:r>
              <a:r>
                <a:rPr lang="zh-CN" altLang="en-US" sz="1400" dirty="0">
                  <a:latin typeface="+mn-ea"/>
                </a:rPr>
                <a:t>加氢裂化装置“</a:t>
              </a:r>
              <a:r>
                <a:rPr lang="en-US" altLang="zh-CN" sz="1400" dirty="0">
                  <a:latin typeface="+mn-ea"/>
                </a:rPr>
                <a:t>5.30”</a:t>
              </a:r>
              <a:r>
                <a:rPr lang="zh-CN" altLang="en-US" sz="1400" dirty="0">
                  <a:latin typeface="+mn-ea"/>
                </a:rPr>
                <a:t>事故报告</a:t>
              </a:r>
              <a:r>
                <a:rPr lang="en-US" altLang="zh-CN" sz="1400" dirty="0">
                  <a:latin typeface="+mn-ea"/>
                </a:rPr>
                <a:t>. 14. </a:t>
              </a:r>
              <a:r>
                <a:rPr lang="zh-CN" altLang="en-US" sz="1400" dirty="0">
                  <a:latin typeface="+mn-ea"/>
                </a:rPr>
                <a:t>公司全员安全应知应会知识及安全月活动线上问答题库（</a:t>
              </a:r>
              <a:r>
                <a:rPr lang="en-US" altLang="zh-CN" sz="1400" dirty="0">
                  <a:latin typeface="+mn-ea"/>
                </a:rPr>
                <a:t>I</a:t>
              </a:r>
              <a:r>
                <a:rPr lang="zh-CN" altLang="en-US" sz="1400" dirty="0">
                  <a:latin typeface="+mn-ea"/>
                </a:rPr>
                <a:t>）</a:t>
              </a:r>
              <a:r>
                <a:rPr lang="en-US" altLang="zh-CN" sz="1400" dirty="0">
                  <a:latin typeface="+mn-ea"/>
                </a:rPr>
                <a:t>15. </a:t>
              </a:r>
              <a:r>
                <a:rPr lang="zh-CN" altLang="en-US" sz="1400" dirty="0">
                  <a:latin typeface="+mn-ea"/>
                </a:rPr>
                <a:t>恒逸（文莱）消防安全知识培训</a:t>
              </a:r>
              <a:r>
                <a:rPr lang="en-US" altLang="zh-CN" sz="1400" dirty="0">
                  <a:latin typeface="+mn-ea"/>
                </a:rPr>
                <a:t>. 16. </a:t>
              </a:r>
              <a:r>
                <a:rPr lang="zh-CN" altLang="en-US" sz="1400" dirty="0">
                  <a:latin typeface="+mn-ea"/>
                </a:rPr>
                <a:t>炼油二部开展安全生产月活动的通知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深入分析及整改措施：本月两次副班，学习效果良好，考试合格率较高。补考人员合格率有提升。多人参加安全技能竞赛活动和消防技能竞赛</a:t>
              </a:r>
              <a:r>
                <a:rPr lang="en-US" altLang="zh-CN" sz="1600" dirty="0">
                  <a:latin typeface="+mn-ea"/>
                </a:rPr>
                <a:t>,</a:t>
              </a:r>
              <a:r>
                <a:rPr lang="zh-CN" altLang="en-US" sz="1600" dirty="0">
                  <a:latin typeface="+mn-ea"/>
                </a:rPr>
                <a:t>做绿卡，参加岗位考试，因此第二次副班请假较多。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74168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、气防技能情况（三月）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E38E49-108C-4D28-B0FA-E8D7609F1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50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74168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、气防技能情况（五月）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C2AED8-4791-4FEA-A8F9-53939CC07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" y="1276049"/>
            <a:ext cx="9116697" cy="49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837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952121"/>
              </p:ext>
            </p:extLst>
          </p:nvPr>
        </p:nvGraphicFramePr>
        <p:xfrm>
          <a:off x="422275" y="1092200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52888"/>
            <a:ext cx="3176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74258"/>
              </p:ext>
            </p:extLst>
          </p:nvPr>
        </p:nvGraphicFramePr>
        <p:xfrm>
          <a:off x="750887" y="4730750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84380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8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38298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250520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6240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299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80186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按照公司安全月全公司停电演练和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加氢各班共性问题：反应器入口法兰着火泄压不够彻底，灭火后泄漏部位有油品泄漏，未考虑环保封堵。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加裂各班共性问题：发现火情后没有第一时间传递消息。消防蒸汽环没有第一时间打开。	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本次演练内容为反应器本体法兰泄漏着火，及时打开消防蒸汽环和后期环保问题还需要训练。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698887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109175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877007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7557933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885930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10729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55875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75733"/>
              </p:ext>
            </p:extLst>
          </p:nvPr>
        </p:nvGraphicFramePr>
        <p:xfrm>
          <a:off x="635000" y="1131888"/>
          <a:ext cx="7899400" cy="2693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04377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658835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37668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59169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14701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147598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015747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272789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65747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85093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325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385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274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318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39623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194196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00139"/>
              </p:ext>
            </p:extLst>
          </p:nvPr>
        </p:nvGraphicFramePr>
        <p:xfrm>
          <a:off x="163513" y="1392238"/>
          <a:ext cx="8624240" cy="404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42947" progId="Excel.Sheet.12">
                  <p:embed/>
                </p:oleObj>
              </mc:Choice>
              <mc:Fallback>
                <p:oleObj name="Worksheet" r:id="rId4" imgW="5448261" imgH="1142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240" cy="404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16670"/>
              </p:ext>
            </p:extLst>
          </p:nvPr>
        </p:nvGraphicFramePr>
        <p:xfrm>
          <a:off x="300404" y="1719263"/>
          <a:ext cx="8003232" cy="372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826433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743017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3908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2025/5/12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2025/5/12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2025/5/12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848771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/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259647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736893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02682"/>
              </p:ext>
            </p:extLst>
          </p:nvPr>
        </p:nvGraphicFramePr>
        <p:xfrm>
          <a:off x="688975" y="1443039"/>
          <a:ext cx="7627938" cy="237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2025.5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工作裤更换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文方入职新帽子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3106268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294593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D3FBF1-FD10-4F0A-9A82-4A1B9E39BAAF}"/>
              </a:ext>
            </a:extLst>
          </p:cNvPr>
          <p:cNvSpPr txBox="1"/>
          <p:nvPr/>
        </p:nvSpPr>
        <p:spPr>
          <a:xfrm>
            <a:off x="395536" y="1966913"/>
            <a:ext cx="8352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</a:t>
            </a:r>
            <a:r>
              <a:rPr lang="zh-CN" altLang="en-US" b="1" dirty="0">
                <a:latin typeface="+mn-ea"/>
                <a:ea typeface="+mn-ea"/>
              </a:rPr>
              <a:t>友道化学是豪迈集团（上市公司）控股子公司。今年4月，凭借“氯虫苯甲酰胺”（广谱农药）撬开美国市场，成为国内首家获美国环境保护署无条件登记批准的自主企业，友道化学是全球最大的“氯虫苯甲酰胺”原药生产企业，2023年产能达1.1万吨/年，去年出口占全球58%的份额。</a:t>
            </a:r>
          </a:p>
          <a:p>
            <a:r>
              <a:rPr lang="zh-CN" altLang="en-US" b="1" dirty="0">
                <a:latin typeface="+mn-ea"/>
                <a:ea typeface="+mn-ea"/>
              </a:rPr>
              <a:t>        事故原因初步指向设备维护缺陷（如未及时更换老化的反应釜密封垫圈）及安全管理漏洞； 原设计产能2万吨/年，实际运行负荷达187%； 反应釜冷却面积未随产能增加而改造；涉事车间 80% 操作人员未接受精细化工反应安全风险专项培训，且企业未针对连续流工艺制定详细应急处置方案。</a:t>
            </a:r>
          </a:p>
          <a:p>
            <a:r>
              <a:rPr lang="zh-CN" altLang="en-US" b="1" dirty="0">
                <a:latin typeface="+mn-ea"/>
                <a:ea typeface="+mn-ea"/>
              </a:rPr>
              <a:t>事故经过</a:t>
            </a:r>
          </a:p>
          <a:p>
            <a:r>
              <a:rPr lang="zh-CN" altLang="en-US" b="1" dirty="0">
                <a:latin typeface="+mn-ea"/>
                <a:ea typeface="+mn-ea"/>
              </a:rPr>
              <a:t>11： 55： 12： 中控室监测到硝化反应釜温度异常， 从 80℃骤升至 147℃。 从而引发爆燃， 这可能是由于反应失控、 热量无法及时散发等原因导致。</a:t>
            </a:r>
          </a:p>
          <a:p>
            <a:r>
              <a:rPr lang="zh-CN" altLang="en-US" b="1" dirty="0">
                <a:latin typeface="+mn-ea"/>
                <a:ea typeface="+mn-ea"/>
              </a:rPr>
              <a:t>11： 56： 03： 自动降温系统启动失败， 值班人员手动操作紧急泄压阀。</a:t>
            </a:r>
          </a:p>
          <a:p>
            <a:r>
              <a:rPr lang="zh-CN" altLang="en-US" b="1" dirty="0">
                <a:latin typeface="+mn-ea"/>
                <a:ea typeface="+mn-ea"/>
              </a:rPr>
              <a:t>11： 56： 47： 车间东南角首次出现明火， 消防喷淋系统未触发。</a:t>
            </a:r>
          </a:p>
          <a:p>
            <a:r>
              <a:rPr lang="zh-CN" altLang="en-US" b="1" dirty="0">
                <a:latin typeface="+mn-ea"/>
                <a:ea typeface="+mn-ea"/>
              </a:rPr>
              <a:t>11： 57： 29： 主反应釜发生爆燃， 相当于 2.3 吨 TNT 当量。</a:t>
            </a:r>
          </a:p>
          <a:p>
            <a:r>
              <a:rPr lang="zh-CN" altLang="en-US" b="1" dirty="0">
                <a:latin typeface="+mn-ea"/>
                <a:ea typeface="+mn-ea"/>
              </a:rPr>
              <a:t>11： 58： 06： 连环爆炸引发相邻储罐区二甲苯泄漏燃烧。</a:t>
            </a:r>
          </a:p>
        </p:txBody>
      </p:sp>
    </p:spTree>
    <p:extLst>
      <p:ext uri="{BB962C8B-B14F-4D97-AF65-F5344CB8AC3E}">
        <p14:creationId xmlns:p14="http://schemas.microsoft.com/office/powerpoint/2010/main" val="251276579"/>
      </p:ext>
    </p:extLst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905010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188191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2702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642460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汇报结束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959589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301287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233283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099224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59286</TotalTime>
  <Words>7501</Words>
  <Application>Microsoft Office PowerPoint</Application>
  <PresentationFormat>全屏显示(4:3)</PresentationFormat>
  <Paragraphs>1442</Paragraphs>
  <Slides>47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1928</cp:revision>
  <dcterms:created xsi:type="dcterms:W3CDTF">2010-12-29T02:33:42Z</dcterms:created>
  <dcterms:modified xsi:type="dcterms:W3CDTF">2025-05-30T08:34:49Z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