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8"/>
  </p:notesMasterIdLst>
  <p:sldIdLst>
    <p:sldId id="257" r:id="rId4"/>
    <p:sldId id="328" r:id="rId5"/>
    <p:sldId id="258" r:id="rId6"/>
    <p:sldId id="441" r:id="rId7"/>
    <p:sldId id="454" r:id="rId8"/>
    <p:sldId id="370" r:id="rId9"/>
    <p:sldId id="379" r:id="rId10"/>
    <p:sldId id="450" r:id="rId11"/>
    <p:sldId id="398" r:id="rId12"/>
    <p:sldId id="399" r:id="rId13"/>
    <p:sldId id="439" r:id="rId14"/>
    <p:sldId id="400" r:id="rId15"/>
    <p:sldId id="401" r:id="rId16"/>
    <p:sldId id="455" r:id="rId17"/>
    <p:sldId id="456" r:id="rId18"/>
    <p:sldId id="405" r:id="rId19"/>
    <p:sldId id="445" r:id="rId20"/>
    <p:sldId id="406" r:id="rId21"/>
    <p:sldId id="408" r:id="rId22"/>
    <p:sldId id="407" r:id="rId23"/>
    <p:sldId id="436" r:id="rId24"/>
    <p:sldId id="427" r:id="rId25"/>
    <p:sldId id="429" r:id="rId26"/>
    <p:sldId id="458" r:id="rId27"/>
    <p:sldId id="431" r:id="rId28"/>
    <p:sldId id="437" r:id="rId29"/>
    <p:sldId id="457" r:id="rId30"/>
    <p:sldId id="410" r:id="rId31"/>
    <p:sldId id="411" r:id="rId32"/>
    <p:sldId id="459" r:id="rId33"/>
    <p:sldId id="465" r:id="rId34"/>
    <p:sldId id="412" r:id="rId35"/>
    <p:sldId id="413" r:id="rId36"/>
    <p:sldId id="414" r:id="rId37"/>
    <p:sldId id="463" r:id="rId38"/>
    <p:sldId id="415" r:id="rId39"/>
    <p:sldId id="417" r:id="rId40"/>
    <p:sldId id="386" r:id="rId41"/>
    <p:sldId id="424" r:id="rId42"/>
    <p:sldId id="394" r:id="rId43"/>
    <p:sldId id="464" r:id="rId44"/>
    <p:sldId id="380" r:id="rId45"/>
    <p:sldId id="352" r:id="rId46"/>
    <p:sldId id="299" r:id="rId4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270" autoAdjust="0"/>
  </p:normalViewPr>
  <p:slideViewPr>
    <p:cSldViewPr>
      <p:cViewPr varScale="1">
        <p:scale>
          <a:sx n="86" d="100"/>
          <a:sy n="86" d="100"/>
        </p:scale>
        <p:origin x="1469" y="62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加裂4月</c:v>
                </c:pt>
                <c:pt idx="1">
                  <c:v>加氢4月</c:v>
                </c:pt>
                <c:pt idx="2">
                  <c:v>加裂5月</c:v>
                </c:pt>
                <c:pt idx="3">
                  <c:v>加氢5月</c:v>
                </c:pt>
                <c:pt idx="4">
                  <c:v>加裂6月</c:v>
                </c:pt>
                <c:pt idx="5">
                  <c:v>加氢6月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39</c:v>
                </c:pt>
                <c:pt idx="2">
                  <c:v>60</c:v>
                </c:pt>
                <c:pt idx="3">
                  <c:v>26</c:v>
                </c:pt>
                <c:pt idx="4">
                  <c:v>67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加裂4月</c:v>
                </c:pt>
                <c:pt idx="1">
                  <c:v>加氢4月</c:v>
                </c:pt>
                <c:pt idx="2">
                  <c:v>加裂5月</c:v>
                </c:pt>
                <c:pt idx="3">
                  <c:v>加氢5月</c:v>
                </c:pt>
                <c:pt idx="4">
                  <c:v>加裂6月</c:v>
                </c:pt>
                <c:pt idx="5">
                  <c:v>加氢6月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  <c:pt idx="15">
                  <c:v>1360</c:v>
                </c:pt>
                <c:pt idx="16">
                  <c:v>1529</c:v>
                </c:pt>
                <c:pt idx="17">
                  <c:v>1880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C-468B-A889-C52F56B63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  <c:pt idx="15">
                  <c:v>711</c:v>
                </c:pt>
                <c:pt idx="16">
                  <c:v>987</c:v>
                </c:pt>
                <c:pt idx="17">
                  <c:v>1210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EC-468B-A889-C52F56B63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  <c:pt idx="15">
                  <c:v>408</c:v>
                </c:pt>
                <c:pt idx="16">
                  <c:v>1335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EC-468B-A889-C52F56B631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  <c:pt idx="3">
                  <c:v>39</c:v>
                </c:pt>
                <c:pt idx="4">
                  <c:v>26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49</c:v>
                </c:pt>
                <c:pt idx="1">
                  <c:v>23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  <c:pt idx="3">
                  <c:v>40</c:v>
                </c:pt>
                <c:pt idx="4">
                  <c:v>39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  <c:pt idx="3">
                  <c:v>49</c:v>
                </c:pt>
                <c:pt idx="4">
                  <c:v>23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18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加裂4月</c:v>
                </c:pt>
                <c:pt idx="1">
                  <c:v>加氢4月</c:v>
                </c:pt>
                <c:pt idx="2">
                  <c:v>加裂5月</c:v>
                </c:pt>
                <c:pt idx="3">
                  <c:v>加氢5月</c:v>
                </c:pt>
                <c:pt idx="4">
                  <c:v>加裂6月</c:v>
                </c:pt>
                <c:pt idx="5">
                  <c:v>加氢6月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74</c:v>
                </c:pt>
                <c:pt idx="1">
                  <c:v>68</c:v>
                </c:pt>
                <c:pt idx="2">
                  <c:v>48</c:v>
                </c:pt>
                <c:pt idx="3">
                  <c:v>35</c:v>
                </c:pt>
                <c:pt idx="4">
                  <c:v>43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加裂4月</c:v>
                </c:pt>
                <c:pt idx="1">
                  <c:v>加氢4月</c:v>
                </c:pt>
                <c:pt idx="2">
                  <c:v>加裂5月</c:v>
                </c:pt>
                <c:pt idx="3">
                  <c:v>加氢5月</c:v>
                </c:pt>
                <c:pt idx="4">
                  <c:v>加裂6月</c:v>
                </c:pt>
                <c:pt idx="5">
                  <c:v>加氢6月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88</c:v>
                </c:pt>
                <c:pt idx="1">
                  <c:v>76</c:v>
                </c:pt>
                <c:pt idx="2">
                  <c:v>54</c:v>
                </c:pt>
                <c:pt idx="3">
                  <c:v>40</c:v>
                </c:pt>
                <c:pt idx="4">
                  <c:v>52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  <c:pt idx="3">
                  <c:v>74</c:v>
                </c:pt>
                <c:pt idx="4">
                  <c:v>48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  <c:pt idx="3">
                  <c:v>88</c:v>
                </c:pt>
                <c:pt idx="4">
                  <c:v>54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  <c:pt idx="3">
                  <c:v>68</c:v>
                </c:pt>
                <c:pt idx="4">
                  <c:v>35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  <c:pt idx="3">
                  <c:v>76</c:v>
                </c:pt>
                <c:pt idx="4">
                  <c:v>40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本月隐患总体数量与上个月基本持平，基本是各种设备泄漏或其他设备问题，其中文莱同事共发现隐患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项。本月申报了大量的注油嘴损坏问题，经部门评定后全部删除。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6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年度危险源辨识按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部要求进行完善，更新相关文件。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体系内审时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指出了年度危险源辨识工作中的一些不足，后续将进一步完善。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zh-CN" dirty="0">
              <a:solidFill>
                <a:schemeClr val="tx1"/>
              </a:solidFill>
            </a:rPr>
            <a:t>、本月情况：</a:t>
          </a:r>
          <a:r>
            <a:rPr lang="zh-CN" altLang="en-US" dirty="0">
              <a:solidFill>
                <a:schemeClr val="tx1"/>
              </a:solidFill>
            </a:rPr>
            <a:t>（无变化）</a:t>
          </a:r>
          <a:endParaRPr lang="zh-CN" dirty="0">
            <a:solidFill>
              <a:schemeClr val="tx1"/>
            </a:solidFill>
          </a:endParaRP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本月主要的高风险作业项目为：气分</a:t>
          </a:r>
          <a:r>
            <a:rPr lang="en-US" altLang="zh-CN" sz="1600" dirty="0">
              <a:highlight>
                <a:srgbClr val="FFFFFF"/>
              </a:highlight>
            </a:rPr>
            <a:t>E101</a:t>
          </a:r>
          <a:r>
            <a:rPr lang="zh-CN" altLang="en-US" sz="1600" dirty="0">
              <a:highlight>
                <a:srgbClr val="FFFFFF"/>
              </a:highlight>
            </a:rPr>
            <a:t>管束堵漏及壳程入口加阀门；气分冷冻水线至航煤</a:t>
          </a:r>
          <a:r>
            <a:rPr lang="en-US" altLang="zh-CN" sz="1600" dirty="0">
              <a:highlight>
                <a:srgbClr val="FFFFFF"/>
              </a:highlight>
            </a:rPr>
            <a:t>E201</a:t>
          </a:r>
          <a:r>
            <a:rPr lang="zh-CN" altLang="en-US" sz="1600" dirty="0">
              <a:highlight>
                <a:srgbClr val="FFFFFF"/>
              </a:highlight>
            </a:rPr>
            <a:t>技改施工；管线阀门除锈打磨等。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本月因气分换热器堵漏及冷冻水线技改施工，高风险作业数量相对较多且总体作业的风险也比较大。本次技改施工项目有意尽量多安排文方员工承担监护任务，培养与提升大家的监护能力，为</a:t>
          </a:r>
          <a:r>
            <a:rPr lang="en-US" altLang="zh-CN" sz="1600" dirty="0">
              <a:latin typeface="+mn-ea"/>
              <a:ea typeface="+mn-ea"/>
            </a:rPr>
            <a:t>27</a:t>
          </a:r>
          <a:r>
            <a:rPr lang="zh-CN" altLang="en-US" sz="1600" dirty="0">
              <a:latin typeface="+mn-ea"/>
              <a:ea typeface="+mn-ea"/>
            </a:rPr>
            <a:t>年停工大检修配备充足可靠的监护力量做准备。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、本月总体考核与上月基本持平，加裂加氢各班组被考核情况相差不大，加裂最少</a:t>
          </a:r>
          <a:r>
            <a:rPr lang="en-US" altLang="zh-CN" sz="2400" dirty="0">
              <a:solidFill>
                <a:schemeClr val="tx1"/>
              </a:solidFill>
            </a:rPr>
            <a:t>16</a:t>
          </a:r>
          <a:r>
            <a:rPr lang="zh-CN" altLang="en-US" sz="2400" dirty="0">
              <a:solidFill>
                <a:schemeClr val="tx1"/>
              </a:solidFill>
            </a:rPr>
            <a:t>分，最多</a:t>
          </a:r>
          <a:r>
            <a:rPr lang="en-US" altLang="zh-CN" sz="2400" dirty="0">
              <a:solidFill>
                <a:schemeClr val="tx1"/>
              </a:solidFill>
            </a:rPr>
            <a:t>23</a:t>
          </a:r>
          <a:r>
            <a:rPr lang="zh-CN" altLang="en-US" sz="2400" dirty="0">
              <a:solidFill>
                <a:schemeClr val="tx1"/>
              </a:solidFill>
            </a:rPr>
            <a:t>分；加氢集中在</a:t>
          </a:r>
          <a:r>
            <a:rPr lang="en-US" altLang="zh-CN" sz="2400" dirty="0">
              <a:solidFill>
                <a:schemeClr val="tx1"/>
              </a:solidFill>
            </a:rPr>
            <a:t>12-16</a:t>
          </a:r>
          <a:r>
            <a:rPr lang="zh-CN" altLang="en-US" sz="2400" dirty="0">
              <a:solidFill>
                <a:schemeClr val="tx1"/>
              </a:solidFill>
            </a:rPr>
            <a:t>分之间。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本月日周月检抽查提问环节及台账登记方面个别班组扣分较多。典型违章问题：作业过程中不佩戴劳保手套；循环氢取样没背空呼；起重作业时违章在吊臂下协助搬运物品；监护人员中途随意离开及作业票错填漏填等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94649" custLinFactNeighborX="-313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25457" custLinFactY="-8296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ScaleY="268792" custLinFactY="5818" custLinFactNeighborX="-313" custLinFactNeighborY="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38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18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9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11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次。本月无不合格样。按公司要求建立含油污水分析台账，员工及时抄写。空冷置换水要求按设计排向含油污水系统。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4790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3850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1880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1529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1700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1335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1210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吨。含油污水来源加氢主要为汽包排放和空冷置换水，加裂、气分主要为空冷置换水以及下雨流入，本月降雨相对较多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408" custLinFactNeighborY="-11192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2756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6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altLang="zh-CN" sz="1500" kern="1200" dirty="0">
              <a:solidFill>
                <a:schemeClr val="tx2"/>
              </a:solidFill>
            </a:rPr>
            <a:t>9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发现员工使用劳保手套时有肆意浪费的情况，后续每班检查垃圾桶发现后将第一时间列入考核，并通过后续将劳保手套定量发放至各人手中，从而减少此类情况。本月现场垃圾桶中塑料瓶等生活垃圾乱扔情况已得到控制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 本月多次检查发现垃圾清运完成后，清运工放回现场的危废桶有破损及老旧的情况，已及时向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部反馈，</a:t>
          </a:r>
          <a:r>
            <a:rPr lang="zh-CN" altLang="en-US" sz="1400" dirty="0">
              <a:solidFill>
                <a:schemeClr val="tx1"/>
              </a:solidFill>
            </a:rPr>
            <a:t>后续</a:t>
          </a:r>
          <a:r>
            <a:rPr lang="en-US" altLang="zh-CN" sz="1400" dirty="0">
              <a:solidFill>
                <a:schemeClr val="tx1"/>
              </a:solidFill>
            </a:rPr>
            <a:t>HSE</a:t>
          </a:r>
          <a:r>
            <a:rPr lang="zh-CN" altLang="en-US" sz="1400" dirty="0">
              <a:solidFill>
                <a:schemeClr val="tx1"/>
              </a:solidFill>
            </a:rPr>
            <a:t>将采购垃圾清运袋。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，所有桶内存油或化剂已全部倾倒干净。本月空桶已拉走。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已建立关于空桶的资料台账。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 custScaleY="152243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丁二烯泄漏爆炸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月更新一次，已完成。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、本月装置内共检查出</a:t>
          </a:r>
          <a:r>
            <a:rPr lang="en-US" altLang="zh-CN" sz="1600" dirty="0">
              <a:latin typeface="+mn-ea"/>
              <a:ea typeface="+mn-ea"/>
            </a:rPr>
            <a:t>5</a:t>
          </a:r>
          <a:r>
            <a:rPr lang="zh-CN" altLang="en-US" sz="1600" dirty="0">
              <a:latin typeface="+mn-ea"/>
              <a:ea typeface="+mn-ea"/>
            </a:rPr>
            <a:t>处部位噪声超标：加裂</a:t>
          </a:r>
          <a:r>
            <a:rPr lang="en-US" altLang="zh-CN" sz="1600" dirty="0">
              <a:latin typeface="+mn-ea"/>
              <a:ea typeface="+mn-ea"/>
            </a:rPr>
            <a:t>4</a:t>
          </a:r>
          <a:r>
            <a:rPr lang="zh-CN" altLang="en-US" sz="1600" dirty="0">
              <a:latin typeface="+mn-ea"/>
              <a:ea typeface="+mn-ea"/>
            </a:rPr>
            <a:t>处，加氢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处，超标数值在</a:t>
          </a:r>
          <a:r>
            <a:rPr lang="en-US" altLang="zh-CN" sz="1600" dirty="0">
              <a:latin typeface="+mn-ea"/>
              <a:ea typeface="+mn-ea"/>
            </a:rPr>
            <a:t>86-89</a:t>
          </a:r>
          <a:r>
            <a:rPr lang="zh-CN" altLang="en-US" sz="1600" dirty="0">
              <a:latin typeface="+mn-ea"/>
              <a:ea typeface="+mn-ea"/>
            </a:rPr>
            <a:t>之间（正常数值</a:t>
          </a:r>
          <a:r>
            <a:rPr lang="en-US" altLang="zh-CN" sz="1600" dirty="0">
              <a:latin typeface="+mn-ea"/>
              <a:ea typeface="+mn-ea"/>
            </a:rPr>
            <a:t>85</a:t>
          </a:r>
          <a:r>
            <a:rPr lang="zh-CN" altLang="en-US" sz="1600" dirty="0">
              <a:latin typeface="+mn-ea"/>
              <a:ea typeface="+mn-ea"/>
            </a:rPr>
            <a:t>），已向班组宣贯，并要求超标点附近做好耳塞等劳动用品的佩戴。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本月已领取下半年劳动防护用品，劳保服每人一套，劳保鞋每人一双，劳保手套四种型号每人每月各一副（一次性发放三个月）。新入职中方员工</a:t>
          </a:r>
          <a:r>
            <a:rPr lang="en-US" altLang="zh-CN" sz="1600" dirty="0">
              <a:solidFill>
                <a:schemeClr val="tx1"/>
              </a:solidFill>
            </a:rPr>
            <a:t>2</a:t>
          </a:r>
          <a:r>
            <a:rPr lang="zh-CN" altLang="en-US" sz="1600" dirty="0">
              <a:solidFill>
                <a:schemeClr val="tx1"/>
              </a:solidFill>
            </a:rPr>
            <a:t>名，劳动防护用品全套发放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部分劳保服暂时未发完，近期将陆续发放。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加裂一共发现</a:t>
          </a:r>
          <a:r>
            <a:rPr lang="en-US" altLang="zh-CN" sz="1600" dirty="0">
              <a:solidFill>
                <a:schemeClr val="tx1"/>
              </a:solidFill>
            </a:rPr>
            <a:t>3</a:t>
          </a:r>
          <a:r>
            <a:rPr lang="zh-CN" altLang="en-US" sz="1600" dirty="0">
              <a:solidFill>
                <a:schemeClr val="tx1"/>
              </a:solidFill>
            </a:rPr>
            <a:t>处消防炮炮</a:t>
          </a:r>
          <a:r>
            <a:rPr lang="en-US" altLang="zh-CN" sz="1600" dirty="0">
              <a:solidFill>
                <a:schemeClr val="tx1"/>
              </a:solidFill>
            </a:rPr>
            <a:t>p</a:t>
          </a:r>
          <a:r>
            <a:rPr lang="zh-CN" altLang="en-US" sz="1600" dirty="0">
              <a:solidFill>
                <a:schemeClr val="tx1"/>
              </a:solidFill>
            </a:rPr>
            <a:t>出水口 被石子及大块木头堵住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本月配合消防队完成全部门灭火器年检，其中漏检</a:t>
          </a:r>
          <a:r>
            <a:rPr lang="en-US" altLang="zh-CN" sz="1600" b="0" i="0" dirty="0">
              <a:solidFill>
                <a:schemeClr val="tx1"/>
              </a:solidFill>
            </a:rPr>
            <a:t>8</a:t>
          </a:r>
          <a:r>
            <a:rPr lang="zh-CN" altLang="en-US" sz="1600" b="0" i="0" dirty="0">
              <a:solidFill>
                <a:schemeClr val="tx1"/>
              </a:solidFill>
            </a:rPr>
            <a:t>个已全部补齐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深入分析及整改措施：本月检查，消气防设施维护状况整体较好，水带全部更换，消防箱内积水列入考核。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近日公司频繁发生人身伤害等事件（如烫伤，摔伤，撞伤等）。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各类事件发生后第一时间向班组宣贯，并针对各原因事件展开分析，自我反省，有针对性的做出一些整改措施，避免类似事件发生。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岗检的各类问题提示基础工作还有检查不到位，仍需加强基础工作检查力度。特别是环保问题。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措施：将全厂的</a:t>
          </a:r>
          <a:r>
            <a:rPr lang="en-US" altLang="zh-CN" sz="2000" dirty="0"/>
            <a:t>HSE</a:t>
          </a:r>
          <a:r>
            <a:rPr lang="zh-CN" altLang="en-US" sz="2000" dirty="0"/>
            <a:t>岗检问题汇总分类，补充到日周月检表格中，进行全面检查。文件资料按月检内容逐个落实更新。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。配合高强度技改施工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</a:rPr>
            <a:t>无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125476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近期公司各部门频繁出现如自行车摔伤，现场作业烫伤等人身伤害事件。部门内部及时做好宣贯，并加大检查监督力度，避免此类事件的发生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136948" custScaleY="71541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zh-CN" altLang="en-US" sz="3600" dirty="0">
              <a:latin typeface="+mn-ea"/>
              <a:ea typeface="+mn-ea"/>
            </a:rPr>
            <a:t>无</a:t>
          </a:r>
          <a:endParaRPr lang="en-US" altLang="zh-CN" sz="3600" dirty="0">
            <a:latin typeface="+mn-ea"/>
            <a:ea typeface="+mn-ea"/>
          </a:endParaRPr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100398" custScaleY="316175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次取样；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次切液，一次系统故障；加裂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次取样，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次切液；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2027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年大修设备维修项目上报，继续查找需要整改项目。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深入分析及整改措施：本月装置触发报警大部分为取样和切液有计划出发的；一次系统仪表问题，现场没有触发。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本月气分新增一块当心坠落警示牌。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深入分析及整改措施：气分管廊北侧竖梯缺少横杆，增加一块警示牌并用铁丝遮挡，防止人员经过不慎跌落。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本月隐患总体数量与上个月基本持平，基本是各种设备泄漏或其他设备问题，其中文莱同事共发现隐患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项。本月申报了大量的注油嘴损坏问题，经部门评定后全部删除。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6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事件名称：无。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事件名称：无</a:t>
          </a: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年度危险源辨识按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部要求进行完善，更新相关文件。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体系内审时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指出了年度危险源辨识工作中的一些不足，后续将进一步完善。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51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1</a:t>
          </a:r>
          <a:r>
            <a:rPr lang="zh-CN" sz="4500" kern="1200" dirty="0">
              <a:solidFill>
                <a:schemeClr val="tx1"/>
              </a:solidFill>
            </a:rPr>
            <a:t>、本月情况：</a:t>
          </a:r>
          <a:r>
            <a:rPr lang="zh-CN" altLang="en-US" sz="4500" kern="1200" dirty="0">
              <a:solidFill>
                <a:schemeClr val="tx1"/>
              </a:solidFill>
            </a:rPr>
            <a:t>（无变化）</a:t>
          </a:r>
          <a:endParaRPr lang="zh-CN" sz="4500" kern="1200" dirty="0">
            <a:solidFill>
              <a:schemeClr val="tx1"/>
            </a:solidFill>
          </a:endParaRPr>
        </a:p>
      </dsp:txBody>
      <dsp:txXfrm>
        <a:off x="56543" y="61701"/>
        <a:ext cx="7845125" cy="1045213"/>
      </dsp:txXfrm>
    </dsp:sp>
    <dsp:sp modelId="{2C3F4426-6A55-48F5-A716-93E653BDDB7D}">
      <dsp:nvSpPr>
        <dsp:cNvPr id="0" name=""/>
        <dsp:cNvSpPr/>
      </dsp:nvSpPr>
      <dsp:spPr>
        <a:xfrm>
          <a:off x="0" y="12930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56543" y="1349601"/>
        <a:ext cx="7845125" cy="1045213"/>
      </dsp:txXfrm>
    </dsp:sp>
    <dsp:sp modelId="{105EBA85-98BF-4D12-8BDE-FA02F95CB7E0}">
      <dsp:nvSpPr>
        <dsp:cNvPr id="0" name=""/>
        <dsp:cNvSpPr/>
      </dsp:nvSpPr>
      <dsp:spPr>
        <a:xfrm>
          <a:off x="0" y="25809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sp:txBody>
      <dsp:txXfrm>
        <a:off x="56543" y="2637501"/>
        <a:ext cx="7845125" cy="10452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本月主要的高风险作业项目为：气分</a:t>
          </a:r>
          <a:r>
            <a:rPr lang="en-US" altLang="zh-CN" sz="1600" kern="1200" dirty="0">
              <a:highlight>
                <a:srgbClr val="FFFFFF"/>
              </a:highlight>
            </a:rPr>
            <a:t>E101</a:t>
          </a:r>
          <a:r>
            <a:rPr lang="zh-CN" altLang="en-US" sz="1600" kern="1200" dirty="0">
              <a:highlight>
                <a:srgbClr val="FFFFFF"/>
              </a:highlight>
            </a:rPr>
            <a:t>管束堵漏及壳程入口加阀门；气分冷冻水线至航煤</a:t>
          </a:r>
          <a:r>
            <a:rPr lang="en-US" altLang="zh-CN" sz="1600" kern="1200" dirty="0">
              <a:highlight>
                <a:srgbClr val="FFFFFF"/>
              </a:highlight>
            </a:rPr>
            <a:t>E201</a:t>
          </a:r>
          <a:r>
            <a:rPr lang="zh-CN" altLang="en-US" sz="1600" kern="1200" dirty="0">
              <a:highlight>
                <a:srgbClr val="FFFFFF"/>
              </a:highlight>
            </a:rPr>
            <a:t>技改施工；管线阀门除锈打磨等。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本月因气分换热器堵漏及冷冻水线技改施工，高风险作业数量相对较多且总体作业的风险也比较大。本次技改施工项目有意尽量多安排文方员工承担监护任务，培养与提升大家的监护能力，为</a:t>
          </a:r>
          <a:r>
            <a:rPr lang="en-US" altLang="zh-CN" sz="1600" kern="1200" dirty="0">
              <a:latin typeface="+mn-ea"/>
              <a:ea typeface="+mn-ea"/>
            </a:rPr>
            <a:t>27</a:t>
          </a:r>
          <a:r>
            <a:rPr lang="zh-CN" altLang="en-US" sz="1600" kern="1200" dirty="0">
              <a:latin typeface="+mn-ea"/>
              <a:ea typeface="+mn-ea"/>
            </a:rPr>
            <a:t>年停工大检修配备充足可靠的监护力量做准备。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1587671"/>
          <a:ext cx="8542214" cy="324028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15818" y="1603489"/>
        <a:ext cx="8510578" cy="292392"/>
      </dsp:txXfrm>
    </dsp:sp>
    <dsp:sp modelId="{1A817B38-A921-4721-9CCD-B2D1DB792B84}">
      <dsp:nvSpPr>
        <dsp:cNvPr id="0" name=""/>
        <dsp:cNvSpPr/>
      </dsp:nvSpPr>
      <dsp:spPr>
        <a:xfrm>
          <a:off x="0" y="2200072"/>
          <a:ext cx="8542214" cy="40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、本月总体考核与上月基本持平，加裂加氢各班组被考核情况相差不大，加裂最少</a:t>
          </a:r>
          <a:r>
            <a:rPr lang="en-US" altLang="zh-CN" sz="2400" kern="1200" dirty="0">
              <a:solidFill>
                <a:schemeClr val="tx1"/>
              </a:solidFill>
            </a:rPr>
            <a:t>16</a:t>
          </a:r>
          <a:r>
            <a:rPr lang="zh-CN" altLang="en-US" sz="2400" kern="1200" dirty="0">
              <a:solidFill>
                <a:schemeClr val="tx1"/>
              </a:solidFill>
            </a:rPr>
            <a:t>分，最多</a:t>
          </a:r>
          <a:r>
            <a:rPr lang="en-US" altLang="zh-CN" sz="2400" kern="1200" dirty="0">
              <a:solidFill>
                <a:schemeClr val="tx1"/>
              </a:solidFill>
            </a:rPr>
            <a:t>23</a:t>
          </a:r>
          <a:r>
            <a:rPr lang="zh-CN" altLang="en-US" sz="2400" kern="1200" dirty="0">
              <a:solidFill>
                <a:schemeClr val="tx1"/>
              </a:solidFill>
            </a:rPr>
            <a:t>分；加氢集中在</a:t>
          </a:r>
          <a:r>
            <a:rPr lang="en-US" altLang="zh-CN" sz="2400" kern="1200" dirty="0">
              <a:solidFill>
                <a:schemeClr val="tx1"/>
              </a:solidFill>
            </a:rPr>
            <a:t>12-16</a:t>
          </a:r>
          <a:r>
            <a:rPr lang="zh-CN" altLang="en-US" sz="2400" kern="1200" dirty="0">
              <a:solidFill>
                <a:schemeClr val="tx1"/>
              </a:solidFill>
            </a:rPr>
            <a:t>分之间。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19844" y="2219916"/>
        <a:ext cx="8502526" cy="366828"/>
      </dsp:txXfrm>
    </dsp:sp>
    <dsp:sp modelId="{35AAFD24-8B77-4194-9199-6790D02BD726}">
      <dsp:nvSpPr>
        <dsp:cNvPr id="0" name=""/>
        <dsp:cNvSpPr/>
      </dsp:nvSpPr>
      <dsp:spPr>
        <a:xfrm>
          <a:off x="0" y="2678015"/>
          <a:ext cx="8542214" cy="870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kern="1200" dirty="0">
              <a:solidFill>
                <a:schemeClr val="tx1"/>
              </a:solidFill>
            </a:rPr>
            <a:t>持续改进措施：</a:t>
          </a:r>
          <a:r>
            <a:rPr lang="zh-CN" altLang="en-US" sz="2400" kern="1200" dirty="0">
              <a:solidFill>
                <a:schemeClr val="tx1"/>
              </a:solidFill>
            </a:rPr>
            <a:t>本月日周月检抽查提问环节及台账登记方面个别班组扣分较多。典型违章问题：作业过程中不佩戴劳保手套；循环氢取样没背空呼；起重作业时违章在吊臂下协助搬运物品；监护人员中途随意离开及作业票错填漏填等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42517" y="2720532"/>
        <a:ext cx="8457180" cy="7859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0"/>
          <a:ext cx="3721099" cy="37210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1860549" y="0"/>
          <a:ext cx="6142682" cy="3721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1860549" y="0"/>
        <a:ext cx="6142682" cy="1116332"/>
      </dsp:txXfrm>
    </dsp:sp>
    <dsp:sp modelId="{29E219D0-C17C-496A-A433-B1004D46D13B}">
      <dsp:nvSpPr>
        <dsp:cNvPr id="0" name=""/>
        <dsp:cNvSpPr/>
      </dsp:nvSpPr>
      <dsp:spPr>
        <a:xfrm>
          <a:off x="651193" y="1116332"/>
          <a:ext cx="2418711" cy="2418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1860549" y="845629"/>
          <a:ext cx="6142682" cy="2418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38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18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9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11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次。本月无不合格样。按公司要求建立含油污水分析台账，员工及时抄写。空冷置换水要求按设计排向含油污水系统。</a:t>
          </a:r>
          <a:endParaRPr lang="zh-CN" sz="2000" kern="1200" dirty="0">
            <a:latin typeface="+mn-ea"/>
            <a:ea typeface="+mn-ea"/>
          </a:endParaRPr>
        </a:p>
      </dsp:txBody>
      <dsp:txXfrm>
        <a:off x="1860549" y="845629"/>
        <a:ext cx="6142682" cy="1116328"/>
      </dsp:txXfrm>
    </dsp:sp>
    <dsp:sp modelId="{00BB7FF0-82D6-48CD-80CF-D8C5BE9A63B3}">
      <dsp:nvSpPr>
        <dsp:cNvPr id="0" name=""/>
        <dsp:cNvSpPr/>
      </dsp:nvSpPr>
      <dsp:spPr>
        <a:xfrm>
          <a:off x="1302385" y="2232660"/>
          <a:ext cx="1116328" cy="1116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1860549" y="2078813"/>
          <a:ext cx="6142682" cy="1424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4790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3850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1880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1529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1700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1335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1210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吨。含油污水来源加氢主要为汽包排放和空冷置换水，加裂、气分主要为空冷置换水以及下雨流入，本月降雨相对较多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860549" y="2078813"/>
        <a:ext cx="6142682" cy="14240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6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altLang="zh-CN" sz="1500" kern="1200" dirty="0">
              <a:solidFill>
                <a:schemeClr val="tx2"/>
              </a:solidFill>
            </a:rPr>
            <a:t>9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sz="1500" kern="1200" dirty="0">
              <a:solidFill>
                <a:schemeClr val="tx2"/>
              </a:solidFill>
            </a:rPr>
            <a:t>各参数一直严格控制</a:t>
          </a:r>
          <a:r>
            <a:rPr lang="zh-CN" sz="1500" kern="1200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sz="1500" kern="1200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sz="1500" kern="1200" dirty="0">
            <a:solidFill>
              <a:schemeClr val="tx2"/>
            </a:solidFill>
          </a:endParaRPr>
        </a:p>
      </dsp:txBody>
      <dsp:txXfrm>
        <a:off x="31217" y="1515824"/>
        <a:ext cx="8290494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40606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1518836"/>
        <a:ext cx="27966" cy="5598"/>
      </dsp:txXfrm>
    </dsp:sp>
    <dsp:sp modelId="{D09450EA-4552-41D0-95DE-E018BE48F742}">
      <dsp:nvSpPr>
        <dsp:cNvPr id="0" name=""/>
        <dsp:cNvSpPr/>
      </dsp:nvSpPr>
      <dsp:spPr>
        <a:xfrm>
          <a:off x="10578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10578" y="792088"/>
        <a:ext cx="2431827" cy="1459096"/>
      </dsp:txXfrm>
    </dsp:sp>
    <dsp:sp modelId="{F03A4DE9-F557-4EF6-945A-2E65277B87E4}">
      <dsp:nvSpPr>
        <dsp:cNvPr id="0" name=""/>
        <dsp:cNvSpPr/>
      </dsp:nvSpPr>
      <dsp:spPr>
        <a:xfrm>
          <a:off x="5431753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1518836"/>
        <a:ext cx="27966" cy="5598"/>
      </dsp:txXfrm>
    </dsp:sp>
    <dsp:sp modelId="{549E8177-970D-4969-9C89-33ED07245C3D}">
      <dsp:nvSpPr>
        <dsp:cNvPr id="0" name=""/>
        <dsp:cNvSpPr/>
      </dsp:nvSpPr>
      <dsp:spPr>
        <a:xfrm>
          <a:off x="3001726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sp:txBody>
      <dsp:txXfrm>
        <a:off x="3001726" y="792088"/>
        <a:ext cx="2431827" cy="1459096"/>
      </dsp:txXfrm>
    </dsp:sp>
    <dsp:sp modelId="{1CE4017D-B653-414B-A286-37A6B67118DB}">
      <dsp:nvSpPr>
        <dsp:cNvPr id="0" name=""/>
        <dsp:cNvSpPr/>
      </dsp:nvSpPr>
      <dsp:spPr>
        <a:xfrm>
          <a:off x="1226492" y="2630522"/>
          <a:ext cx="5982294" cy="528720"/>
        </a:xfrm>
        <a:custGeom>
          <a:avLst/>
          <a:gdLst/>
          <a:ahLst/>
          <a:cxnLst/>
          <a:rect l="0" t="0" r="0" b="0"/>
          <a:pathLst>
            <a:path>
              <a:moveTo>
                <a:pt x="5982294" y="0"/>
              </a:moveTo>
              <a:lnTo>
                <a:pt x="5982294" y="281460"/>
              </a:lnTo>
              <a:lnTo>
                <a:pt x="0" y="281460"/>
              </a:lnTo>
              <a:lnTo>
                <a:pt x="0" y="528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430" y="2892082"/>
        <a:ext cx="300419" cy="5598"/>
      </dsp:txXfrm>
    </dsp:sp>
    <dsp:sp modelId="{F2673C8D-40B5-48A2-8C21-8A9D3DAF7B99}">
      <dsp:nvSpPr>
        <dsp:cNvPr id="0" name=""/>
        <dsp:cNvSpPr/>
      </dsp:nvSpPr>
      <dsp:spPr>
        <a:xfrm>
          <a:off x="5992873" y="410950"/>
          <a:ext cx="2431827" cy="2221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发现员工使用劳保手套时有肆意浪费的情况，后续每班检查垃圾桶发现后将第一时间列入考核，并通过后续将劳保手套定量发放至各人手中，从而减少此类情况。本月现场垃圾桶中塑料瓶等生活垃圾乱扔情况已得到控制。</a:t>
          </a:r>
        </a:p>
      </dsp:txBody>
      <dsp:txXfrm>
        <a:off x="5992873" y="410950"/>
        <a:ext cx="2431827" cy="2221371"/>
      </dsp:txXfrm>
    </dsp:sp>
    <dsp:sp modelId="{595A57BA-6085-41D8-A716-CFAA6BCF2D1F}">
      <dsp:nvSpPr>
        <dsp:cNvPr id="0" name=""/>
        <dsp:cNvSpPr/>
      </dsp:nvSpPr>
      <dsp:spPr>
        <a:xfrm>
          <a:off x="2440606" y="3992935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4035855"/>
        <a:ext cx="27966" cy="5598"/>
      </dsp:txXfrm>
    </dsp:sp>
    <dsp:sp modelId="{6074F5C5-7DB6-49D7-9807-D4F9A2994807}">
      <dsp:nvSpPr>
        <dsp:cNvPr id="0" name=""/>
        <dsp:cNvSpPr/>
      </dsp:nvSpPr>
      <dsp:spPr>
        <a:xfrm>
          <a:off x="10578" y="3191642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 本月多次检查发现垃圾清运完成后，清运工放回现场的危废桶有破损及老旧的情况，已及时向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部反馈，</a:t>
          </a:r>
          <a:r>
            <a:rPr lang="zh-CN" altLang="en-US" sz="1400" kern="1200" dirty="0">
              <a:solidFill>
                <a:schemeClr val="tx1"/>
              </a:solidFill>
            </a:rPr>
            <a:t>后续</a:t>
          </a:r>
          <a:r>
            <a:rPr lang="en-US" altLang="zh-CN" sz="1400" kern="1200" dirty="0">
              <a:solidFill>
                <a:schemeClr val="tx1"/>
              </a:solidFill>
            </a:rPr>
            <a:t>HSE</a:t>
          </a:r>
          <a:r>
            <a:rPr lang="zh-CN" altLang="en-US" sz="1400" kern="1200" dirty="0">
              <a:solidFill>
                <a:schemeClr val="tx1"/>
              </a:solidFill>
            </a:rPr>
            <a:t>将采购垃圾清运袋。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578" y="3191642"/>
        <a:ext cx="2431827" cy="1694025"/>
      </dsp:txXfrm>
    </dsp:sp>
    <dsp:sp modelId="{A5D35841-5367-416A-8A71-81CACCFFD7B1}">
      <dsp:nvSpPr>
        <dsp:cNvPr id="0" name=""/>
        <dsp:cNvSpPr/>
      </dsp:nvSpPr>
      <dsp:spPr>
        <a:xfrm>
          <a:off x="5431753" y="3992935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4035855"/>
        <a:ext cx="27966" cy="5598"/>
      </dsp:txXfrm>
    </dsp:sp>
    <dsp:sp modelId="{370CF38E-CDF2-433A-9AFF-F5E4C1BCE2F0}">
      <dsp:nvSpPr>
        <dsp:cNvPr id="0" name=""/>
        <dsp:cNvSpPr/>
      </dsp:nvSpPr>
      <dsp:spPr>
        <a:xfrm>
          <a:off x="3001726" y="3191642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，所有桶内存油或化剂已全部倾倒干净。本月空桶已拉走。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1726" y="3191642"/>
        <a:ext cx="2431827" cy="1694025"/>
      </dsp:txXfrm>
    </dsp:sp>
    <dsp:sp modelId="{9E7C72D2-DDCC-4188-94C9-B2A2C718CD38}">
      <dsp:nvSpPr>
        <dsp:cNvPr id="0" name=""/>
        <dsp:cNvSpPr/>
      </dsp:nvSpPr>
      <dsp:spPr>
        <a:xfrm>
          <a:off x="5992873" y="3191642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已建立关于空桶的资料台账。</a:t>
          </a:r>
        </a:p>
      </dsp:txBody>
      <dsp:txXfrm>
        <a:off x="5992873" y="3191642"/>
        <a:ext cx="2431827" cy="16940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+mn-ea"/>
              <a:ea typeface="+mn-ea"/>
            </a:rPr>
            <a:t>公司后续不再下发防疫物资，试剂盒库存也清零。消毒水使用保洁人员的大桶消毒水</a:t>
          </a: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丁二烯泄漏爆炸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月更新一次，已完成。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、本月装置内共检查出</a:t>
          </a:r>
          <a:r>
            <a:rPr lang="en-US" altLang="zh-CN" sz="1600" kern="1200" dirty="0">
              <a:latin typeface="+mn-ea"/>
              <a:ea typeface="+mn-ea"/>
            </a:rPr>
            <a:t>5</a:t>
          </a:r>
          <a:r>
            <a:rPr lang="zh-CN" altLang="en-US" sz="1600" kern="1200" dirty="0">
              <a:latin typeface="+mn-ea"/>
              <a:ea typeface="+mn-ea"/>
            </a:rPr>
            <a:t>处部位噪声超标：加裂</a:t>
          </a:r>
          <a:r>
            <a:rPr lang="en-US" altLang="zh-CN" sz="1600" kern="1200" dirty="0">
              <a:latin typeface="+mn-ea"/>
              <a:ea typeface="+mn-ea"/>
            </a:rPr>
            <a:t>4</a:t>
          </a:r>
          <a:r>
            <a:rPr lang="zh-CN" altLang="en-US" sz="1600" kern="1200" dirty="0">
              <a:latin typeface="+mn-ea"/>
              <a:ea typeface="+mn-ea"/>
            </a:rPr>
            <a:t>处，加氢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处，超标数值在</a:t>
          </a:r>
          <a:r>
            <a:rPr lang="en-US" altLang="zh-CN" sz="1600" kern="1200" dirty="0">
              <a:latin typeface="+mn-ea"/>
              <a:ea typeface="+mn-ea"/>
            </a:rPr>
            <a:t>86-89</a:t>
          </a:r>
          <a:r>
            <a:rPr lang="zh-CN" altLang="en-US" sz="1600" kern="1200" dirty="0">
              <a:latin typeface="+mn-ea"/>
              <a:ea typeface="+mn-ea"/>
            </a:rPr>
            <a:t>之间（正常数值</a:t>
          </a:r>
          <a:r>
            <a:rPr lang="en-US" altLang="zh-CN" sz="1600" kern="1200" dirty="0">
              <a:latin typeface="+mn-ea"/>
              <a:ea typeface="+mn-ea"/>
            </a:rPr>
            <a:t>85</a:t>
          </a:r>
          <a:r>
            <a:rPr lang="zh-CN" altLang="en-US" sz="1600" kern="1200" dirty="0">
              <a:latin typeface="+mn-ea"/>
              <a:ea typeface="+mn-ea"/>
            </a:rPr>
            <a:t>），已向班组宣贯，并要求超标点附近做好耳塞等劳动用品的佩戴。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8239" y="0"/>
          <a:ext cx="3083869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本月已领取下半年劳动防护用品，劳保服每人一套，劳保鞋每人一双，劳保手套四种型号每人每月各一副（一次性发放三个月）。新入职中方员工</a:t>
          </a:r>
          <a:r>
            <a:rPr lang="en-US" altLang="zh-CN" sz="1600" kern="1200" dirty="0">
              <a:solidFill>
                <a:schemeClr val="tx1"/>
              </a:solidFill>
            </a:rPr>
            <a:t>2</a:t>
          </a:r>
          <a:r>
            <a:rPr lang="zh-CN" altLang="en-US" sz="1600" kern="1200" dirty="0">
              <a:solidFill>
                <a:schemeClr val="tx1"/>
              </a:solidFill>
            </a:rPr>
            <a:t>名，劳动防护用品全套发放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5991" y="47752"/>
        <a:ext cx="2988365" cy="1534857"/>
      </dsp:txXfrm>
    </dsp:sp>
    <dsp:sp modelId="{7EDAA5E8-C52E-4E0B-9A9D-A3E366B83D48}">
      <dsp:nvSpPr>
        <dsp:cNvPr id="0" name=""/>
        <dsp:cNvSpPr/>
      </dsp:nvSpPr>
      <dsp:spPr>
        <a:xfrm>
          <a:off x="3452201" y="432780"/>
          <a:ext cx="614998" cy="76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2201" y="585740"/>
        <a:ext cx="430499" cy="458879"/>
      </dsp:txXfrm>
    </dsp:sp>
    <dsp:sp modelId="{9B732E4F-9113-462B-BD00-2BAECF6347AB}">
      <dsp:nvSpPr>
        <dsp:cNvPr id="0" name=""/>
        <dsp:cNvSpPr/>
      </dsp:nvSpPr>
      <dsp:spPr>
        <a:xfrm>
          <a:off x="4322481" y="0"/>
          <a:ext cx="3083869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深入分析及整改措施：部分劳保服暂时未发完，近期将陆续发放。</a:t>
          </a:r>
        </a:p>
      </dsp:txBody>
      <dsp:txXfrm>
        <a:off x="4370233" y="47752"/>
        <a:ext cx="2988365" cy="15348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872066"/>
          <a:ext cx="2137526" cy="146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加裂一共发现</a:t>
          </a:r>
          <a:r>
            <a:rPr lang="en-US" altLang="zh-CN" sz="1600" kern="1200" dirty="0">
              <a:solidFill>
                <a:schemeClr val="tx1"/>
              </a:solidFill>
            </a:rPr>
            <a:t>3</a:t>
          </a:r>
          <a:r>
            <a:rPr lang="zh-CN" altLang="en-US" sz="1600" kern="1200" dirty="0">
              <a:solidFill>
                <a:schemeClr val="tx1"/>
              </a:solidFill>
            </a:rPr>
            <a:t>处消防炮炮</a:t>
          </a:r>
          <a:r>
            <a:rPr lang="en-US" altLang="zh-CN" sz="1600" kern="1200" dirty="0">
              <a:solidFill>
                <a:schemeClr val="tx1"/>
              </a:solidFill>
            </a:rPr>
            <a:t>p</a:t>
          </a:r>
          <a:r>
            <a:rPr lang="zh-CN" altLang="en-US" sz="1600" kern="1200" dirty="0">
              <a:solidFill>
                <a:schemeClr val="tx1"/>
              </a:solidFill>
            </a:rPr>
            <a:t>出水口 被石子及大块木头堵住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49997" y="1914912"/>
        <a:ext cx="2051834" cy="1377177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872066"/>
          <a:ext cx="2137526" cy="146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本月配合消防队完成全部门灭火器年检，其中漏检</a:t>
          </a:r>
          <a:r>
            <a:rPr lang="en-US" altLang="zh-CN" sz="1600" b="0" i="0" kern="1200" dirty="0">
              <a:solidFill>
                <a:schemeClr val="tx1"/>
              </a:solidFill>
            </a:rPr>
            <a:t>8</a:t>
          </a:r>
          <a:r>
            <a:rPr lang="zh-CN" altLang="en-US" sz="1600" b="0" i="0" kern="1200" dirty="0">
              <a:solidFill>
                <a:schemeClr val="tx1"/>
              </a:solidFill>
            </a:rPr>
            <a:t>个已全部补齐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3042534" y="1914912"/>
        <a:ext cx="2051834" cy="1377177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872066"/>
          <a:ext cx="2137526" cy="146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深入分析及整改措施：本月检查，消气防设施维护状况整体较好，水带全部更换，消防箱内积水列入考核。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35071" y="1914912"/>
        <a:ext cx="2051834" cy="13771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近日公司频繁发生人身伤害等事件（如烫伤，摔伤，撞伤等）。</a:t>
          </a: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整改措施：各类事件发生后第一时间向班组宣贯，并针对各原因事件展开分析，自我反省，有针对性的做出一些整改措施，避免类似事件发生。</a:t>
          </a:r>
        </a:p>
      </dsp:txBody>
      <dsp:txXfrm>
        <a:off x="3441980" y="3054866"/>
        <a:ext cx="3249360" cy="1517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岗检的各类问题提示基础工作还有检查不到位，仍需加强基础工作检查力度。特别是环保问题。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措施：将全厂的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岗检问题汇总分类，补充到日周月检表格中，进行全面检查。文件资料按月检内容逐个落实更新。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配合公司开展副班和消防技能培训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。配合高强度技改施工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885172"/>
          <a:ext cx="8352928" cy="121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59525" y="944697"/>
        <a:ext cx="8233878" cy="1100329"/>
      </dsp:txXfrm>
    </dsp:sp>
    <dsp:sp modelId="{A66ED17F-5FCE-499D-9A99-AB172CDB9B0A}">
      <dsp:nvSpPr>
        <dsp:cNvPr id="0" name=""/>
        <dsp:cNvSpPr/>
      </dsp:nvSpPr>
      <dsp:spPr>
        <a:xfrm>
          <a:off x="0" y="2419495"/>
          <a:ext cx="8352928" cy="152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无</a:t>
          </a:r>
          <a:endParaRPr lang="zh-CN" altLang="en-US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74532" y="2494027"/>
        <a:ext cx="8203864" cy="1377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1247" y="307937"/>
          <a:ext cx="4145619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1247" y="307937"/>
        <a:ext cx="4145619" cy="679599"/>
      </dsp:txXfrm>
    </dsp:sp>
    <dsp:sp modelId="{E4EC0746-4652-44B4-80D5-02C424D478B8}">
      <dsp:nvSpPr>
        <dsp:cNvPr id="0" name=""/>
        <dsp:cNvSpPr/>
      </dsp:nvSpPr>
      <dsp:spPr>
        <a:xfrm>
          <a:off x="1868142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4754958" y="2545731"/>
          <a:ext cx="2939739" cy="136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近期公司各部门频繁出现如自行车摔伤，现场作业烫伤等人身伤害事件。部门内部及时做好宣贯，并加大检查监督力度，避免此类事件的发生</a:t>
          </a:r>
        </a:p>
      </dsp:txBody>
      <dsp:txXfrm>
        <a:off x="4754958" y="2545731"/>
        <a:ext cx="2939739" cy="1367398"/>
      </dsp:txXfrm>
    </dsp:sp>
    <dsp:sp modelId="{39B3A21A-8660-4031-824C-AF2A5C281984}">
      <dsp:nvSpPr>
        <dsp:cNvPr id="0" name=""/>
        <dsp:cNvSpPr/>
      </dsp:nvSpPr>
      <dsp:spPr>
        <a:xfrm>
          <a:off x="5459101" y="1826008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882137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3689990" y="562138"/>
          <a:ext cx="3650208" cy="891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3733512" y="605660"/>
        <a:ext cx="3563164" cy="804516"/>
      </dsp:txXfrm>
    </dsp:sp>
    <dsp:sp modelId="{3395B0F2-E9E1-4C29-9249-C408FC3AC2FD}">
      <dsp:nvSpPr>
        <dsp:cNvPr id="0" name=""/>
        <dsp:cNvSpPr/>
      </dsp:nvSpPr>
      <dsp:spPr>
        <a:xfrm>
          <a:off x="3671848" y="1563353"/>
          <a:ext cx="3664736" cy="3336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+mn-ea"/>
              <a:ea typeface="+mn-ea"/>
            </a:rPr>
            <a:t>无</a:t>
          </a:r>
          <a:endParaRPr lang="en-US" altLang="zh-CN" sz="3600" kern="1200" dirty="0">
            <a:latin typeface="+mn-ea"/>
            <a:ea typeface="+mn-ea"/>
          </a:endParaRPr>
        </a:p>
      </dsp:txBody>
      <dsp:txXfrm>
        <a:off x="3834702" y="1726207"/>
        <a:ext cx="3339028" cy="3010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次取样；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次切液，一次系统故障；加裂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次取样，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次切液；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深入分析及整改措施：本月装置触发报警大部分为取样和切液有计划出发的；一次系统仪表问题，现场没有触发。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2027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年大修设备维修项目上报，继续查找需要整改项目。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本月气分新增一块当心坠落警示牌。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深入分析及整改措施：气分管廊北侧竖梯缺少横杆，增加一块警示牌并用铁丝遮挡，防止人员经过不慎跌落。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6769"/>
          <a:ext cx="72120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329" y="35098"/>
        <a:ext cx="7155354" cy="523662"/>
      </dsp:txXfrm>
    </dsp:sp>
    <dsp:sp modelId="{C9AA6F54-E774-4187-B0F2-116EA3F90396}">
      <dsp:nvSpPr>
        <dsp:cNvPr id="0" name=""/>
        <dsp:cNvSpPr/>
      </dsp:nvSpPr>
      <dsp:spPr>
        <a:xfrm>
          <a:off x="0" y="683138"/>
          <a:ext cx="7212012" cy="705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</a:p>
      </dsp:txBody>
      <dsp:txXfrm>
        <a:off x="34460" y="717598"/>
        <a:ext cx="7143092" cy="6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2025/7/10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0AF484BF-7931-4057-843D-4F1F3AAF5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BC25CDE-26A8-47A2-B1E7-DDF44C37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1F6FB953-18F8-416D-8F99-6F36C3819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BD550-F59C-4130-A728-6D26837A671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1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2.jpeg"/><Relationship Id="rId9" Type="http://schemas.microsoft.com/office/2007/relationships/diagramDrawing" Target="../diagrams/drawing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2025/7/4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6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956802" y="3020519"/>
              <a:ext cx="2322242" cy="2006794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校招、社招及文方员工模块化培训考试：隐患识别与整改；隐患识别：学习识别炼油操作中的常见隐患和有效的解决方法；隐患识别：学习识别炼油操作中的常见隐患和有效的解决方法。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393100" y="2868389"/>
              <a:ext cx="3854046" cy="2258139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400" dirty="0">
                  <a:latin typeface="+mn-ea"/>
                </a:rPr>
                <a:t>全员副班</a:t>
              </a:r>
              <a:r>
                <a:rPr lang="zh-CN" sz="1400" dirty="0">
                  <a:latin typeface="+mn-ea"/>
                </a:rPr>
                <a:t>培训内容</a:t>
              </a:r>
              <a:r>
                <a:rPr lang="zh-CN" altLang="en-US" sz="1400" dirty="0">
                  <a:latin typeface="+mn-ea"/>
                </a:rPr>
                <a:t>：公司下发的学习内容：</a:t>
              </a:r>
              <a:r>
                <a:rPr lang="en-US" altLang="zh-CN" sz="1400" dirty="0">
                  <a:latin typeface="+mn-ea"/>
                </a:rPr>
                <a:t>2. </a:t>
              </a:r>
              <a:r>
                <a:rPr lang="zh-CN" altLang="en-US" sz="1400" dirty="0">
                  <a:latin typeface="+mn-ea"/>
                </a:rPr>
                <a:t>行业及公司近期事故：</a:t>
              </a:r>
              <a:r>
                <a:rPr lang="en-US" altLang="zh-CN" sz="1400" dirty="0">
                  <a:latin typeface="+mn-ea"/>
                </a:rPr>
                <a:t>3. </a:t>
              </a:r>
              <a:r>
                <a:rPr lang="zh-CN" altLang="en-US" sz="1400" dirty="0">
                  <a:latin typeface="+mn-ea"/>
                </a:rPr>
                <a:t>人员高处坠落现场应急处置</a:t>
              </a:r>
              <a:r>
                <a:rPr lang="en-US" altLang="zh-CN" sz="1400" dirty="0">
                  <a:latin typeface="+mn-ea"/>
                </a:rPr>
                <a:t>. 4. </a:t>
              </a:r>
              <a:r>
                <a:rPr lang="zh-CN" altLang="en-US" sz="1400" dirty="0">
                  <a:latin typeface="+mn-ea"/>
                </a:rPr>
                <a:t>危险源辨识与风险评估：炼油二部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作业活动清单及风险作业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分析 </a:t>
              </a:r>
              <a:r>
                <a:rPr lang="en-US" altLang="zh-CN" sz="1400" dirty="0">
                  <a:latin typeface="+mn-ea"/>
                </a:rPr>
                <a:t>5 </a:t>
              </a:r>
              <a:r>
                <a:rPr lang="zh-CN" altLang="en-US" sz="1400" dirty="0">
                  <a:latin typeface="+mn-ea"/>
                </a:rPr>
                <a:t>项</a:t>
              </a:r>
              <a:r>
                <a:rPr lang="en-US" altLang="zh-CN" sz="1400" dirty="0">
                  <a:latin typeface="+mn-ea"/>
                </a:rPr>
                <a:t>. 5. </a:t>
              </a:r>
              <a:r>
                <a:rPr lang="zh-CN" altLang="en-US" sz="1400" dirty="0">
                  <a:latin typeface="+mn-ea"/>
                </a:rPr>
                <a:t>过程安全简报及职业健康简报</a:t>
              </a:r>
              <a:r>
                <a:rPr lang="en-US" altLang="zh-CN" sz="1400" dirty="0">
                  <a:latin typeface="+mn-ea"/>
                </a:rPr>
                <a:t>. 6. </a:t>
              </a:r>
              <a:r>
                <a:rPr lang="zh-CN" altLang="en-US" sz="1400" dirty="0">
                  <a:latin typeface="+mn-ea"/>
                </a:rPr>
                <a:t>消防设备培训：消防水炮的使用与维护</a:t>
              </a:r>
              <a:r>
                <a:rPr lang="en-US" altLang="zh-CN" sz="1400" dirty="0">
                  <a:latin typeface="+mn-ea"/>
                </a:rPr>
                <a:t>.  7. MSDS-</a:t>
              </a:r>
              <a:r>
                <a:rPr lang="zh-CN" altLang="en-US" sz="1400" dirty="0">
                  <a:latin typeface="+mn-ea"/>
                </a:rPr>
                <a:t>公司危险化学品：</a:t>
              </a:r>
              <a:r>
                <a:rPr lang="en-US" altLang="zh-CN" sz="1400" dirty="0">
                  <a:latin typeface="+mn-ea"/>
                </a:rPr>
                <a:t>HYBN-T4-08-4014-2018-1</a:t>
              </a:r>
              <a:r>
                <a:rPr lang="zh-CN" altLang="en-US" sz="1400" dirty="0">
                  <a:latin typeface="+mn-ea"/>
                </a:rPr>
                <a:t>液硫 </a:t>
              </a:r>
              <a:r>
                <a:rPr lang="en-US" altLang="zh-CN" sz="1400" dirty="0">
                  <a:latin typeface="+mn-ea"/>
                </a:rPr>
                <a:t>8. </a:t>
              </a:r>
              <a:r>
                <a:rPr lang="zh-CN" altLang="en-US" sz="1400" dirty="0">
                  <a:latin typeface="+mn-ea"/>
                </a:rPr>
                <a:t>环境因素识别和评价表</a:t>
              </a:r>
              <a:r>
                <a:rPr lang="en-US" altLang="zh-CN" sz="1400" dirty="0">
                  <a:latin typeface="+mn-ea"/>
                </a:rPr>
                <a:t>. 9. </a:t>
              </a:r>
              <a:r>
                <a:rPr lang="zh-CN" altLang="en-US" sz="1400" dirty="0">
                  <a:latin typeface="+mn-ea"/>
                </a:rPr>
                <a:t>制度文件 </a:t>
              </a:r>
              <a:r>
                <a:rPr lang="en-US" altLang="zh-CN" sz="1400" dirty="0">
                  <a:latin typeface="+mn-ea"/>
                </a:rPr>
                <a:t>HYBN-T3-08-0003-2024-2 Environment Protection management system</a:t>
              </a:r>
              <a:r>
                <a:rPr lang="zh-CN" altLang="en-US" sz="1400" dirty="0">
                  <a:latin typeface="+mn-ea"/>
                </a:rPr>
                <a:t>环境保护管理制度</a:t>
              </a:r>
              <a:endParaRPr lang="zh-CN" sz="14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深入分析及整改措施：本月副班，学习效果较好，考试合格率相对较高。目前总计共</a:t>
              </a:r>
              <a:r>
                <a:rPr lang="en-US" altLang="zh-CN" sz="1600" dirty="0">
                  <a:latin typeface="+mn-ea"/>
                </a:rPr>
                <a:t>4</a:t>
              </a:r>
              <a:r>
                <a:rPr lang="zh-CN" altLang="en-US" sz="1600" dirty="0">
                  <a:latin typeface="+mn-ea"/>
                </a:rPr>
                <a:t>人不合格，其中</a:t>
              </a:r>
              <a:r>
                <a:rPr lang="en-US" altLang="zh-CN" sz="1600" dirty="0">
                  <a:latin typeface="+mn-ea"/>
                </a:rPr>
                <a:t>2</a:t>
              </a:r>
              <a:r>
                <a:rPr lang="zh-CN" altLang="en-US" sz="1600" dirty="0">
                  <a:latin typeface="+mn-ea"/>
                </a:rPr>
                <a:t>人为补考人员。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A068F07-D269-452C-B2A6-C6E5512BF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DC34DE0-8B44-45C7-99BF-6435D25D6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9905" name="Picture 6">
            <a:extLst>
              <a:ext uri="{FF2B5EF4-FFF2-40B4-BE49-F238E27FC236}">
                <a16:creationId xmlns:a16="http://schemas.microsoft.com/office/drawing/2014/main" id="{AC621C58-93D4-4296-AEF8-F273A922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8E85EA-17EA-461B-9803-D286EDBB16E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B5BA7C-05A2-45F3-9C1A-B3DF61BCE1EC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49C244A-084B-49B1-92F4-FE5E7A24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74168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/>
              <a:t>副班考试情况和消防</a:t>
            </a:r>
            <a:r>
              <a:rPr lang="zh-CN" altLang="en-US" sz="2000" b="1" kern="100" dirty="0">
                <a:cs typeface="宋体" panose="02010600030101010101" pitchFamily="2" charset="-122"/>
              </a:rPr>
              <a:t>、气防技能情况（六月）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8B0571-8CD1-6B65-549E-811A82FD5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2" y="1215198"/>
            <a:ext cx="8032176" cy="50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250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318338"/>
              </p:ext>
            </p:extLst>
          </p:nvPr>
        </p:nvGraphicFramePr>
        <p:xfrm>
          <a:off x="422275" y="1092200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52888"/>
            <a:ext cx="31765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74258"/>
              </p:ext>
            </p:extLst>
          </p:nvPr>
        </p:nvGraphicFramePr>
        <p:xfrm>
          <a:off x="750887" y="4730750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358808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8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44914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754750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12311"/>
              </p:ext>
            </p:extLst>
          </p:nvPr>
        </p:nvGraphicFramePr>
        <p:xfrm>
          <a:off x="561975" y="1124744"/>
          <a:ext cx="7893050" cy="27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198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4311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》—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人员高处坠落与工艺完成联合演练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加氢各班共性问题：伤员没做好初期安全救治，医疗箱没有利用好；两个班组随意挪动伤员，易造成二次伤害。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加裂各班共性问题：内外操联系汇报沟通不畅，延误救援时间；警戒区域设置不合理，随意乱拉警戒线。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本月演练内容相对简单，各班组基本都能相对顺利完成救援。加氢四班演练记录未按时上交，且问题整改项未按要求完成，已列入考核。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059097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95809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877007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6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6613857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12002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35023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008074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63146"/>
              </p:ext>
            </p:extLst>
          </p:nvPr>
        </p:nvGraphicFramePr>
        <p:xfrm>
          <a:off x="635000" y="1131888"/>
          <a:ext cx="7899400" cy="2693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218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169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991744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952974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92682"/>
              </p:ext>
            </p:extLst>
          </p:nvPr>
        </p:nvGraphicFramePr>
        <p:xfrm>
          <a:off x="539552" y="1131888"/>
          <a:ext cx="7662863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94043" imgH="3870881" progId="Excel.Sheet.12">
                  <p:embed/>
                </p:oleObj>
              </mc:Choice>
              <mc:Fallback>
                <p:oleObj name="Worksheet" r:id="rId4" imgW="7094043" imgH="3870881" progId="Excel.Shee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B9CE9096-E5DA-445F-A591-9BD511EC2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31888"/>
                        <a:ext cx="7662863" cy="522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3607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67968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考核情况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514040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9034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39319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7449"/>
              </p:ext>
            </p:extLst>
          </p:nvPr>
        </p:nvGraphicFramePr>
        <p:xfrm>
          <a:off x="323850" y="1098550"/>
          <a:ext cx="83058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598597" imgH="1409637" progId="Excel.Sheet.12">
                  <p:embed/>
                </p:oleObj>
              </mc:Choice>
              <mc:Fallback>
                <p:oleObj name="Worksheet" r:id="rId5" imgW="2598597" imgH="1409637" progId="Excel.Shee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D706451B-049F-439F-B005-412D9C924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305800" cy="233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82203"/>
              </p:ext>
            </p:extLst>
          </p:nvPr>
        </p:nvGraphicFramePr>
        <p:xfrm>
          <a:off x="705048" y="1131888"/>
          <a:ext cx="7899400" cy="269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368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437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302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352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80866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654037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65DEC40-2207-FDAE-14CF-A0519C536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108453"/>
              </p:ext>
            </p:extLst>
          </p:nvPr>
        </p:nvGraphicFramePr>
        <p:xfrm>
          <a:off x="515874" y="1576860"/>
          <a:ext cx="7754937" cy="398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99483" imgH="1089786" progId="Excel.Sheet.12">
                  <p:embed/>
                </p:oleObj>
              </mc:Choice>
              <mc:Fallback>
                <p:oleObj name="Worksheet" r:id="rId4" imgW="4899483" imgH="1089786" progId="Excel.Sheet.12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9344A227-683E-4EED-9B9E-FCC35118A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874" y="1576860"/>
                        <a:ext cx="7754937" cy="3980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9F300A0-D06A-52AD-A940-6F1A5BE19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371552"/>
              </p:ext>
            </p:extLst>
          </p:nvPr>
        </p:nvGraphicFramePr>
        <p:xfrm>
          <a:off x="300404" y="1719263"/>
          <a:ext cx="8003232" cy="372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表 6">
            <a:extLst>
              <a:ext uri="{FF2B5EF4-FFF2-40B4-BE49-F238E27FC236}">
                <a16:creationId xmlns:a16="http://schemas.microsoft.com/office/drawing/2014/main" id="{F938B40E-DFD4-2DF3-DB23-90DF2964B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000808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6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64FC644-F275-3EBF-F6C7-4470927C9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01052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2025/6/9 9:00:00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116.8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677.5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2025/6/9 9:00:00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2025/6/9 9:00:00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B44F427B-6D1F-B288-EF70-B741426A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710279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B645BB6F-B3DE-BE11-098C-F7193B1FF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390250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/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4FFAEA4-8BB1-98DA-5A02-C632F2CB6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965261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4337D45-74AA-7DCA-0BC9-9447AFC96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56344"/>
              </p:ext>
            </p:extLst>
          </p:nvPr>
        </p:nvGraphicFramePr>
        <p:xfrm>
          <a:off x="688975" y="1443039"/>
          <a:ext cx="7627938" cy="2565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3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2025.6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工作裤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4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430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  <a:tr h="430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新帽子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31062686"/>
                  </a:ext>
                </a:extLst>
              </a:tr>
            </a:tbl>
          </a:graphicData>
        </a:graphic>
      </p:graphicFrame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6476D4C0-27CC-D7E5-9E6F-753F65C81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46495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982598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91DC6CB-5578-1BB0-CD9D-203D887E3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356838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81951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674041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069659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汇报结束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谢谢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301287"/>
              </p:ext>
            </p:extLst>
          </p:nvPr>
        </p:nvGraphicFramePr>
        <p:xfrm>
          <a:off x="323528" y="1340768"/>
          <a:ext cx="8352928" cy="47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929889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390392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583516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60235</TotalTime>
  <Words>6816</Words>
  <Application>Microsoft Office PowerPoint</Application>
  <PresentationFormat>全屏显示(4:3)</PresentationFormat>
  <Paragraphs>1405</Paragraphs>
  <Slides>44</Slides>
  <Notes>35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志宁 江</cp:lastModifiedBy>
  <cp:revision>1950</cp:revision>
  <dcterms:created xsi:type="dcterms:W3CDTF">2010-12-29T02:33:42Z</dcterms:created>
  <dcterms:modified xsi:type="dcterms:W3CDTF">2025-07-10T06:04:35Z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