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49"/>
  </p:notesMasterIdLst>
  <p:sldIdLst>
    <p:sldId id="257" r:id="rId4"/>
    <p:sldId id="328" r:id="rId5"/>
    <p:sldId id="258" r:id="rId6"/>
    <p:sldId id="441" r:id="rId7"/>
    <p:sldId id="454" r:id="rId8"/>
    <p:sldId id="370" r:id="rId9"/>
    <p:sldId id="379" r:id="rId10"/>
    <p:sldId id="450" r:id="rId11"/>
    <p:sldId id="398" r:id="rId12"/>
    <p:sldId id="399" r:id="rId13"/>
    <p:sldId id="439" r:id="rId14"/>
    <p:sldId id="400" r:id="rId15"/>
    <p:sldId id="401" r:id="rId16"/>
    <p:sldId id="455" r:id="rId17"/>
    <p:sldId id="456" r:id="rId18"/>
    <p:sldId id="405" r:id="rId19"/>
    <p:sldId id="445" r:id="rId20"/>
    <p:sldId id="406" r:id="rId21"/>
    <p:sldId id="408" r:id="rId22"/>
    <p:sldId id="407" r:id="rId23"/>
    <p:sldId id="436" r:id="rId24"/>
    <p:sldId id="427" r:id="rId25"/>
    <p:sldId id="429" r:id="rId26"/>
    <p:sldId id="458" r:id="rId27"/>
    <p:sldId id="431" r:id="rId28"/>
    <p:sldId id="437" r:id="rId29"/>
    <p:sldId id="457" r:id="rId30"/>
    <p:sldId id="410" r:id="rId31"/>
    <p:sldId id="411" r:id="rId32"/>
    <p:sldId id="459" r:id="rId33"/>
    <p:sldId id="465" r:id="rId34"/>
    <p:sldId id="412" r:id="rId35"/>
    <p:sldId id="413" r:id="rId36"/>
    <p:sldId id="414" r:id="rId37"/>
    <p:sldId id="463" r:id="rId38"/>
    <p:sldId id="415" r:id="rId39"/>
    <p:sldId id="417" r:id="rId40"/>
    <p:sldId id="386" r:id="rId41"/>
    <p:sldId id="424" r:id="rId42"/>
    <p:sldId id="394" r:id="rId43"/>
    <p:sldId id="449" r:id="rId44"/>
    <p:sldId id="464" r:id="rId45"/>
    <p:sldId id="380" r:id="rId46"/>
    <p:sldId id="352" r:id="rId47"/>
    <p:sldId id="299" r:id="rId4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E0E3"/>
    <a:srgbClr val="FF6699"/>
    <a:srgbClr val="97A9AB"/>
    <a:srgbClr val="A0D0E6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270" autoAdjust="0"/>
  </p:normalViewPr>
  <p:slideViewPr>
    <p:cSldViewPr>
      <p:cViewPr varScale="1">
        <p:scale>
          <a:sx n="72" d="100"/>
          <a:sy n="72" d="100"/>
        </p:scale>
        <p:origin x="990" y="72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加裂5月</c:v>
                </c:pt>
                <c:pt idx="1">
                  <c:v>加氢5月</c:v>
                </c:pt>
                <c:pt idx="2">
                  <c:v>加裂6月</c:v>
                </c:pt>
                <c:pt idx="3">
                  <c:v>加氢6月</c:v>
                </c:pt>
                <c:pt idx="4">
                  <c:v>加裂7月</c:v>
                </c:pt>
                <c:pt idx="5">
                  <c:v>加氢7月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26</c:v>
                </c:pt>
                <c:pt idx="2">
                  <c:v>67</c:v>
                </c:pt>
                <c:pt idx="3">
                  <c:v>20</c:v>
                </c:pt>
                <c:pt idx="4">
                  <c:v>86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加裂5月</c:v>
                </c:pt>
                <c:pt idx="1">
                  <c:v>加氢5月</c:v>
                </c:pt>
                <c:pt idx="2">
                  <c:v>加裂6月</c:v>
                </c:pt>
                <c:pt idx="3">
                  <c:v>加氢6月</c:v>
                </c:pt>
                <c:pt idx="4">
                  <c:v>加裂7月</c:v>
                </c:pt>
                <c:pt idx="5">
                  <c:v>加氢7月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炼油二部含油污水排放（</a:t>
            </a:r>
            <a:r>
              <a:rPr lang="en-US"/>
              <a:t>2024-2025</a:t>
            </a:r>
            <a:r>
              <a:rPr lang="zh-CN"/>
              <a:t>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加氢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Sheet1!$B$2:$B$25</c:f>
              <c:numCache>
                <c:formatCode>0_ </c:formatCode>
                <c:ptCount val="24"/>
                <c:pt idx="0">
                  <c:v>4465</c:v>
                </c:pt>
                <c:pt idx="1">
                  <c:v>3420</c:v>
                </c:pt>
                <c:pt idx="2">
                  <c:v>3549</c:v>
                </c:pt>
                <c:pt idx="3">
                  <c:v>4016</c:v>
                </c:pt>
                <c:pt idx="4">
                  <c:v>2302</c:v>
                </c:pt>
                <c:pt idx="5">
                  <c:v>591</c:v>
                </c:pt>
                <c:pt idx="6">
                  <c:v>567</c:v>
                </c:pt>
                <c:pt idx="7">
                  <c:v>1366</c:v>
                </c:pt>
                <c:pt idx="8">
                  <c:v>1229</c:v>
                </c:pt>
                <c:pt idx="9">
                  <c:v>1368</c:v>
                </c:pt>
                <c:pt idx="10">
                  <c:v>1375</c:v>
                </c:pt>
                <c:pt idx="11">
                  <c:v>1421</c:v>
                </c:pt>
                <c:pt idx="12">
                  <c:v>1404</c:v>
                </c:pt>
                <c:pt idx="13">
                  <c:v>1407</c:v>
                </c:pt>
                <c:pt idx="14">
                  <c:v>1328</c:v>
                </c:pt>
                <c:pt idx="15">
                  <c:v>1360</c:v>
                </c:pt>
                <c:pt idx="16">
                  <c:v>1529</c:v>
                </c:pt>
                <c:pt idx="17">
                  <c:v>2575.515625</c:v>
                </c:pt>
                <c:pt idx="18">
                  <c:v>1314.0625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气分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Sheet1!$C$2:$C$25</c:f>
              <c:numCache>
                <c:formatCode>0_);[Red]\(0\)</c:formatCode>
                <c:ptCount val="24"/>
                <c:pt idx="0">
                  <c:v>89.826171875</c:v>
                </c:pt>
                <c:pt idx="1">
                  <c:v>1.953125</c:v>
                </c:pt>
                <c:pt idx="2">
                  <c:v>31.57421875</c:v>
                </c:pt>
                <c:pt idx="3">
                  <c:v>88.958984375</c:v>
                </c:pt>
                <c:pt idx="4">
                  <c:v>809.529296875</c:v>
                </c:pt>
                <c:pt idx="5">
                  <c:v>298.19140625</c:v>
                </c:pt>
                <c:pt idx="6">
                  <c:v>859.04296875</c:v>
                </c:pt>
                <c:pt idx="7">
                  <c:v>1523.2265625</c:v>
                </c:pt>
                <c:pt idx="8">
                  <c:v>2288.572265625</c:v>
                </c:pt>
                <c:pt idx="9">
                  <c:v>1829.072265625</c:v>
                </c:pt>
                <c:pt idx="10">
                  <c:v>1401.51953125</c:v>
                </c:pt>
                <c:pt idx="11">
                  <c:v>1297.5</c:v>
                </c:pt>
                <c:pt idx="12">
                  <c:v>956</c:v>
                </c:pt>
                <c:pt idx="13">
                  <c:v>1289.56640625</c:v>
                </c:pt>
                <c:pt idx="14">
                  <c:v>132.55078125</c:v>
                </c:pt>
                <c:pt idx="15">
                  <c:v>711</c:v>
                </c:pt>
                <c:pt idx="16">
                  <c:v>987</c:v>
                </c:pt>
                <c:pt idx="17">
                  <c:v>1253.86328125</c:v>
                </c:pt>
                <c:pt idx="18">
                  <c:v>1073.546875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>
                        <a:alpha val="27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Sheet1!$D$2:$D$25</c:f>
              <c:numCache>
                <c:formatCode>0_);[Red]\(0\)</c:formatCode>
                <c:ptCount val="24"/>
                <c:pt idx="0">
                  <c:v>2602</c:v>
                </c:pt>
                <c:pt idx="1">
                  <c:v>2190</c:v>
                </c:pt>
                <c:pt idx="2">
                  <c:v>3466</c:v>
                </c:pt>
                <c:pt idx="3">
                  <c:v>4597</c:v>
                </c:pt>
                <c:pt idx="4">
                  <c:v>1451</c:v>
                </c:pt>
                <c:pt idx="5">
                  <c:v>615</c:v>
                </c:pt>
                <c:pt idx="6">
                  <c:v>363</c:v>
                </c:pt>
                <c:pt idx="7">
                  <c:v>817</c:v>
                </c:pt>
                <c:pt idx="8">
                  <c:v>424</c:v>
                </c:pt>
                <c:pt idx="9">
                  <c:v>622</c:v>
                </c:pt>
                <c:pt idx="10">
                  <c:v>539</c:v>
                </c:pt>
                <c:pt idx="11">
                  <c:v>426</c:v>
                </c:pt>
                <c:pt idx="12">
                  <c:v>442</c:v>
                </c:pt>
                <c:pt idx="13">
                  <c:v>443</c:v>
                </c:pt>
                <c:pt idx="14">
                  <c:v>438</c:v>
                </c:pt>
                <c:pt idx="15">
                  <c:v>408</c:v>
                </c:pt>
                <c:pt idx="16">
                  <c:v>1335</c:v>
                </c:pt>
                <c:pt idx="17">
                  <c:v>2730.71484375</c:v>
                </c:pt>
                <c:pt idx="18">
                  <c:v>888.611328125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7184360"/>
        <c:axId val="1"/>
      </c:lineChart>
      <c:dateAx>
        <c:axId val="257184360"/>
        <c:scaling>
          <c:orientation val="minMax"/>
        </c:scaling>
        <c:delete val="0"/>
        <c:axPos val="b"/>
        <c:numFmt formatCode="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  <c:pt idx="1">
                  <c:v>54</c:v>
                </c:pt>
                <c:pt idx="2">
                  <c:v>46</c:v>
                </c:pt>
                <c:pt idx="3">
                  <c:v>61</c:v>
                </c:pt>
                <c:pt idx="4">
                  <c:v>60</c:v>
                </c:pt>
                <c:pt idx="5">
                  <c:v>67</c:v>
                </c:pt>
                <c:pt idx="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32</c:v>
                </c:pt>
                <c:pt idx="2">
                  <c:v>36</c:v>
                </c:pt>
                <c:pt idx="3">
                  <c:v>39</c:v>
                </c:pt>
                <c:pt idx="4">
                  <c:v>26</c:v>
                </c:pt>
                <c:pt idx="5">
                  <c:v>20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5月</c:v>
                </c:pt>
                <c:pt idx="1">
                  <c:v>6月</c:v>
                </c:pt>
                <c:pt idx="2">
                  <c:v>7月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46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5月</c:v>
                </c:pt>
                <c:pt idx="1">
                  <c:v>6月</c:v>
                </c:pt>
                <c:pt idx="2">
                  <c:v>7月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</c:v>
                </c:pt>
                <c:pt idx="1">
                  <c:v>38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5月</c:v>
                </c:pt>
                <c:pt idx="1">
                  <c:v>6月</c:v>
                </c:pt>
                <c:pt idx="2">
                  <c:v>7月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5月</c:v>
                </c:pt>
                <c:pt idx="1">
                  <c:v>6月</c:v>
                </c:pt>
                <c:pt idx="2">
                  <c:v>7月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27</c:v>
                </c:pt>
                <c:pt idx="2">
                  <c:v>22</c:v>
                </c:pt>
                <c:pt idx="3">
                  <c:v>40</c:v>
                </c:pt>
                <c:pt idx="4">
                  <c:v>39</c:v>
                </c:pt>
                <c:pt idx="5">
                  <c:v>46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7</c:v>
                </c:pt>
                <c:pt idx="2">
                  <c:v>22</c:v>
                </c:pt>
                <c:pt idx="3">
                  <c:v>49</c:v>
                </c:pt>
                <c:pt idx="4">
                  <c:v>23</c:v>
                </c:pt>
                <c:pt idx="5">
                  <c:v>38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起重作业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3</c:v>
                </c:pt>
                <c:pt idx="2">
                  <c:v>12</c:v>
                </c:pt>
                <c:pt idx="3">
                  <c:v>18</c:v>
                </c:pt>
                <c:pt idx="4">
                  <c:v>6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14</c:v>
                </c:pt>
                <c:pt idx="2">
                  <c:v>11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加裂5月</c:v>
                </c:pt>
                <c:pt idx="1">
                  <c:v>加氢5月</c:v>
                </c:pt>
                <c:pt idx="2">
                  <c:v>加裂6月</c:v>
                </c:pt>
                <c:pt idx="3">
                  <c:v>加氢6月</c:v>
                </c:pt>
                <c:pt idx="4">
                  <c:v>加裂7月</c:v>
                </c:pt>
                <c:pt idx="5">
                  <c:v>加氢7月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</c:v>
                </c:pt>
                <c:pt idx="1">
                  <c:v>35</c:v>
                </c:pt>
                <c:pt idx="2">
                  <c:v>43</c:v>
                </c:pt>
                <c:pt idx="3">
                  <c:v>28</c:v>
                </c:pt>
                <c:pt idx="4">
                  <c:v>30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加裂5月</c:v>
                </c:pt>
                <c:pt idx="1">
                  <c:v>加氢5月</c:v>
                </c:pt>
                <c:pt idx="2">
                  <c:v>加裂6月</c:v>
                </c:pt>
                <c:pt idx="3">
                  <c:v>加氢6月</c:v>
                </c:pt>
                <c:pt idx="4">
                  <c:v>加裂7月</c:v>
                </c:pt>
                <c:pt idx="5">
                  <c:v>加氢7月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54</c:v>
                </c:pt>
                <c:pt idx="1">
                  <c:v>40</c:v>
                </c:pt>
                <c:pt idx="2">
                  <c:v>52</c:v>
                </c:pt>
                <c:pt idx="3">
                  <c:v>34</c:v>
                </c:pt>
                <c:pt idx="4">
                  <c:v>35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73</c:v>
                </c:pt>
                <c:pt idx="2">
                  <c:v>60</c:v>
                </c:pt>
                <c:pt idx="3">
                  <c:v>74</c:v>
                </c:pt>
                <c:pt idx="4">
                  <c:v>48</c:v>
                </c:pt>
                <c:pt idx="5">
                  <c:v>43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  <c:pt idx="1">
                  <c:v>85</c:v>
                </c:pt>
                <c:pt idx="2">
                  <c:v>73</c:v>
                </c:pt>
                <c:pt idx="3">
                  <c:v>88</c:v>
                </c:pt>
                <c:pt idx="4">
                  <c:v>54</c:v>
                </c:pt>
                <c:pt idx="5">
                  <c:v>52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  <c:pt idx="1">
                  <c:v>63</c:v>
                </c:pt>
                <c:pt idx="2">
                  <c:v>39</c:v>
                </c:pt>
                <c:pt idx="3">
                  <c:v>68</c:v>
                </c:pt>
                <c:pt idx="4">
                  <c:v>35</c:v>
                </c:pt>
                <c:pt idx="5">
                  <c:v>28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  <c:pt idx="1">
                  <c:v>73</c:v>
                </c:pt>
                <c:pt idx="2">
                  <c:v>47</c:v>
                </c:pt>
                <c:pt idx="3">
                  <c:v>76</c:v>
                </c:pt>
                <c:pt idx="4">
                  <c:v>40</c:v>
                </c:pt>
                <c:pt idx="5">
                  <c:v>34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隐患总体数量上升，可能跟合并整合力度有关。基本是各种设备泄漏或其他设备问题，文莱同事发现隐患数量变化不大，集中在</a:t>
          </a:r>
          <a:r>
            <a:rPr lang="en-US" altLang="en-US" sz="1800" dirty="0">
              <a:solidFill>
                <a:schemeClr val="tx1"/>
              </a:solidFill>
              <a:latin typeface="+mn-ea"/>
              <a:ea typeface="+mn-ea"/>
            </a:rPr>
            <a:t>REDZUAN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dirty="0">
              <a:solidFill>
                <a:schemeClr val="tx1"/>
              </a:solidFill>
              <a:latin typeface="+mn-ea"/>
              <a:ea typeface="+mn-ea"/>
            </a:rPr>
            <a:t>AZAM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dirty="0">
              <a:solidFill>
                <a:schemeClr val="tx1"/>
              </a:solidFill>
              <a:latin typeface="+mn-ea"/>
              <a:ea typeface="+mn-ea"/>
            </a:rPr>
            <a:t>MASRUR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dirty="0">
              <a:solidFill>
                <a:schemeClr val="tx1"/>
              </a:solidFill>
              <a:latin typeface="+mn-ea"/>
              <a:ea typeface="+mn-ea"/>
            </a:rPr>
            <a:t>ZAWAWI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dirty="0">
              <a:solidFill>
                <a:schemeClr val="tx1"/>
              </a:solidFill>
              <a:latin typeface="+mn-ea"/>
              <a:ea typeface="+mn-ea"/>
            </a:rPr>
            <a:t>QAYYUM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7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年度危险源辨识按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部判定合格，及时补全相关签名文件。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今年的危险源辨识文件和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文件已放到内操、外操室桌面，组织班员学习，列入每月的副班考试内容；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zh-CN" dirty="0">
              <a:solidFill>
                <a:schemeClr val="tx1"/>
              </a:solidFill>
            </a:rPr>
            <a:t>、本月情况：</a:t>
          </a:r>
          <a:r>
            <a:rPr lang="zh-CN" altLang="en-US" dirty="0">
              <a:solidFill>
                <a:schemeClr val="tx1"/>
              </a:solidFill>
            </a:rPr>
            <a:t>（无变化）</a:t>
          </a:r>
          <a:endParaRPr lang="zh-CN" dirty="0">
            <a:solidFill>
              <a:schemeClr val="tx1"/>
            </a:solidFill>
          </a:endParaRP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二甲基二硫储存在罐内，液氨罐处于空罐氮气保压状态。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本月主要的高风险作业项目为：加氢冷冻水线技改施工；气分管线除锈。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本月技改施工工作量较大，检验了监护人素质。文方监护人积极参与，监护水平在多次交流下缓慢提高。虽出现了监护过程中监护不到位情况，经及时指正，在后续的监护中能主动提醒施工人员</a:t>
          </a:r>
          <a:r>
            <a:rPr lang="zh-CN" altLang="en-US" sz="1600">
              <a:latin typeface="+mn-ea"/>
              <a:ea typeface="+mn-ea"/>
            </a:rPr>
            <a:t>，整改不规范行为。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、本月总体考核比上月持平，加氢班组失分比上月总增加</a:t>
          </a:r>
          <a:r>
            <a:rPr lang="en-US" altLang="zh-CN" sz="2400" dirty="0">
              <a:solidFill>
                <a:schemeClr val="tx1"/>
              </a:solidFill>
            </a:rPr>
            <a:t>18</a:t>
          </a:r>
          <a:r>
            <a:rPr lang="zh-CN" altLang="en-US" sz="2400" dirty="0">
              <a:solidFill>
                <a:schemeClr val="tx1"/>
              </a:solidFill>
            </a:rPr>
            <a:t>项，加裂减少</a:t>
          </a:r>
          <a:r>
            <a:rPr lang="en-US" altLang="zh-CN" sz="2400" dirty="0">
              <a:solidFill>
                <a:schemeClr val="tx1"/>
              </a:solidFill>
            </a:rPr>
            <a:t>17</a:t>
          </a:r>
          <a:r>
            <a:rPr lang="zh-CN" altLang="en-US" sz="2400" dirty="0">
              <a:solidFill>
                <a:schemeClr val="tx1"/>
              </a:solidFill>
            </a:rPr>
            <a:t>项。主要失分：加裂四班失</a:t>
          </a:r>
          <a:r>
            <a:rPr lang="en-US" altLang="zh-CN" sz="2400" dirty="0">
              <a:solidFill>
                <a:schemeClr val="tx1"/>
              </a:solidFill>
            </a:rPr>
            <a:t>22</a:t>
          </a:r>
          <a:r>
            <a:rPr lang="zh-CN" altLang="en-US" sz="2400" dirty="0">
              <a:solidFill>
                <a:schemeClr val="tx1"/>
              </a:solidFill>
            </a:rPr>
            <a:t>分，加氢四班失</a:t>
          </a:r>
          <a:r>
            <a:rPr lang="en-US" altLang="zh-CN" sz="2400" dirty="0">
              <a:solidFill>
                <a:schemeClr val="tx1"/>
              </a:solidFill>
            </a:rPr>
            <a:t>29</a:t>
          </a:r>
          <a:r>
            <a:rPr lang="zh-CN" altLang="en-US" sz="2400" dirty="0">
              <a:solidFill>
                <a:schemeClr val="tx1"/>
              </a:solidFill>
            </a:rPr>
            <a:t>分。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本月日周月检总表按公司外审检查项目进行更新，抽查提问环节，环保问题，记录问题扣分普遍较多。技改监护人票面问题扣分多次。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19952" custLinFactNeighborX="530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13429" custLinFactY="-10061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LinFactY="-10378" custLinFactNeighborX="530" custLinFactNeighborY="-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66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30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16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20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0</a:t>
          </a:r>
          <a:r>
            <a:rPr lang="zh-CN" altLang="en-US" sz="2000" dirty="0">
              <a:latin typeface="+mn-ea"/>
              <a:ea typeface="+mn-ea"/>
            </a:rPr>
            <a:t>次。本月无不合格样。按公司要求建立含油污水分析台账，员工及时抄写。本月加裂加氢空冷置换水排向初期雨水系统。外送前未采样一次被考核。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3276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6560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1314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2576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889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2731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1074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1254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吨）。含油污水来源加氢主要为汽包排放和空冷置换水，加裂、气分主要为空冷置换水以及下雨流入，本月降雨相对较少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空冷水置换力度明显加强，本月加裂置换水都排到初期雨水。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408" custLinFactNeighborY="-11192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2756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 custT="1"/>
      <dgm:spPr/>
      <dgm:t>
        <a:bodyPr/>
        <a:lstStyle/>
        <a:p>
          <a:r>
            <a:rPr lang="en-US" altLang="zh-CN" sz="1500" kern="1200" dirty="0">
              <a:solidFill>
                <a:schemeClr val="tx2"/>
              </a:solidFill>
            </a:rPr>
            <a:t>7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14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基本正常。加裂二班两次发现润滑油桶区域盖子未拧紧，及时整改。溯源考核。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r>
            <a:rPr lang="en-US" altLang="zh-CN" sz="1400" dirty="0">
              <a:solidFill>
                <a:schemeClr val="tx1"/>
              </a:solidFill>
            </a:rPr>
            <a:t>HSE</a:t>
          </a:r>
          <a:r>
            <a:rPr lang="zh-CN" altLang="en-US" sz="1400" dirty="0">
              <a:solidFill>
                <a:schemeClr val="tx1"/>
              </a:solidFill>
            </a:rPr>
            <a:t>部明确矿泉水瓶列入生活垃圾，部门列入考核项目。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。本月空桶拉走一次。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深入分析及整改措施：公司收紧了一般工业固废和危险废物分类，公司关于环保考核增多，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已建立关于空桶的资料台账。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《Safety Pays Off The Value of Vigilance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安全有回报：警惕的价值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事故案例：历史上七月发生的危险化学品事故第</a:t>
          </a:r>
          <a:r>
            <a:rPr lang="en-US" altLang="en-US" sz="2000" b="1" dirty="0">
              <a:solidFill>
                <a:schemeClr val="tx1"/>
              </a:solidFill>
              <a:latin typeface="+mn-ea"/>
              <a:ea typeface="+mn-ea"/>
            </a:rPr>
            <a:t>1-7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页</a:t>
          </a:r>
          <a:endParaRPr lang="en-US" altLang="zh-CN" sz="20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4</a:t>
          </a:r>
          <a:r>
            <a:rPr lang="zh-CN" altLang="en-US" sz="1600" dirty="0"/>
            <a:t>月更新一次，已完成。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、公司自</a:t>
          </a:r>
          <a:r>
            <a:rPr lang="en-US" altLang="zh-CN" sz="1600" dirty="0">
              <a:latin typeface="+mn-ea"/>
              <a:ea typeface="+mn-ea"/>
            </a:rPr>
            <a:t>2025</a:t>
          </a:r>
          <a:r>
            <a:rPr lang="zh-CN" altLang="en-US" sz="1600" dirty="0">
              <a:latin typeface="+mn-ea"/>
              <a:ea typeface="+mn-ea"/>
            </a:rPr>
            <a:t>年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月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全体人员更新安全帽，目前已回收完成，送去统一销毁。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仓库内一次性防护服较多，安排合适位置摆放。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en-US" altLang="zh-CN" sz="1600" dirty="0">
              <a:solidFill>
                <a:schemeClr val="tx1"/>
              </a:solidFill>
            </a:rPr>
            <a:t>25</a:t>
          </a:r>
          <a:r>
            <a:rPr lang="zh-CN" altLang="en-US" sz="16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zh-CN" altLang="en-US" sz="1600" b="0" i="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dirty="0">
              <a:solidFill>
                <a:schemeClr val="tx1"/>
              </a:solidFill>
            </a:rPr>
            <a:t>。等待公司统一下发器材编号贴纸。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深入分析及整改措施：本月检查，消气防设施维护状况整体较好，消防器材油漆脱落被考核一次，加强检查考核力度。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岗检暴露出班组级安全教育和岗位变更人员安全教育管理疏忽。技术规程编写中有与实际不符合项未及时修改。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班组级安全教育试卷和岗位变更人员试卷已补齐，技术规程关于</a:t>
          </a:r>
          <a:r>
            <a:rPr lang="en-US" altLang="zh-CN" sz="1800" dirty="0"/>
            <a:t>HSE</a:t>
          </a:r>
          <a:r>
            <a:rPr lang="zh-CN" altLang="en-US" sz="1800" dirty="0"/>
            <a:t>部分再次检查。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dirty="0"/>
            <a:t>本月加氢冷冻水技改施工，强度较大。本地监护人积极参与，</a:t>
          </a:r>
          <a:r>
            <a:rPr lang="en-US" altLang="zh-CN" sz="2000" dirty="0"/>
            <a:t>HSE</a:t>
          </a:r>
          <a:r>
            <a:rPr lang="zh-CN" altLang="en-US" sz="2000" dirty="0"/>
            <a:t>工程师逐一提问把关，</a:t>
          </a:r>
          <a:r>
            <a:rPr lang="en-US" altLang="zh-CN" sz="2000" dirty="0"/>
            <a:t>WAFI</a:t>
          </a:r>
          <a:r>
            <a:rPr lang="zh-CN" altLang="en-US" sz="2000" dirty="0"/>
            <a:t>深入细致交流，在管理人员、班组、监护人共同努力下，施工顺利进行。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本地员工监护技能有所提高，</a:t>
          </a:r>
          <a:r>
            <a:rPr lang="en-US" altLang="zh-CN" sz="2000" dirty="0"/>
            <a:t>HSE</a:t>
          </a:r>
          <a:r>
            <a:rPr lang="zh-CN" altLang="en-US" sz="2000" dirty="0"/>
            <a:t>部人员抽查提问，票证填写，检查落实措施三方面基本达到公司要求。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岗检的各类问题提示基础工作还有检查不到位，仍需加强基础工作检查力度。班员对职业健康专业风险评估问题等公司各类问题掌握熟练度不够，反映培训成效有待加强。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措施：将公司岗检中提问项目打印，塑封。在每天日检中提问抽查并列入考核。将最近一次内审问题中关联问题，薄弱问题写入日周月检，对照考核。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。配合技改施工收尾工作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zh-CN" altLang="en-US" sz="2800" kern="1200" dirty="0">
              <a:solidFill>
                <a:schemeClr val="tx1"/>
              </a:solidFill>
            </a:rPr>
            <a:t>无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125476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进行操作波动、日常涉及违法行为、硫化亚铁知识等进行普及教育。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136948" custScaleY="71541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该部煤油加氢冷冻水技改项目，施工范围大，且需要经常移动，为保证监护效果，该部克服困难，安排三个监护人同时监护 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该部外租于</a:t>
          </a:r>
          <a:r>
            <a:rPr lang="en-US" altLang="zh-CN" sz="2000" dirty="0" err="1">
              <a:solidFill>
                <a:schemeClr val="tx1"/>
              </a:solidFill>
              <a:latin typeface="+mn-ea"/>
              <a:ea typeface="+mn-ea"/>
            </a:rPr>
            <a:t>Aranta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 D1-3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员工未经允许摘取公共区域水果，与外部人员出现言语冲突。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19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日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4:06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至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5:54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时，加裂装置含油污水池外送污水，装置分级控制排放口水质统计台账和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LIMS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均未发现相关分析记录，违反了污水分级控制管理要求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日，该部灭火器箱序列号：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XM11202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灭火器裙边出现锈蚀，需更换消防档案文件中部门火灾隐患整改台账未登记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dirty="0">
            <a:latin typeface="+mn-ea"/>
            <a:ea typeface="+mn-ea"/>
          </a:endParaRPr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225456" custScaleY="316175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次采样，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次安全阀排空；加裂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次雨淋阀调试，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次阀门维修，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次灌泵，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次校表，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次酸性水采样；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深入分析及整改措施：本月装置触发报警有增加，有三次报警都没到高高报，</a:t>
          </a:r>
          <a:r>
            <a:rPr lang="en-US" altLang="zh-CN" sz="1800" dirty="0">
              <a:solidFill>
                <a:schemeClr val="tx1"/>
              </a:solidFill>
            </a:rPr>
            <a:t>FGS</a:t>
          </a:r>
          <a:r>
            <a:rPr lang="zh-CN" altLang="en-US" sz="1800" dirty="0">
              <a:solidFill>
                <a:schemeClr val="tx1"/>
              </a:solidFill>
            </a:rPr>
            <a:t>有记录达到高</a:t>
          </a:r>
          <a:r>
            <a:rPr lang="zh-CN" altLang="en-US" sz="1800">
              <a:solidFill>
                <a:schemeClr val="tx1"/>
              </a:solidFill>
            </a:rPr>
            <a:t>报。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气分脚手架处增加警示牌两块。</a:t>
          </a:r>
          <a:r>
            <a:rPr lang="en-US" altLang="zh-CN" sz="2000" dirty="0">
              <a:latin typeface="+mn-ea"/>
              <a:ea typeface="+mn-ea"/>
            </a:rPr>
            <a:t>21</a:t>
          </a:r>
          <a:r>
            <a:rPr lang="zh-CN" altLang="en-US" sz="2000" dirty="0">
              <a:latin typeface="+mn-ea"/>
              <a:ea typeface="+mn-ea"/>
            </a:rPr>
            <a:t>巴平台增加警示牌一块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深入分析及整改措施：红色警示牌即将褪色，公司采购计划要到</a:t>
          </a:r>
          <a:r>
            <a:rPr lang="en-US" altLang="zh-CN" sz="2000" dirty="0"/>
            <a:t>10</a:t>
          </a:r>
          <a:r>
            <a:rPr lang="zh-CN" altLang="en-US" sz="2000" dirty="0"/>
            <a:t>月下单，暂时没有更换的资源。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加裂工艺指标变更和恢复，加氢工艺指标变更，设备变更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个。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隐患总体数量上升，可能跟合并整合力度有关。基本是各种设备泄漏或其他设备问题，文莱同事发现隐患数量变化不大，集中在</a:t>
          </a:r>
          <a:r>
            <a:rPr lang="en-US" altLang="en-US" sz="1800" kern="1200" dirty="0">
              <a:solidFill>
                <a:schemeClr val="tx1"/>
              </a:solidFill>
              <a:latin typeface="+mn-ea"/>
              <a:ea typeface="+mn-ea"/>
            </a:rPr>
            <a:t>REDZUAN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kern="1200" dirty="0">
              <a:solidFill>
                <a:schemeClr val="tx1"/>
              </a:solidFill>
              <a:latin typeface="+mn-ea"/>
              <a:ea typeface="+mn-ea"/>
            </a:rPr>
            <a:t>AZAM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kern="1200" dirty="0">
              <a:solidFill>
                <a:schemeClr val="tx1"/>
              </a:solidFill>
              <a:latin typeface="+mn-ea"/>
              <a:ea typeface="+mn-ea"/>
            </a:rPr>
            <a:t>MASRUR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kern="1200" dirty="0">
              <a:solidFill>
                <a:schemeClr val="tx1"/>
              </a:solidFill>
              <a:latin typeface="+mn-ea"/>
              <a:ea typeface="+mn-ea"/>
            </a:rPr>
            <a:t>ZAWAWI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1800" kern="1200" dirty="0">
              <a:solidFill>
                <a:schemeClr val="tx1"/>
              </a:solidFill>
              <a:latin typeface="+mn-ea"/>
              <a:ea typeface="+mn-ea"/>
            </a:rPr>
            <a:t>QAYYUM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33684" y="3155553"/>
        <a:ext cx="4836644" cy="1758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7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事件名称：无。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事件名称：无</a:t>
          </a: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年度危险源辨识按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部判定合格，及时补全相关签名文件。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今年的危险源辨识文件和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文件已放到内操、外操室桌面，组织班员学习，列入每月的副班考试内容；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51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1</a:t>
          </a:r>
          <a:r>
            <a:rPr lang="zh-CN" sz="4500" kern="1200" dirty="0">
              <a:solidFill>
                <a:schemeClr val="tx1"/>
              </a:solidFill>
            </a:rPr>
            <a:t>、本月情况：</a:t>
          </a:r>
          <a:r>
            <a:rPr lang="zh-CN" altLang="en-US" sz="4500" kern="1200" dirty="0">
              <a:solidFill>
                <a:schemeClr val="tx1"/>
              </a:solidFill>
            </a:rPr>
            <a:t>（无变化）</a:t>
          </a:r>
          <a:endParaRPr lang="zh-CN" sz="4500" kern="1200" dirty="0">
            <a:solidFill>
              <a:schemeClr val="tx1"/>
            </a:solidFill>
          </a:endParaRPr>
        </a:p>
      </dsp:txBody>
      <dsp:txXfrm>
        <a:off x="56543" y="61701"/>
        <a:ext cx="7845125" cy="1045213"/>
      </dsp:txXfrm>
    </dsp:sp>
    <dsp:sp modelId="{2C3F4426-6A55-48F5-A716-93E653BDDB7D}">
      <dsp:nvSpPr>
        <dsp:cNvPr id="0" name=""/>
        <dsp:cNvSpPr/>
      </dsp:nvSpPr>
      <dsp:spPr>
        <a:xfrm>
          <a:off x="0" y="12930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二甲基二硫储存在罐内，液氨罐处于空罐氮气保压状态。</a:t>
          </a:r>
        </a:p>
      </dsp:txBody>
      <dsp:txXfrm>
        <a:off x="56543" y="1349601"/>
        <a:ext cx="7845125" cy="1045213"/>
      </dsp:txXfrm>
    </dsp:sp>
    <dsp:sp modelId="{105EBA85-98BF-4D12-8BDE-FA02F95CB7E0}">
      <dsp:nvSpPr>
        <dsp:cNvPr id="0" name=""/>
        <dsp:cNvSpPr/>
      </dsp:nvSpPr>
      <dsp:spPr>
        <a:xfrm>
          <a:off x="0" y="25809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sp:txBody>
      <dsp:txXfrm>
        <a:off x="56543" y="2637501"/>
        <a:ext cx="7845125" cy="10452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本月主要的高风险作业项目为：加氢冷冻水线技改施工；气分管线除锈。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本月技改施工工作量较大，检验了监护人素质。文方监护人积极参与，监护水平在多次交流下缓慢提高。虽出现了监护过程中监护不到位情况，经及时指正，在后续的监护中能主动提醒施工人员</a:t>
          </a:r>
          <a:r>
            <a:rPr lang="zh-CN" altLang="en-US" sz="1600" kern="1200">
              <a:latin typeface="+mn-ea"/>
              <a:ea typeface="+mn-ea"/>
            </a:rPr>
            <a:t>，整改不规范行为。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0"/>
          <a:ext cx="8542214" cy="1444949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70537" y="70537"/>
        <a:ext cx="8401140" cy="1303875"/>
      </dsp:txXfrm>
    </dsp:sp>
    <dsp:sp modelId="{1A817B38-A921-4721-9CCD-B2D1DB792B84}">
      <dsp:nvSpPr>
        <dsp:cNvPr id="0" name=""/>
        <dsp:cNvSpPr/>
      </dsp:nvSpPr>
      <dsp:spPr>
        <a:xfrm>
          <a:off x="0" y="1560171"/>
          <a:ext cx="8542214" cy="163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、本月总体考核比上月持平，加氢班组失分比上月总增加</a:t>
          </a:r>
          <a:r>
            <a:rPr lang="en-US" altLang="zh-CN" sz="2400" kern="1200" dirty="0">
              <a:solidFill>
                <a:schemeClr val="tx1"/>
              </a:solidFill>
            </a:rPr>
            <a:t>18</a:t>
          </a:r>
          <a:r>
            <a:rPr lang="zh-CN" altLang="en-US" sz="2400" kern="1200" dirty="0">
              <a:solidFill>
                <a:schemeClr val="tx1"/>
              </a:solidFill>
            </a:rPr>
            <a:t>项，加裂减少</a:t>
          </a:r>
          <a:r>
            <a:rPr lang="en-US" altLang="zh-CN" sz="2400" kern="1200" dirty="0">
              <a:solidFill>
                <a:schemeClr val="tx1"/>
              </a:solidFill>
            </a:rPr>
            <a:t>17</a:t>
          </a:r>
          <a:r>
            <a:rPr lang="zh-CN" altLang="en-US" sz="2400" kern="1200" dirty="0">
              <a:solidFill>
                <a:schemeClr val="tx1"/>
              </a:solidFill>
            </a:rPr>
            <a:t>项。主要失分：加裂四班失</a:t>
          </a:r>
          <a:r>
            <a:rPr lang="en-US" altLang="zh-CN" sz="2400" kern="1200" dirty="0">
              <a:solidFill>
                <a:schemeClr val="tx1"/>
              </a:solidFill>
            </a:rPr>
            <a:t>22</a:t>
          </a:r>
          <a:r>
            <a:rPr lang="zh-CN" altLang="en-US" sz="2400" kern="1200" dirty="0">
              <a:solidFill>
                <a:schemeClr val="tx1"/>
              </a:solidFill>
            </a:rPr>
            <a:t>分，加氢四班失</a:t>
          </a:r>
          <a:r>
            <a:rPr lang="en-US" altLang="zh-CN" sz="2400" kern="1200" dirty="0">
              <a:solidFill>
                <a:schemeClr val="tx1"/>
              </a:solidFill>
            </a:rPr>
            <a:t>29</a:t>
          </a:r>
          <a:r>
            <a:rPr lang="zh-CN" altLang="en-US" sz="2400" kern="1200" dirty="0">
              <a:solidFill>
                <a:schemeClr val="tx1"/>
              </a:solidFill>
            </a:rPr>
            <a:t>分。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80009" y="1640180"/>
        <a:ext cx="8382196" cy="1478974"/>
      </dsp:txXfrm>
    </dsp:sp>
    <dsp:sp modelId="{35AAFD24-8B77-4194-9199-6790D02BD726}">
      <dsp:nvSpPr>
        <dsp:cNvPr id="0" name=""/>
        <dsp:cNvSpPr/>
      </dsp:nvSpPr>
      <dsp:spPr>
        <a:xfrm>
          <a:off x="0" y="3381783"/>
          <a:ext cx="8542214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持续改进措施：本月日周月检总表按公司外审检查项目进行更新，抽查提问环节，环保问题，记录问题扣分普遍较多。技改监护人票面问题扣分多次。</a:t>
          </a:r>
        </a:p>
      </dsp:txBody>
      <dsp:txXfrm>
        <a:off x="70537" y="3452320"/>
        <a:ext cx="8401140" cy="13038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187448"/>
          <a:ext cx="4801939" cy="48019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2400969" y="187448"/>
          <a:ext cx="5602262" cy="4801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2400969" y="187448"/>
        <a:ext cx="5602262" cy="1440584"/>
      </dsp:txXfrm>
    </dsp:sp>
    <dsp:sp modelId="{29E219D0-C17C-496A-A433-B1004D46D13B}">
      <dsp:nvSpPr>
        <dsp:cNvPr id="0" name=""/>
        <dsp:cNvSpPr/>
      </dsp:nvSpPr>
      <dsp:spPr>
        <a:xfrm>
          <a:off x="840340" y="1628033"/>
          <a:ext cx="3121257" cy="3121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2400969" y="1278702"/>
          <a:ext cx="5602262" cy="3121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66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30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16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20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0</a:t>
          </a:r>
          <a:r>
            <a:rPr lang="zh-CN" altLang="en-US" sz="2000" kern="1200" dirty="0">
              <a:latin typeface="+mn-ea"/>
              <a:ea typeface="+mn-ea"/>
            </a:rPr>
            <a:t>次。本月无不合格样。按公司要求建立含油污水分析台账，员工及时抄写。本月加裂加氢空冷置换水排向初期雨水系统。外送前未采样一次被考核。</a:t>
          </a:r>
          <a:endParaRPr lang="zh-CN" sz="2000" kern="1200" dirty="0">
            <a:latin typeface="+mn-ea"/>
            <a:ea typeface="+mn-ea"/>
          </a:endParaRPr>
        </a:p>
      </dsp:txBody>
      <dsp:txXfrm>
        <a:off x="2400969" y="1278702"/>
        <a:ext cx="5602262" cy="1440580"/>
      </dsp:txXfrm>
    </dsp:sp>
    <dsp:sp modelId="{00BB7FF0-82D6-48CD-80CF-D8C5BE9A63B3}">
      <dsp:nvSpPr>
        <dsp:cNvPr id="0" name=""/>
        <dsp:cNvSpPr/>
      </dsp:nvSpPr>
      <dsp:spPr>
        <a:xfrm>
          <a:off x="1680679" y="3068613"/>
          <a:ext cx="1440580" cy="14405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2400969" y="2870080"/>
          <a:ext cx="5602262" cy="1837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3276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6560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1314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2576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889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2731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1074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1254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吨）。含油污水来源加氢主要为汽包排放和空冷置换水，加裂、气分主要为空冷置换水以及下雨流入，本月降雨相对较少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空冷水置换力度明显加强，本月加裂置换水都排到初期雨水。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400969" y="2870080"/>
        <a:ext cx="5602262" cy="1837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7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14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2"/>
              </a:solidFill>
            </a:rPr>
            <a:t>深入分析及整改措施：工艺和设备对加热炉各参数一直严格控制，持续提升加热炉热效率和优化加热炉操作参数。设备对看火窗、点火口等漏风处进行封堵，加裂炉壁进行定期测温观测。</a:t>
          </a:r>
        </a:p>
      </dsp:txBody>
      <dsp:txXfrm>
        <a:off x="31217" y="1515824"/>
        <a:ext cx="8290494" cy="577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38870" y="1474814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89507" y="1517735"/>
        <a:ext cx="27993" cy="5598"/>
      </dsp:txXfrm>
    </dsp:sp>
    <dsp:sp modelId="{D09450EA-4552-41D0-95DE-E018BE48F742}">
      <dsp:nvSpPr>
        <dsp:cNvPr id="0" name=""/>
        <dsp:cNvSpPr/>
      </dsp:nvSpPr>
      <dsp:spPr>
        <a:xfrm>
          <a:off x="6466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6466" y="790273"/>
        <a:ext cx="2434204" cy="1460522"/>
      </dsp:txXfrm>
    </dsp:sp>
    <dsp:sp modelId="{F03A4DE9-F557-4EF6-945A-2E65277B87E4}">
      <dsp:nvSpPr>
        <dsp:cNvPr id="0" name=""/>
        <dsp:cNvSpPr/>
      </dsp:nvSpPr>
      <dsp:spPr>
        <a:xfrm>
          <a:off x="5432942" y="1474814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3578" y="1517735"/>
        <a:ext cx="27993" cy="5598"/>
      </dsp:txXfrm>
    </dsp:sp>
    <dsp:sp modelId="{549E8177-970D-4969-9C89-33ED07245C3D}">
      <dsp:nvSpPr>
        <dsp:cNvPr id="0" name=""/>
        <dsp:cNvSpPr/>
      </dsp:nvSpPr>
      <dsp:spPr>
        <a:xfrm>
          <a:off x="3000537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sp:txBody>
      <dsp:txXfrm>
        <a:off x="3000537" y="790273"/>
        <a:ext cx="2434204" cy="1460522"/>
      </dsp:txXfrm>
    </dsp:sp>
    <dsp:sp modelId="{1CE4017D-B653-414B-A286-37A6B67118DB}">
      <dsp:nvSpPr>
        <dsp:cNvPr id="0" name=""/>
        <dsp:cNvSpPr/>
      </dsp:nvSpPr>
      <dsp:spPr>
        <a:xfrm>
          <a:off x="1223568" y="2248996"/>
          <a:ext cx="5988142" cy="529266"/>
        </a:xfrm>
        <a:custGeom>
          <a:avLst/>
          <a:gdLst/>
          <a:ahLst/>
          <a:cxnLst/>
          <a:rect l="0" t="0" r="0" b="0"/>
          <a:pathLst>
            <a:path>
              <a:moveTo>
                <a:pt x="5988142" y="0"/>
              </a:moveTo>
              <a:lnTo>
                <a:pt x="5988142" y="281733"/>
              </a:lnTo>
              <a:lnTo>
                <a:pt x="0" y="281733"/>
              </a:lnTo>
              <a:lnTo>
                <a:pt x="0" y="52926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283" y="2510830"/>
        <a:ext cx="300712" cy="5598"/>
      </dsp:txXfrm>
    </dsp:sp>
    <dsp:sp modelId="{F2673C8D-40B5-48A2-8C21-8A9D3DAF7B99}">
      <dsp:nvSpPr>
        <dsp:cNvPr id="0" name=""/>
        <dsp:cNvSpPr/>
      </dsp:nvSpPr>
      <dsp:spPr>
        <a:xfrm>
          <a:off x="5994609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基本正常。加裂二班两次发现润滑油桶区域盖子未拧紧，及时整改。溯源考核。</a:t>
          </a:r>
        </a:p>
      </dsp:txBody>
      <dsp:txXfrm>
        <a:off x="5994609" y="790273"/>
        <a:ext cx="2434204" cy="1460522"/>
      </dsp:txXfrm>
    </dsp:sp>
    <dsp:sp modelId="{595A57BA-6085-41D8-A716-CFAA6BCF2D1F}">
      <dsp:nvSpPr>
        <dsp:cNvPr id="0" name=""/>
        <dsp:cNvSpPr/>
      </dsp:nvSpPr>
      <dsp:spPr>
        <a:xfrm>
          <a:off x="2438870" y="3612783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89507" y="3655704"/>
        <a:ext cx="27993" cy="5598"/>
      </dsp:txXfrm>
    </dsp:sp>
    <dsp:sp modelId="{6074F5C5-7DB6-49D7-9807-D4F9A2994807}">
      <dsp:nvSpPr>
        <dsp:cNvPr id="0" name=""/>
        <dsp:cNvSpPr/>
      </dsp:nvSpPr>
      <dsp:spPr>
        <a:xfrm>
          <a:off x="6466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r>
            <a:rPr lang="en-US" altLang="zh-CN" sz="1400" kern="1200" dirty="0">
              <a:solidFill>
                <a:schemeClr val="tx1"/>
              </a:solidFill>
            </a:rPr>
            <a:t>HSE</a:t>
          </a:r>
          <a:r>
            <a:rPr lang="zh-CN" altLang="en-US" sz="1400" kern="1200" dirty="0">
              <a:solidFill>
                <a:schemeClr val="tx1"/>
              </a:solidFill>
            </a:rPr>
            <a:t>部明确矿泉水瓶列入生活垃圾，部门列入考核项目。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466" y="2810663"/>
        <a:ext cx="2434204" cy="1695681"/>
      </dsp:txXfrm>
    </dsp:sp>
    <dsp:sp modelId="{A5D35841-5367-416A-8A71-81CACCFFD7B1}">
      <dsp:nvSpPr>
        <dsp:cNvPr id="0" name=""/>
        <dsp:cNvSpPr/>
      </dsp:nvSpPr>
      <dsp:spPr>
        <a:xfrm>
          <a:off x="5432942" y="3612783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3578" y="3655704"/>
        <a:ext cx="27993" cy="5598"/>
      </dsp:txXfrm>
    </dsp:sp>
    <dsp:sp modelId="{370CF38E-CDF2-433A-9AFF-F5E4C1BCE2F0}">
      <dsp:nvSpPr>
        <dsp:cNvPr id="0" name=""/>
        <dsp:cNvSpPr/>
      </dsp:nvSpPr>
      <dsp:spPr>
        <a:xfrm>
          <a:off x="3000537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。本月空桶拉走一次。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0537" y="2810663"/>
        <a:ext cx="2434204" cy="1695681"/>
      </dsp:txXfrm>
    </dsp:sp>
    <dsp:sp modelId="{9E7C72D2-DDCC-4188-94C9-B2A2C718CD38}">
      <dsp:nvSpPr>
        <dsp:cNvPr id="0" name=""/>
        <dsp:cNvSpPr/>
      </dsp:nvSpPr>
      <dsp:spPr>
        <a:xfrm>
          <a:off x="5994609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深入分析及整改措施：公司收紧了一般工业固废和危险废物分类，公司关于环保考核增多，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已建立关于空桶的资料台账。</a:t>
          </a:r>
        </a:p>
      </dsp:txBody>
      <dsp:txXfrm>
        <a:off x="5994609" y="2810663"/>
        <a:ext cx="2434204" cy="16956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+mn-ea"/>
              <a:ea typeface="+mn-ea"/>
            </a:rPr>
            <a:t>公司后续不再下发防疫物资，试剂盒库存也清零。消毒水使用保洁人员的大桶消毒水</a:t>
          </a: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《Safety Pays Off The Value of Vigilance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安全有回报：警惕的价值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事故案例：历史上七月发生的危险化学品事故第</a:t>
          </a:r>
          <a:r>
            <a:rPr lang="en-US" altLang="en-US" sz="2000" b="1" kern="1200" dirty="0">
              <a:solidFill>
                <a:schemeClr val="tx1"/>
              </a:solidFill>
              <a:latin typeface="+mn-ea"/>
              <a:ea typeface="+mn-ea"/>
            </a:rPr>
            <a:t>1-7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页</a:t>
          </a:r>
          <a:endParaRPr lang="en-US" altLang="zh-CN" sz="20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4</a:t>
          </a:r>
          <a:r>
            <a:rPr lang="zh-CN" altLang="en-US" sz="1600" kern="1200" dirty="0"/>
            <a:t>月更新一次，已完成。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、公司自</a:t>
          </a:r>
          <a:r>
            <a:rPr lang="en-US" altLang="zh-CN" sz="1600" kern="1200" dirty="0">
              <a:latin typeface="+mn-ea"/>
              <a:ea typeface="+mn-ea"/>
            </a:rPr>
            <a:t>2025</a:t>
          </a:r>
          <a:r>
            <a:rPr lang="zh-CN" altLang="en-US" sz="1600" kern="1200" dirty="0">
              <a:latin typeface="+mn-ea"/>
              <a:ea typeface="+mn-ea"/>
            </a:rPr>
            <a:t>年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月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4693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全体人员更新安全帽，目前已回收完成，送去统一销毁。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2445" y="47752"/>
        <a:ext cx="2991379" cy="1534857"/>
      </dsp:txXfrm>
    </dsp:sp>
    <dsp:sp modelId="{7EDAA5E8-C52E-4E0B-9A9D-A3E366B83D48}">
      <dsp:nvSpPr>
        <dsp:cNvPr id="0" name=""/>
        <dsp:cNvSpPr/>
      </dsp:nvSpPr>
      <dsp:spPr>
        <a:xfrm>
          <a:off x="3451953" y="432406"/>
          <a:ext cx="615599" cy="765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1953" y="585515"/>
        <a:ext cx="430919" cy="459329"/>
      </dsp:txXfrm>
    </dsp:sp>
    <dsp:sp modelId="{9B732E4F-9113-462B-BD00-2BAECF6347AB}">
      <dsp:nvSpPr>
        <dsp:cNvPr id="0" name=""/>
        <dsp:cNvSpPr/>
      </dsp:nvSpPr>
      <dsp:spPr>
        <a:xfrm>
          <a:off x="4323084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深入分析及整改措施：仓库内一次性防护服较多，安排合适位置摆放。</a:t>
          </a:r>
        </a:p>
      </dsp:txBody>
      <dsp:txXfrm>
        <a:off x="4370836" y="47752"/>
        <a:ext cx="2991379" cy="15348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en-US" altLang="zh-CN" sz="1600" kern="1200" dirty="0">
              <a:solidFill>
                <a:schemeClr val="tx1"/>
              </a:solidFill>
            </a:rPr>
            <a:t>25</a:t>
          </a:r>
          <a:r>
            <a:rPr lang="zh-CN" altLang="en-US" sz="1600" kern="12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57040" y="1801719"/>
        <a:ext cx="2037748" cy="1603563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kern="1200" dirty="0">
              <a:solidFill>
                <a:schemeClr val="tx1"/>
              </a:solidFill>
            </a:rPr>
            <a:t>。等待公司统一下发器材编号贴纸。</a:t>
          </a:r>
        </a:p>
      </dsp:txBody>
      <dsp:txXfrm>
        <a:off x="3049577" y="1801719"/>
        <a:ext cx="2037748" cy="1603563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深入分析及整改措施：本月检查，消气防设施维护状况整体较好，消防器材油漆脱落被考核一次，加强检查考核力度。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42114" y="1801719"/>
        <a:ext cx="2037748" cy="16035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三、典型问题、热点问题通报</a:t>
          </a:r>
          <a:endParaRPr lang="zh-CN" altLang="en-US" sz="3200" kern="1200" dirty="0"/>
        </a:p>
      </dsp:txBody>
      <dsp:txXfrm>
        <a:off x="761436" y="137118"/>
        <a:ext cx="5319253" cy="6620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岗检暴露出班组级安全教育和岗位变更人员安全教育管理疏忽。技术规程编写中有与实际不符合项未及时修改。</a:t>
          </a: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整改措施：</a:t>
          </a:r>
          <a:r>
            <a:rPr lang="zh-CN" altLang="en-US" sz="1800" kern="1200" dirty="0"/>
            <a:t>班组级安全教育试卷和岗位变更人员试卷已补齐，技术规程关于</a:t>
          </a:r>
          <a:r>
            <a:rPr lang="en-US" altLang="zh-CN" sz="1800" kern="1200" dirty="0"/>
            <a:t>HSE</a:t>
          </a:r>
          <a:r>
            <a:rPr lang="zh-CN" altLang="en-US" sz="1800" kern="1200" dirty="0"/>
            <a:t>部分再次检查。</a:t>
          </a:r>
          <a:endParaRPr lang="zh-CN" sz="1800" kern="1200" dirty="0"/>
        </a:p>
      </dsp:txBody>
      <dsp:txXfrm>
        <a:off x="3441980" y="3054866"/>
        <a:ext cx="3249360" cy="15175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四、工作亮点、工作难点</a:t>
          </a:r>
          <a:endParaRPr lang="zh-CN" altLang="en-US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本月加氢冷冻水技改施工，强度较大。本地监护人积极参与，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工程师逐一提问把关，</a:t>
          </a:r>
          <a:r>
            <a:rPr lang="en-US" altLang="zh-CN" sz="2000" kern="1200" dirty="0"/>
            <a:t>WAFI</a:t>
          </a:r>
          <a:r>
            <a:rPr lang="zh-CN" altLang="en-US" sz="2000" kern="1200" dirty="0"/>
            <a:t>深入细致交流，在管理人员、班组、监护人共同努力下，施工顺利进行。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本地员工监护技能有所提高，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部人员抽查提问，票证填写，检查落实措施三方面基本达到公司要求。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岗检的各类问题提示基础工作还有检查不到位，仍需加强基础工作检查力度。班员对职业健康专业风险评估问题等公司各类问题掌握熟练度不够，反映培训成效有待加强。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措施：将公司岗检中提问项目打印，塑封。在每天日检中提问抽查并列入考核。将最近一次内审问题中关联问题，薄弱问题写入日周月检，对照考核。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856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。配合技改施工收尾工作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sp:txBody>
      <dsp:txXfrm>
        <a:off x="46491" y="55056"/>
        <a:ext cx="7841343" cy="859398"/>
      </dsp:txXfrm>
    </dsp:sp>
    <dsp:sp modelId="{3A36F043-90DE-4CB7-8D30-1F56DE7A326F}">
      <dsp:nvSpPr>
        <dsp:cNvPr id="0" name=""/>
        <dsp:cNvSpPr/>
      </dsp:nvSpPr>
      <dsp:spPr>
        <a:xfrm>
          <a:off x="0" y="106750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1113996"/>
        <a:ext cx="7841343" cy="859398"/>
      </dsp:txXfrm>
    </dsp:sp>
    <dsp:sp modelId="{80E377B5-5A5C-48A1-8209-049510BA9CC7}">
      <dsp:nvSpPr>
        <dsp:cNvPr id="0" name=""/>
        <dsp:cNvSpPr/>
      </dsp:nvSpPr>
      <dsp:spPr>
        <a:xfrm>
          <a:off x="0" y="212644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2172936"/>
        <a:ext cx="7841343" cy="859398"/>
      </dsp:txXfrm>
    </dsp:sp>
    <dsp:sp modelId="{F99C8EDB-C0E5-49B1-973B-1AB07883CE57}">
      <dsp:nvSpPr>
        <dsp:cNvPr id="0" name=""/>
        <dsp:cNvSpPr/>
      </dsp:nvSpPr>
      <dsp:spPr>
        <a:xfrm>
          <a:off x="0" y="318538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491" y="3231876"/>
        <a:ext cx="7841343" cy="859398"/>
      </dsp:txXfrm>
    </dsp:sp>
    <dsp:sp modelId="{BD8D005E-FC84-4ECE-9F88-C699EFF9BB33}">
      <dsp:nvSpPr>
        <dsp:cNvPr id="0" name=""/>
        <dsp:cNvSpPr/>
      </dsp:nvSpPr>
      <dsp:spPr>
        <a:xfrm>
          <a:off x="0" y="424432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491" y="4290816"/>
        <a:ext cx="7841343" cy="85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885172"/>
          <a:ext cx="8352928" cy="121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59525" y="944697"/>
        <a:ext cx="8233878" cy="1100329"/>
      </dsp:txXfrm>
    </dsp:sp>
    <dsp:sp modelId="{A66ED17F-5FCE-499D-9A99-AB172CDB9B0A}">
      <dsp:nvSpPr>
        <dsp:cNvPr id="0" name=""/>
        <dsp:cNvSpPr/>
      </dsp:nvSpPr>
      <dsp:spPr>
        <a:xfrm>
          <a:off x="0" y="2419495"/>
          <a:ext cx="8352928" cy="152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无</a:t>
          </a:r>
          <a:endParaRPr lang="zh-CN" altLang="en-US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74532" y="2494027"/>
        <a:ext cx="8203864" cy="1377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1247" y="307937"/>
          <a:ext cx="4145619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1247" y="307937"/>
        <a:ext cx="4145619" cy="679599"/>
      </dsp:txXfrm>
    </dsp:sp>
    <dsp:sp modelId="{E4EC0746-4652-44B4-80D5-02C424D478B8}">
      <dsp:nvSpPr>
        <dsp:cNvPr id="0" name=""/>
        <dsp:cNvSpPr/>
      </dsp:nvSpPr>
      <dsp:spPr>
        <a:xfrm>
          <a:off x="1868142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4754958" y="2545731"/>
          <a:ext cx="2939739" cy="136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进行操作波动、日常涉及违法行为、硫化亚铁知识等进行普及教育。</a:t>
          </a:r>
        </a:p>
      </dsp:txBody>
      <dsp:txXfrm>
        <a:off x="4754958" y="2545731"/>
        <a:ext cx="2939739" cy="1367398"/>
      </dsp:txXfrm>
    </dsp:sp>
    <dsp:sp modelId="{39B3A21A-8660-4031-824C-AF2A5C281984}">
      <dsp:nvSpPr>
        <dsp:cNvPr id="0" name=""/>
        <dsp:cNvSpPr/>
      </dsp:nvSpPr>
      <dsp:spPr>
        <a:xfrm>
          <a:off x="5459101" y="1826008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-259081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2548770" y="564331"/>
          <a:ext cx="3650208" cy="8906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2592250" y="607811"/>
        <a:ext cx="3563248" cy="803729"/>
      </dsp:txXfrm>
    </dsp:sp>
    <dsp:sp modelId="{3395B0F2-E9E1-4C29-9249-C408FC3AC2FD}">
      <dsp:nvSpPr>
        <dsp:cNvPr id="0" name=""/>
        <dsp:cNvSpPr/>
      </dsp:nvSpPr>
      <dsp:spPr>
        <a:xfrm>
          <a:off x="248190" y="1564569"/>
          <a:ext cx="8229613" cy="3332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该部煤油加氢冷冻水技改项目，施工范围大，且需要经常移动，为保证监护效果，该部克服困难，安排三个监护人同时监护 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该部外租于</a:t>
          </a:r>
          <a:r>
            <a:rPr lang="en-US" altLang="zh-CN" sz="2000" kern="1200" dirty="0" err="1">
              <a:solidFill>
                <a:schemeClr val="tx1"/>
              </a:solidFill>
              <a:latin typeface="+mn-ea"/>
              <a:ea typeface="+mn-ea"/>
            </a:rPr>
            <a:t>Aranta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 D1-3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员工未经允许摘取公共区域水果，与外部人员出现言语冲突。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19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日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4:06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至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5:54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时，加裂装置含油污水池外送污水，装置分级控制排放口水质统计台账和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LIMS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均未发现相关分析记录，违反了污水分级控制管理要求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日，该部灭火器箱序列号：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XM11202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灭火器裙边出现锈蚀，需更换消防档案文件中部门火灾隐患整改台账未登记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kern="1200" dirty="0">
            <a:latin typeface="+mn-ea"/>
            <a:ea typeface="+mn-ea"/>
          </a:endParaRPr>
        </a:p>
      </dsp:txBody>
      <dsp:txXfrm>
        <a:off x="410885" y="1727264"/>
        <a:ext cx="7904223" cy="300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次采样，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次安全阀排空；加裂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次演练触发，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次雨淋阀调试，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次手报调试，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次阀门维修，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次灌泵，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次校表，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次酸性水采样；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深入分析及整改措施：本月装置触发报警有增加，有三次报警都没到高高报，</a:t>
          </a:r>
          <a:r>
            <a:rPr lang="en-US" altLang="zh-CN" sz="1800" kern="1200" dirty="0">
              <a:solidFill>
                <a:schemeClr val="tx1"/>
              </a:solidFill>
            </a:rPr>
            <a:t>FGS</a:t>
          </a:r>
          <a:r>
            <a:rPr lang="zh-CN" altLang="en-US" sz="1800" kern="1200" dirty="0">
              <a:solidFill>
                <a:schemeClr val="tx1"/>
              </a:solidFill>
            </a:rPr>
            <a:t>有记录达到高</a:t>
          </a:r>
          <a:r>
            <a:rPr lang="zh-CN" altLang="en-US" sz="1800" kern="1200">
              <a:solidFill>
                <a:schemeClr val="tx1"/>
              </a:solidFill>
            </a:rPr>
            <a:t>报。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057633" y="3194260"/>
        <a:ext cx="2463624" cy="1455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气分脚手架处增加警示牌两块。</a:t>
          </a:r>
          <a:r>
            <a:rPr lang="en-US" altLang="zh-CN" sz="2000" kern="1200" dirty="0">
              <a:latin typeface="+mn-ea"/>
              <a:ea typeface="+mn-ea"/>
            </a:rPr>
            <a:t>21</a:t>
          </a:r>
          <a:r>
            <a:rPr lang="zh-CN" altLang="en-US" sz="2000" kern="1200" dirty="0">
              <a:latin typeface="+mn-ea"/>
              <a:ea typeface="+mn-ea"/>
            </a:rPr>
            <a:t>巴平台增加警示牌一块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深入分析及整改措施：红色警示牌即将褪色，公司采购计划要到</a:t>
          </a:r>
          <a:r>
            <a:rPr lang="en-US" altLang="zh-CN" sz="2000" kern="1200" dirty="0"/>
            <a:t>10</a:t>
          </a:r>
          <a:r>
            <a:rPr lang="zh-CN" altLang="en-US" sz="2000" kern="1200" dirty="0"/>
            <a:t>月下单，暂时没有更换的资源。</a:t>
          </a:r>
        </a:p>
      </dsp:txBody>
      <dsp:txXfrm>
        <a:off x="1450181" y="1274346"/>
        <a:ext cx="5760243" cy="158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6769"/>
          <a:ext cx="721201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8329" y="35098"/>
        <a:ext cx="7155354" cy="523662"/>
      </dsp:txXfrm>
    </dsp:sp>
    <dsp:sp modelId="{C9AA6F54-E774-4187-B0F2-116EA3F90396}">
      <dsp:nvSpPr>
        <dsp:cNvPr id="0" name=""/>
        <dsp:cNvSpPr/>
      </dsp:nvSpPr>
      <dsp:spPr>
        <a:xfrm>
          <a:off x="0" y="683138"/>
          <a:ext cx="7212012" cy="705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加裂工艺指标变更和恢复，加氢工艺指标变更，设备变更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个。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460" y="717598"/>
        <a:ext cx="7143092" cy="63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2025/8/1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4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0AF484BF-7931-4057-843D-4F1F3AAF5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BBC25CDE-26A8-47A2-B1E7-DDF44C37E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1F6FB953-18F8-416D-8F99-6F36C3819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BD550-F59C-4130-A728-6D26837A671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1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2.jpeg"/><Relationship Id="rId9" Type="http://schemas.microsoft.com/office/2007/relationships/diagramDrawing" Target="../diagrams/drawing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2025/8/1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7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1005810" y="3037675"/>
              <a:ext cx="2200228" cy="2036413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校招、社招及文方员工模块化培训考试：模块化考试严格执行公司要求，每人每月按顺序进行。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412101" y="3006320"/>
              <a:ext cx="3835044" cy="2067768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400" dirty="0">
                  <a:latin typeface="+mn-ea"/>
                </a:rPr>
                <a:t>全员副班</a:t>
              </a:r>
              <a:r>
                <a:rPr lang="zh-CN" sz="1400" dirty="0">
                  <a:latin typeface="+mn-ea"/>
                </a:rPr>
                <a:t>培训内容</a:t>
              </a:r>
              <a:r>
                <a:rPr lang="zh-CN" altLang="en-US" sz="1400" dirty="0">
                  <a:latin typeface="+mn-ea"/>
                </a:rPr>
                <a:t>： </a:t>
              </a:r>
              <a:r>
                <a:rPr lang="en-US" altLang="zh-CN" sz="1400" dirty="0">
                  <a:latin typeface="+mn-ea"/>
                </a:rPr>
                <a:t>1.</a:t>
              </a:r>
              <a:r>
                <a:rPr lang="zh-CN" altLang="en-US" sz="1400" dirty="0">
                  <a:latin typeface="+mn-ea"/>
                </a:rPr>
                <a:t>公司下发的学习内容：</a:t>
              </a:r>
              <a:r>
                <a:rPr lang="en-US" altLang="zh-CN" sz="1400" dirty="0">
                  <a:latin typeface="+mn-ea"/>
                </a:rPr>
                <a:t>PMB</a:t>
              </a:r>
              <a:r>
                <a:rPr lang="zh-CN" altLang="en-US" sz="1400" dirty="0">
                  <a:latin typeface="+mn-ea"/>
                </a:rPr>
                <a:t>道路骑行安全；文莱交通法律及道路安全简报；视频</a:t>
              </a:r>
              <a:r>
                <a:rPr lang="en-US" altLang="zh-CN" sz="1400" dirty="0">
                  <a:latin typeface="+mn-ea"/>
                </a:rPr>
                <a:t>video(2025</a:t>
              </a:r>
              <a:r>
                <a:rPr lang="zh-CN" altLang="en-US" sz="1400" dirty="0">
                  <a:latin typeface="+mn-ea"/>
                </a:rPr>
                <a:t>年安全生产月宣传版</a:t>
              </a:r>
              <a:r>
                <a:rPr lang="en-US" altLang="zh-CN" sz="1400" dirty="0">
                  <a:latin typeface="+mn-ea"/>
                </a:rPr>
                <a:t>)2. </a:t>
              </a:r>
              <a:r>
                <a:rPr lang="zh-CN" altLang="en-US" sz="1400" dirty="0">
                  <a:latin typeface="+mn-ea"/>
                </a:rPr>
                <a:t>行业及公司近期事故：</a:t>
              </a:r>
              <a:r>
                <a:rPr lang="en-US" altLang="zh-CN" sz="1400" dirty="0">
                  <a:latin typeface="+mn-ea"/>
                </a:rPr>
                <a:t>3. </a:t>
              </a:r>
              <a:r>
                <a:rPr lang="zh-CN" altLang="en-US" sz="1400" dirty="0">
                  <a:latin typeface="+mn-ea"/>
                </a:rPr>
                <a:t>氢气（燃料气）大量泄漏应急处置</a:t>
              </a:r>
              <a:r>
                <a:rPr lang="en-US" altLang="zh-CN" sz="1400" dirty="0">
                  <a:latin typeface="+mn-ea"/>
                </a:rPr>
                <a:t>. 4. </a:t>
              </a:r>
              <a:r>
                <a:rPr lang="zh-CN" altLang="en-US" sz="1400" dirty="0">
                  <a:latin typeface="+mn-ea"/>
                </a:rPr>
                <a:t>危险源辨识与风险评估：炼油二部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作业活动清单及风险作业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分析 </a:t>
              </a:r>
              <a:r>
                <a:rPr lang="en-US" altLang="zh-CN" sz="1400" dirty="0">
                  <a:latin typeface="+mn-ea"/>
                </a:rPr>
                <a:t>5 </a:t>
              </a:r>
              <a:r>
                <a:rPr lang="zh-CN" altLang="en-US" sz="1400" dirty="0">
                  <a:latin typeface="+mn-ea"/>
                </a:rPr>
                <a:t>项</a:t>
              </a:r>
              <a:r>
                <a:rPr lang="en-US" altLang="zh-CN" sz="1400" dirty="0">
                  <a:latin typeface="+mn-ea"/>
                </a:rPr>
                <a:t>. 5. </a:t>
              </a:r>
              <a:r>
                <a:rPr lang="zh-CN" altLang="en-US" sz="1400" dirty="0">
                  <a:latin typeface="+mn-ea"/>
                </a:rPr>
                <a:t>过程安全简报及职业健康简报</a:t>
              </a:r>
              <a:r>
                <a:rPr lang="en-US" altLang="zh-CN" sz="1400" dirty="0">
                  <a:latin typeface="+mn-ea"/>
                </a:rPr>
                <a:t>. 6. </a:t>
              </a:r>
              <a:r>
                <a:rPr lang="zh-CN" altLang="en-US" sz="1400" dirty="0">
                  <a:latin typeface="+mn-ea"/>
                </a:rPr>
                <a:t>消防设备培训：气体灭火设备培训 </a:t>
              </a:r>
              <a:r>
                <a:rPr lang="en-US" altLang="zh-CN" sz="1400" dirty="0">
                  <a:latin typeface="+mn-ea"/>
                </a:rPr>
                <a:t>- </a:t>
              </a:r>
              <a:r>
                <a:rPr lang="zh-CN" altLang="en-US" sz="1400" dirty="0">
                  <a:latin typeface="+mn-ea"/>
                </a:rPr>
                <a:t>消防立管的使用</a:t>
              </a:r>
              <a:r>
                <a:rPr lang="en-US" altLang="zh-CN" sz="1400" dirty="0">
                  <a:latin typeface="+mn-ea"/>
                </a:rPr>
                <a:t>. 7.MSDS-</a:t>
              </a:r>
              <a:r>
                <a:rPr lang="zh-CN" altLang="en-US" sz="1400" dirty="0">
                  <a:latin typeface="+mn-ea"/>
                </a:rPr>
                <a:t>公司危险化学品：丙烷</a:t>
              </a:r>
              <a:r>
                <a:rPr lang="en-US" altLang="zh-CN" sz="1400" dirty="0">
                  <a:latin typeface="+mn-ea"/>
                </a:rPr>
                <a:t>. 8. </a:t>
              </a:r>
              <a:r>
                <a:rPr lang="zh-CN" altLang="en-US" sz="1400" dirty="0">
                  <a:latin typeface="+mn-ea"/>
                </a:rPr>
                <a:t>环境因素识别和评价表</a:t>
              </a:r>
              <a:r>
                <a:rPr lang="en-US" altLang="zh-CN" sz="1400" dirty="0">
                  <a:latin typeface="+mn-ea"/>
                </a:rPr>
                <a:t>. 9. </a:t>
              </a:r>
              <a:r>
                <a:rPr lang="zh-CN" altLang="en-US" sz="1400" dirty="0">
                  <a:latin typeface="+mn-ea"/>
                </a:rPr>
                <a:t>制度文件环境保护管理制度 </a:t>
              </a:r>
              <a:r>
                <a:rPr lang="en-US" altLang="zh-CN" sz="1400" dirty="0">
                  <a:latin typeface="+mn-ea"/>
                </a:rPr>
                <a:t>(</a:t>
              </a:r>
              <a:r>
                <a:rPr lang="zh-CN" altLang="en-US" sz="1400" dirty="0">
                  <a:latin typeface="+mn-ea"/>
                </a:rPr>
                <a:t>第 </a:t>
              </a:r>
              <a:r>
                <a:rPr lang="en-US" altLang="zh-CN" sz="1400" dirty="0">
                  <a:latin typeface="+mn-ea"/>
                </a:rPr>
                <a:t>44-59 </a:t>
              </a:r>
              <a:r>
                <a:rPr lang="zh-CN" altLang="en-US" sz="1400" dirty="0">
                  <a:latin typeface="+mn-ea"/>
                </a:rPr>
                <a:t>页</a:t>
              </a:r>
              <a:r>
                <a:rPr lang="en-US" altLang="zh-CN" sz="1400" dirty="0">
                  <a:latin typeface="+mn-ea"/>
                </a:rPr>
                <a:t>)</a:t>
              </a:r>
              <a:endParaRPr lang="zh-CN" sz="14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深入分析及整改措施：本月副班，学习效果良好，考试合格率较高。补考人员合格率一般。提前学习副班内容人员较少，副班期间增加互动，听课认真程度有上升。着重讲解了违禁品，交通安全事宜。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A068F07-D269-452C-B2A6-C6E5512BF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DC34DE0-8B44-45C7-99BF-6435D25D6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9905" name="Picture 6">
            <a:extLst>
              <a:ext uri="{FF2B5EF4-FFF2-40B4-BE49-F238E27FC236}">
                <a16:creationId xmlns:a16="http://schemas.microsoft.com/office/drawing/2014/main" id="{AC621C58-93D4-4296-AEF8-F273A922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8E85EA-17EA-461B-9803-D286EDBB16E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B5BA7C-05A2-45F3-9C1A-B3DF61BCE1EC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49C244A-084B-49B1-92F4-FE5E7A24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74168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/>
              <a:t>副班考试情况和消防</a:t>
            </a:r>
            <a:r>
              <a:rPr lang="zh-CN" altLang="en-US" sz="2000" b="1" kern="100" dirty="0">
                <a:cs typeface="宋体" panose="02010600030101010101" pitchFamily="2" charset="-122"/>
              </a:rPr>
              <a:t>、气防技能情况（七月）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34DB8D-6653-447F-AE07-CF69192F4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987"/>
            <a:ext cx="9144000" cy="50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250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525888"/>
              </p:ext>
            </p:extLst>
          </p:nvPr>
        </p:nvGraphicFramePr>
        <p:xfrm>
          <a:off x="422275" y="1092200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52888"/>
            <a:ext cx="31765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421632"/>
              </p:ext>
            </p:extLst>
          </p:nvPr>
        </p:nvGraphicFramePr>
        <p:xfrm>
          <a:off x="750887" y="4730750"/>
          <a:ext cx="721201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500716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8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27067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524956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753124"/>
              </p:ext>
            </p:extLst>
          </p:nvPr>
        </p:nvGraphicFramePr>
        <p:xfrm>
          <a:off x="561975" y="1124744"/>
          <a:ext cx="7893050" cy="27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5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86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425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268794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完成工艺安全联合演练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加氢各班共性问题：有未佩戴呼吸器的人员进入泄漏下风向区域进行查看和后续处置，两个班未考虑环保封堵。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加裂各班共性问题：有未佩戴呼吸器的人员进入泄漏下风向区域进行查看和后续处置，两个班演练开始未疏散人员 。	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本次演练内容加氢为航煤反应器本体法兰泄漏，加裂为氢气缓冲罐泄漏，判断风向避开泄漏气体还需多加训练。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833174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073086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877007"/>
              </p:ext>
            </p:extLst>
          </p:nvPr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632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5477266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942164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1" y="-17721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44281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378822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65486"/>
              </p:ext>
            </p:extLst>
          </p:nvPr>
        </p:nvGraphicFramePr>
        <p:xfrm>
          <a:off x="635000" y="1131888"/>
          <a:ext cx="7899400" cy="2696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起重吊装作业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109654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611714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72951"/>
              </p:ext>
            </p:extLst>
          </p:nvPr>
        </p:nvGraphicFramePr>
        <p:xfrm>
          <a:off x="250825" y="1254125"/>
          <a:ext cx="8497888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67746" imgH="3343427" progId="Excel.Sheet.12">
                  <p:embed/>
                </p:oleObj>
              </mc:Choice>
              <mc:Fallback>
                <p:oleObj name="Worksheet" r:id="rId4" imgW="7867746" imgH="33434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54125"/>
                        <a:ext cx="8497888" cy="451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33057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7101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考核情况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376306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911048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881624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85639"/>
              </p:ext>
            </p:extLst>
          </p:nvPr>
        </p:nvGraphicFramePr>
        <p:xfrm>
          <a:off x="323850" y="1098550"/>
          <a:ext cx="851693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14666" imgH="1457120" progId="Excel.Sheet.12">
                  <p:embed/>
                </p:oleObj>
              </mc:Choice>
              <mc:Fallback>
                <p:oleObj name="Worksheet" r:id="rId5" imgW="2914666" imgH="1457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516938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5589"/>
              </p:ext>
            </p:extLst>
          </p:nvPr>
        </p:nvGraphicFramePr>
        <p:xfrm>
          <a:off x="705048" y="1131888"/>
          <a:ext cx="7899400" cy="2693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398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472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346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404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190195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013022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344A227-683E-4EED-9B9E-FCC35118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61457"/>
              </p:ext>
            </p:extLst>
          </p:nvPr>
        </p:nvGraphicFramePr>
        <p:xfrm>
          <a:off x="163513" y="1392238"/>
          <a:ext cx="8624887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8261" imgH="1114617" progId="Excel.Sheet.12">
                  <p:embed/>
                </p:oleObj>
              </mc:Choice>
              <mc:Fallback>
                <p:oleObj name="Worksheet" r:id="rId4" imgW="5448261" imgH="1114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3" y="1392238"/>
                        <a:ext cx="8624887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1E2EDBD-4B48-47A5-B701-BBEF4995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634064"/>
              </p:ext>
            </p:extLst>
          </p:nvPr>
        </p:nvGraphicFramePr>
        <p:xfrm>
          <a:off x="300404" y="1131888"/>
          <a:ext cx="8003232" cy="517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14286"/>
              </p:ext>
            </p:extLst>
          </p:nvPr>
        </p:nvGraphicFramePr>
        <p:xfrm>
          <a:off x="609600" y="1417639"/>
          <a:ext cx="7874000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2">
            <a:extLst>
              <a:ext uri="{FF2B5EF4-FFF2-40B4-BE49-F238E27FC236}">
                <a16:creationId xmlns:a16="http://schemas.microsoft.com/office/drawing/2014/main" id="{DF881253-C5C3-48E5-8DA2-7B24B338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4502"/>
      </p:ext>
    </p:extLst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E6E6022-FD32-41D6-A26F-BF905F82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002382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7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56249F1-8E37-4A3B-AEE2-B93EBC67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99371"/>
              </p:ext>
            </p:extLst>
          </p:nvPr>
        </p:nvGraphicFramePr>
        <p:xfrm>
          <a:off x="395537" y="1191207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2025/7/14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373.75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2025/7/14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2025/7/14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D6584C-92F0-425A-A1F2-C38EA41F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266888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/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8748E8F-6416-4A5D-9BCE-3D36321DD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843520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63000F0-ABB2-4E44-A708-52AC8B07D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338884"/>
              </p:ext>
            </p:extLst>
          </p:nvPr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CA02CA-2249-4775-90F8-F95CDF73B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44272"/>
              </p:ext>
            </p:extLst>
          </p:nvPr>
        </p:nvGraphicFramePr>
        <p:xfrm>
          <a:off x="688975" y="1443039"/>
          <a:ext cx="7627938" cy="2376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3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2025.7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新员工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PPE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（套）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劳保鞋更换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安全帽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150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3106268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696561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BF1C169-DD61-4F1E-9E96-1FD3A09D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33531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868985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5740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69391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783001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 报 结 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     谢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301287"/>
              </p:ext>
            </p:extLst>
          </p:nvPr>
        </p:nvGraphicFramePr>
        <p:xfrm>
          <a:off x="323528" y="1340768"/>
          <a:ext cx="8352928" cy="477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216317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261928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67301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60108</TotalTime>
  <Words>7070</Words>
  <Application>Microsoft Office PowerPoint</Application>
  <PresentationFormat>全屏显示(4:3)</PresentationFormat>
  <Paragraphs>1419</Paragraphs>
  <Slides>45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frankmao2000@hotmail.com</cp:lastModifiedBy>
  <cp:revision>1940</cp:revision>
  <dcterms:created xsi:type="dcterms:W3CDTF">2010-12-29T02:33:42Z</dcterms:created>
  <dcterms:modified xsi:type="dcterms:W3CDTF">2025-08-01T08:11:05Z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