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1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00" r:id="rId14"/>
    <p:sldId id="466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67" r:id="rId32"/>
    <p:sldId id="411" r:id="rId33"/>
    <p:sldId id="459" r:id="rId34"/>
    <p:sldId id="465" r:id="rId35"/>
    <p:sldId id="412" r:id="rId36"/>
    <p:sldId id="469" r:id="rId37"/>
    <p:sldId id="413" r:id="rId38"/>
    <p:sldId id="414" r:id="rId39"/>
    <p:sldId id="463" r:id="rId40"/>
    <p:sldId id="415" r:id="rId41"/>
    <p:sldId id="417" r:id="rId42"/>
    <p:sldId id="386" r:id="rId43"/>
    <p:sldId id="424" r:id="rId44"/>
    <p:sldId id="394" r:id="rId45"/>
    <p:sldId id="449" r:id="rId46"/>
    <p:sldId id="464" r:id="rId47"/>
    <p:sldId id="380" r:id="rId48"/>
    <p:sldId id="352" r:id="rId49"/>
    <p:sldId id="299" r:id="rId5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79" autoAdjust="0"/>
    <p:restoredTop sz="94270" autoAdjust="0"/>
  </p:normalViewPr>
  <p:slideViewPr>
    <p:cSldViewPr>
      <p:cViewPr varScale="1">
        <p:scale>
          <a:sx n="72" d="100"/>
          <a:sy n="72" d="100"/>
        </p:scale>
        <p:origin x="846" y="7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加裂9月</c:v>
                </c:pt>
                <c:pt idx="1">
                  <c:v>加氢9月</c:v>
                </c:pt>
                <c:pt idx="2">
                  <c:v>加裂10月</c:v>
                </c:pt>
                <c:pt idx="3">
                  <c:v>加氢10月</c:v>
                </c:pt>
                <c:pt idx="4">
                  <c:v>加裂11月</c:v>
                </c:pt>
                <c:pt idx="5">
                  <c:v>加氢11月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25</c:v>
                </c:pt>
                <c:pt idx="2">
                  <c:v>53</c:v>
                </c:pt>
                <c:pt idx="3">
                  <c:v>7</c:v>
                </c:pt>
                <c:pt idx="4">
                  <c:v>63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加裂9月</c:v>
                </c:pt>
                <c:pt idx="1">
                  <c:v>加氢9月</c:v>
                </c:pt>
                <c:pt idx="2">
                  <c:v>加裂10月</c:v>
                </c:pt>
                <c:pt idx="3">
                  <c:v>加氢10月</c:v>
                </c:pt>
                <c:pt idx="4">
                  <c:v>加裂11月</c:v>
                </c:pt>
                <c:pt idx="5">
                  <c:v>加氢11月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  <c:pt idx="17">
                  <c:v>2575.515625</c:v>
                </c:pt>
                <c:pt idx="18">
                  <c:v>1314.0625</c:v>
                </c:pt>
                <c:pt idx="19">
                  <c:v>320</c:v>
                </c:pt>
                <c:pt idx="20">
                  <c:v>266</c:v>
                </c:pt>
                <c:pt idx="21">
                  <c:v>109</c:v>
                </c:pt>
                <c:pt idx="22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  <c:pt idx="17">
                  <c:v>1253.86328125</c:v>
                </c:pt>
                <c:pt idx="18">
                  <c:v>1073.546875</c:v>
                </c:pt>
                <c:pt idx="19">
                  <c:v>1350</c:v>
                </c:pt>
                <c:pt idx="20">
                  <c:v>844</c:v>
                </c:pt>
                <c:pt idx="21">
                  <c:v>583</c:v>
                </c:pt>
                <c:pt idx="22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  <c:pt idx="17">
                  <c:v>2730.71484375</c:v>
                </c:pt>
                <c:pt idx="18">
                  <c:v>888.611328125</c:v>
                </c:pt>
                <c:pt idx="19">
                  <c:v>315</c:v>
                </c:pt>
                <c:pt idx="20">
                  <c:v>616</c:v>
                </c:pt>
                <c:pt idx="21">
                  <c:v>437</c:v>
                </c:pt>
                <c:pt idx="22">
                  <c:v>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  <c:pt idx="5">
                  <c:v>67</c:v>
                </c:pt>
                <c:pt idx="6">
                  <c:v>86</c:v>
                </c:pt>
                <c:pt idx="7">
                  <c:v>68</c:v>
                </c:pt>
                <c:pt idx="8">
                  <c:v>36</c:v>
                </c:pt>
                <c:pt idx="9">
                  <c:v>53</c:v>
                </c:pt>
                <c:pt idx="1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  <c:pt idx="5">
                  <c:v>20</c:v>
                </c:pt>
                <c:pt idx="6">
                  <c:v>42</c:v>
                </c:pt>
                <c:pt idx="7">
                  <c:v>44</c:v>
                </c:pt>
                <c:pt idx="8">
                  <c:v>25</c:v>
                </c:pt>
                <c:pt idx="9">
                  <c:v>7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22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  <c:pt idx="5">
                  <c:v>46</c:v>
                </c:pt>
                <c:pt idx="6">
                  <c:v>59</c:v>
                </c:pt>
                <c:pt idx="7">
                  <c:v>72</c:v>
                </c:pt>
                <c:pt idx="8">
                  <c:v>54</c:v>
                </c:pt>
                <c:pt idx="9">
                  <c:v>22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  <c:pt idx="5">
                  <c:v>38</c:v>
                </c:pt>
                <c:pt idx="6">
                  <c:v>43</c:v>
                </c:pt>
                <c:pt idx="7">
                  <c:v>78</c:v>
                </c:pt>
                <c:pt idx="8">
                  <c:v>53</c:v>
                </c:pt>
                <c:pt idx="9">
                  <c:v>8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  <c:pt idx="6">
                  <c:v>6</c:v>
                </c:pt>
                <c:pt idx="7">
                  <c:v>8</c:v>
                </c:pt>
                <c:pt idx="8">
                  <c:v>11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13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加裂9月</c:v>
                </c:pt>
                <c:pt idx="1">
                  <c:v>加氢9月</c:v>
                </c:pt>
                <c:pt idx="2">
                  <c:v>加裂10月</c:v>
                </c:pt>
                <c:pt idx="3">
                  <c:v>加氢10月</c:v>
                </c:pt>
                <c:pt idx="4">
                  <c:v>加裂11月</c:v>
                </c:pt>
                <c:pt idx="5">
                  <c:v>加氢11月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55</c:v>
                </c:pt>
                <c:pt idx="3">
                  <c:v>50</c:v>
                </c:pt>
                <c:pt idx="4">
                  <c:v>64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加裂9月</c:v>
                </c:pt>
                <c:pt idx="1">
                  <c:v>加氢9月</c:v>
                </c:pt>
                <c:pt idx="2">
                  <c:v>加裂10月</c:v>
                </c:pt>
                <c:pt idx="3">
                  <c:v>加氢10月</c:v>
                </c:pt>
                <c:pt idx="4">
                  <c:v>加裂11月</c:v>
                </c:pt>
                <c:pt idx="5">
                  <c:v>加氢11月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66</c:v>
                </c:pt>
                <c:pt idx="1">
                  <c:v>51</c:v>
                </c:pt>
                <c:pt idx="2">
                  <c:v>65</c:v>
                </c:pt>
                <c:pt idx="3">
                  <c:v>59</c:v>
                </c:pt>
                <c:pt idx="4">
                  <c:v>76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  <c:pt idx="5">
                  <c:v>43</c:v>
                </c:pt>
                <c:pt idx="6">
                  <c:v>30</c:v>
                </c:pt>
                <c:pt idx="7">
                  <c:v>45</c:v>
                </c:pt>
                <c:pt idx="8">
                  <c:v>55</c:v>
                </c:pt>
                <c:pt idx="9">
                  <c:v>55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  <c:pt idx="5">
                  <c:v>52</c:v>
                </c:pt>
                <c:pt idx="6">
                  <c:v>35</c:v>
                </c:pt>
                <c:pt idx="7">
                  <c:v>54</c:v>
                </c:pt>
                <c:pt idx="8">
                  <c:v>66</c:v>
                </c:pt>
                <c:pt idx="9">
                  <c:v>65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  <c:pt idx="5">
                  <c:v>28</c:v>
                </c:pt>
                <c:pt idx="6">
                  <c:v>44</c:v>
                </c:pt>
                <c:pt idx="7">
                  <c:v>37</c:v>
                </c:pt>
                <c:pt idx="8">
                  <c:v>43</c:v>
                </c:pt>
                <c:pt idx="9">
                  <c:v>50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  <c:pt idx="5">
                  <c:v>34</c:v>
                </c:pt>
                <c:pt idx="6">
                  <c:v>52</c:v>
                </c:pt>
                <c:pt idx="7">
                  <c:v>44</c:v>
                </c:pt>
                <c:pt idx="8">
                  <c:v>51</c:v>
                </c:pt>
                <c:pt idx="9">
                  <c:v>59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隐患总体数量明显上升。加氢装置发现隐患数量明显恢复。气分装置发现隐患数量上升明显。基本是各种设备泄漏或其他设备问题。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11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部判定合格，及时补全相关签名文件。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今年的危险源辨识文件和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、</a:t>
          </a:r>
          <a:r>
            <a:rPr lang="en-US" altLang="zh-CN" sz="1600" dirty="0">
              <a:latin typeface="+mn-ea"/>
              <a:ea typeface="+mn-ea"/>
            </a:rPr>
            <a:t>SCL</a:t>
          </a:r>
          <a:r>
            <a:rPr lang="zh-CN" altLang="en-US" sz="1600" dirty="0">
              <a:latin typeface="+mn-ea"/>
              <a:ea typeface="+mn-ea"/>
            </a:rPr>
            <a:t>文件已放到内操、外操室桌面，组织班员学习，列入每月的副班考试内容；</a:t>
          </a:r>
          <a:r>
            <a:rPr lang="en-US" altLang="zh-CN" sz="1600" dirty="0">
              <a:latin typeface="+mn-ea"/>
              <a:ea typeface="+mn-ea"/>
            </a:rPr>
            <a:t>11</a:t>
          </a:r>
          <a:r>
            <a:rPr lang="zh-CN" altLang="en-US" sz="1600" dirty="0">
              <a:latin typeface="+mn-ea"/>
              <a:ea typeface="+mn-ea"/>
            </a:rPr>
            <a:t>月部门内抽查公司岗检问题已全部完成，列入考核人员提问到合格为止。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1</a:t>
          </a:r>
          <a:r>
            <a:rPr lang="zh-CN" sz="4000" dirty="0">
              <a:solidFill>
                <a:schemeClr val="tx1"/>
              </a:solidFill>
            </a:rPr>
            <a:t>、本月情况：</a:t>
          </a:r>
          <a:r>
            <a:rPr lang="zh-CN" altLang="en-US" sz="4000" dirty="0">
              <a:solidFill>
                <a:schemeClr val="tx1"/>
              </a:solidFill>
            </a:rPr>
            <a:t>（</a:t>
          </a:r>
          <a:r>
            <a:rPr lang="zh-CN" altLang="en-US" sz="4000">
              <a:solidFill>
                <a:schemeClr val="tx1"/>
              </a:solidFill>
            </a:rPr>
            <a:t>无变化）</a:t>
          </a:r>
          <a:r>
            <a:rPr lang="zh-CN" altLang="en-US" sz="500">
              <a:solidFill>
                <a:schemeClr val="tx1"/>
              </a:solidFill>
            </a:rPr>
            <a:t>）</a:t>
          </a:r>
          <a:endParaRPr lang="zh-CN" sz="500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深入分析及整改措施：二甲基二硫的急救条件等同与硫化氢，公司具备应急能力。部门危化品档案按公司模板更新。最新更新了关于柴油的相关信息。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本月主要的高风险作业项目为：气分循环水线改造施工收尾，</a:t>
          </a:r>
          <a:r>
            <a:rPr lang="zh-CN" altLang="en-US" sz="16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气分异丁烷进芳烃气化器替换</a:t>
          </a:r>
          <a:r>
            <a:rPr lang="en-US" altLang="en-US" sz="16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C5</a:t>
          </a:r>
          <a:r>
            <a:rPr lang="zh-CN" altLang="en-US" sz="16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项目</a:t>
          </a:r>
          <a:r>
            <a:rPr lang="zh-CN" altLang="en-US" sz="1600" dirty="0">
              <a:highlight>
                <a:srgbClr val="FFFFFF"/>
              </a:highlight>
            </a:rPr>
            <a:t>施工完成。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深入分析及整改措施：气分循环水施工和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异丁烷进芳烃气化器替换</a:t>
          </a:r>
          <a:r>
            <a:rPr lang="en-US" altLang="en-US" sz="1600" dirty="0">
              <a:solidFill>
                <a:schemeClr val="tx1"/>
              </a:solidFill>
              <a:latin typeface="+mn-ea"/>
              <a:ea typeface="+mn-ea"/>
            </a:rPr>
            <a:t>C5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项目施工在装置内部和界区风险很高</a:t>
          </a:r>
          <a:r>
            <a:rPr lang="zh-CN" altLang="en-US" sz="1600" dirty="0">
              <a:latin typeface="+mn-ea"/>
              <a:ea typeface="+mn-ea"/>
            </a:rPr>
            <a:t>，动火前加强对现场环境检测。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工程师延长现场盯守时间。动火项目集中在中方监护。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、本月总体考核分值加氢比上月减少，加裂比上月增加。主要失分：加裂一班失</a:t>
          </a:r>
          <a:r>
            <a:rPr lang="en-US" altLang="zh-CN" sz="2400" dirty="0">
              <a:solidFill>
                <a:schemeClr val="tx1"/>
              </a:solidFill>
            </a:rPr>
            <a:t>44</a:t>
          </a:r>
          <a:r>
            <a:rPr lang="zh-CN" altLang="en-US" sz="2400" dirty="0">
              <a:solidFill>
                <a:schemeClr val="tx1"/>
              </a:solidFill>
            </a:rPr>
            <a:t>分（连续两月第四），加氢三班失</a:t>
          </a:r>
          <a:r>
            <a:rPr lang="en-US" altLang="zh-CN" sz="2400" dirty="0">
              <a:solidFill>
                <a:schemeClr val="tx1"/>
              </a:solidFill>
            </a:rPr>
            <a:t>22</a:t>
          </a:r>
          <a:r>
            <a:rPr lang="zh-CN" altLang="en-US" sz="2400" dirty="0">
              <a:solidFill>
                <a:schemeClr val="tx1"/>
              </a:solidFill>
            </a:rPr>
            <a:t>分（连续四月第四）。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本月对高风险作业现场加强检查，提高检查标准，考核相对增多。监护人注意事项表格更新，加强考试力度。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39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7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14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18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次。本月无不合格样。按公司要求建立含油污水分析台账，本月班组抄录及时无考核。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1668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1129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747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437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610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583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吨）。含油污水来源加氢、加裂主要为雨水，气分主要为空冷置换水以及下雨流入，本月降雨较多，封堵较严。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11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5</a:t>
          </a:r>
          <a:r>
            <a:rPr lang="zh-CN" sz="1500" kern="1200" dirty="0">
              <a:solidFill>
                <a:schemeClr val="tx2"/>
              </a:solidFill>
            </a:rPr>
            <a:t>日</a:t>
          </a:r>
          <a:r>
            <a:rPr lang="en-US" altLang="zh-CN" sz="1500" kern="1200" dirty="0">
              <a:solidFill>
                <a:schemeClr val="tx2"/>
              </a:solidFill>
            </a:rPr>
            <a:t>10</a:t>
          </a:r>
          <a:r>
            <a:rPr lang="zh-CN" altLang="en-US" sz="1500" kern="1200" dirty="0">
              <a:solidFill>
                <a:schemeClr val="tx2"/>
              </a:solidFill>
            </a:rPr>
            <a:t>日</a:t>
          </a:r>
          <a:r>
            <a:rPr lang="zh-CN" sz="1500" kern="1200" dirty="0">
              <a:solidFill>
                <a:schemeClr val="tx2"/>
              </a:solidFill>
            </a:rPr>
            <a:t>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煤油反应炉一氧化碳较高。本月第三方</a:t>
          </a:r>
          <a:r>
            <a:rPr lang="en-US" altLang="zh-CN" sz="1500" kern="1200" dirty="0">
              <a:solidFill>
                <a:schemeClr val="tx2"/>
              </a:solidFill>
            </a:rPr>
            <a:t>BV</a:t>
          </a:r>
          <a:r>
            <a:rPr lang="zh-CN" altLang="en-US" sz="1500" kern="1200" dirty="0">
              <a:solidFill>
                <a:schemeClr val="tx2"/>
              </a:solidFill>
            </a:rPr>
            <a:t>公司进行检测，全部合格。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公司关于环保考核增多，空桶的资料台账每月更新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。本月空桶拉走两次。本月配合公司两次记录危废去危废仓库数量。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中石油大连石化分公司“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6.2”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三苯罐区爆炸事故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事故案例：中石化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QL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分公司 “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4·16”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坍塌事故调查报告</a:t>
          </a:r>
          <a:endParaRPr lang="en-US" altLang="zh-CN" sz="2000" b="1" dirty="0">
            <a:solidFill>
              <a:schemeClr val="tx1"/>
            </a:solidFill>
            <a:highlight>
              <a:srgbClr val="FFFF00"/>
            </a:highlight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个别领用人未及时登记，列入考核。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仓库内一次性防护服较多，安排合适位置摆放。仓库空间总体摆放整齐。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dirty="0">
              <a:solidFill>
                <a:schemeClr val="tx1"/>
              </a:solidFill>
            </a:rPr>
            <a:t>。等待公司统一下发器材编号贴纸。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深入分析及整改措施：公司检查标准提高，本月消防档案内容检查问题两项，和消防队联合演练一次，更新档案。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公司外审结果正式发布，管理上的不足暴露。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按公司和三星九千外审公司要求整改，借助外力细化工作内容，提高工作标准。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全年工作有效总结，为明年工作梳理思路。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岗检力度加强和第三方外审助力，为部门的</a:t>
          </a:r>
          <a:r>
            <a:rPr lang="en-US" altLang="zh-CN" sz="2000" dirty="0"/>
            <a:t>HSE</a:t>
          </a:r>
          <a:r>
            <a:rPr lang="zh-CN" altLang="en-US" sz="2000" dirty="0"/>
            <a:t>工作方向指路，部门</a:t>
          </a:r>
          <a:r>
            <a:rPr lang="en-US" altLang="zh-CN" sz="2000" dirty="0"/>
            <a:t>HSE</a:t>
          </a:r>
          <a:r>
            <a:rPr lang="zh-CN" altLang="en-US" sz="2000" dirty="0"/>
            <a:t>管理紧跟公司管理内容调整和检查力度步伐，不断提升管理水平。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外审检查和公司岗检暴露出部门</a:t>
          </a:r>
          <a:r>
            <a:rPr lang="en-US" altLang="zh-CN" sz="2000" b="0" dirty="0">
              <a:latin typeface="+mn-ea"/>
              <a:ea typeface="+mn-ea"/>
            </a:rPr>
            <a:t>HSE</a:t>
          </a:r>
          <a:r>
            <a:rPr lang="zh-CN" altLang="en-US" sz="2000" b="0" dirty="0">
              <a:latin typeface="+mn-ea"/>
              <a:ea typeface="+mn-ea"/>
            </a:rPr>
            <a:t>管理工作在细节管理上的种种不足，日周月检并未逐条落实，经不住深入细查。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措施：按公司发布的整改条目整改，并查找其他类似问题，以考核、整改条目为指导方向，从细节入手，将</a:t>
          </a:r>
          <a:r>
            <a:rPr lang="en-US" altLang="zh-CN" sz="2000" dirty="0"/>
            <a:t>HSE</a:t>
          </a:r>
          <a:r>
            <a:rPr lang="zh-CN" altLang="en-US" sz="2000" dirty="0"/>
            <a:t>工作做实做细。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配合各项高风险施工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整改公司外审检查出的问题，</a:t>
          </a:r>
          <a:r>
            <a:rPr lang="zh-CN" altLang="en-US" sz="1600" kern="1200">
              <a:solidFill>
                <a:schemeClr val="tx1"/>
              </a:solidFill>
              <a:latin typeface="+mn-ea"/>
              <a:ea typeface="+mn-ea"/>
              <a:cs typeface="+mn-cs"/>
            </a:rPr>
            <a:t>做好年终收尾工作，计划好明年主要工作任务。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月的安全学习计划，学习公司培训内容。强调由班组自行组织学习，第三周会议室组织闭卷考试验证学习效果。新人按计划模块化培训。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334123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无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该部对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月岗检典型问题举一反三，积极组织各班组开展类比排查，成效明显。</a:t>
          </a:r>
          <a:endParaRPr lang="en-US" altLang="zh-CN" sz="2000" dirty="0">
            <a:solidFill>
              <a:schemeClr val="tx1"/>
            </a:solidFill>
            <a:latin typeface="+mn-ea"/>
            <a:ea typeface="+mn-ea"/>
          </a:endParaRPr>
        </a:p>
        <a:p>
          <a:pPr algn="l">
            <a:lnSpc>
              <a:spcPct val="100000"/>
            </a:lnSpc>
          </a:pP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        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月，抽查该部现场人员对空气呼吸器方法测试，人员熟练掌握消防技能结果令人满意。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日，该部推车式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20kg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干粉灭火器 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XM11679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XM11641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检查卡个别月份漏签（雨水打湿）。</a:t>
          </a:r>
          <a:endParaRPr lang="en-US" altLang="zh-CN" sz="18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404764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次。仪表故障维修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次酸性水采样，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次拆安全阀。加裂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次酸性水采样，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次机泵排放；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深入分析及整改措施：本月装置触发报警总体比上月减少，加氢拆安全阀发现法兰泄漏，导淋长时间打开等找到盲盖封闭，建议改进操作步骤。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无变动。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深入分析及整改措施：红色警示牌即将褪色，公司</a:t>
          </a:r>
          <a:r>
            <a:rPr lang="en-US" altLang="zh-CN" sz="2000" dirty="0"/>
            <a:t>9</a:t>
          </a:r>
          <a:r>
            <a:rPr lang="zh-CN" altLang="en-US" sz="2000" dirty="0"/>
            <a:t>月</a:t>
          </a:r>
          <a:r>
            <a:rPr lang="en-US" altLang="zh-CN" sz="2000" dirty="0"/>
            <a:t>5</a:t>
          </a:r>
          <a:r>
            <a:rPr lang="zh-CN" altLang="en-US" sz="2000" dirty="0"/>
            <a:t>日统计提报明年采购计划，大约</a:t>
          </a:r>
          <a:r>
            <a:rPr lang="en-US" altLang="zh-CN" sz="2000" dirty="0"/>
            <a:t>10</a:t>
          </a:r>
          <a:r>
            <a:rPr lang="zh-CN" altLang="en-US" sz="2000" dirty="0"/>
            <a:t>月提报采购。暂时没有更换的资源。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加氢设备未实施完成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加裂设备评估一年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加裂设备未实施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加氢设备未实施完成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zh-CN" sz="1800" dirty="0">
              <a:solidFill>
                <a:schemeClr val="tx1"/>
              </a:solidFill>
              <a:latin typeface="+mn-ea"/>
              <a:ea typeface="+mn-ea"/>
            </a:rPr>
            <a:t>加氢检修技改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。以下是最新五个变更。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 custLinFactY="-500000" custLinFactNeighborX="34" custLinFactNeighborY="-519521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深入分析及整改措施：隐患总体数量明显上升。加氢装置发现隐患数量明显恢复。气分装置发现隐患数量上升明显。基本是各种设备泄漏或其他设备问题。</a:t>
          </a: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11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部判定合格，及时补全相关签名文件。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今年的危险源辨识文件和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、</a:t>
          </a:r>
          <a:r>
            <a:rPr lang="en-US" altLang="zh-CN" sz="1600" kern="1200" dirty="0">
              <a:latin typeface="+mn-ea"/>
              <a:ea typeface="+mn-ea"/>
            </a:rPr>
            <a:t>SCL</a:t>
          </a:r>
          <a:r>
            <a:rPr lang="zh-CN" altLang="en-US" sz="1600" kern="1200" dirty="0">
              <a:latin typeface="+mn-ea"/>
              <a:ea typeface="+mn-ea"/>
            </a:rPr>
            <a:t>文件已放到内操、外操室桌面，组织班员学习，列入每月的副班考试内容；</a:t>
          </a:r>
          <a:r>
            <a:rPr lang="en-US" altLang="zh-CN" sz="1600" kern="1200" dirty="0">
              <a:latin typeface="+mn-ea"/>
              <a:ea typeface="+mn-ea"/>
            </a:rPr>
            <a:t>11</a:t>
          </a:r>
          <a:r>
            <a:rPr lang="zh-CN" altLang="en-US" sz="1600" kern="1200" dirty="0">
              <a:latin typeface="+mn-ea"/>
              <a:ea typeface="+mn-ea"/>
            </a:rPr>
            <a:t>月部门内抽查公司岗检问题已全部完成，列入考核人员提问到合格为止。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1971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1</a:t>
          </a:r>
          <a:r>
            <a:rPr lang="zh-CN" sz="4000" kern="1200" dirty="0">
              <a:solidFill>
                <a:schemeClr val="tx1"/>
              </a:solidFill>
            </a:rPr>
            <a:t>、本月情况：</a:t>
          </a:r>
          <a:r>
            <a:rPr lang="zh-CN" altLang="en-US" sz="4000" kern="1200" dirty="0">
              <a:solidFill>
                <a:schemeClr val="tx1"/>
              </a:solidFill>
            </a:rPr>
            <a:t>（</a:t>
          </a:r>
          <a:r>
            <a:rPr lang="zh-CN" altLang="en-US" sz="4000" kern="1200">
              <a:solidFill>
                <a:schemeClr val="tx1"/>
              </a:solidFill>
            </a:rPr>
            <a:t>无变化）</a:t>
          </a:r>
          <a:r>
            <a:rPr lang="zh-CN" altLang="en-US" sz="500" kern="1200">
              <a:solidFill>
                <a:schemeClr val="tx1"/>
              </a:solidFill>
            </a:rPr>
            <a:t>）</a:t>
          </a:r>
          <a:endParaRPr lang="zh-CN" sz="500" kern="1200" dirty="0">
            <a:solidFill>
              <a:schemeClr val="tx1"/>
            </a:solidFill>
          </a:endParaRPr>
        </a:p>
      </dsp:txBody>
      <dsp:txXfrm>
        <a:off x="60464" y="62435"/>
        <a:ext cx="7837283" cy="1117683"/>
      </dsp:txXfrm>
    </dsp:sp>
    <dsp:sp modelId="{2C3F4426-6A55-48F5-A716-93E653BDDB7D}">
      <dsp:nvSpPr>
        <dsp:cNvPr id="0" name=""/>
        <dsp:cNvSpPr/>
      </dsp:nvSpPr>
      <dsp:spPr>
        <a:xfrm>
          <a:off x="0" y="1252902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60464" y="1313366"/>
        <a:ext cx="7837283" cy="1117683"/>
      </dsp:txXfrm>
    </dsp:sp>
    <dsp:sp modelId="{105EBA85-98BF-4D12-8BDE-FA02F95CB7E0}">
      <dsp:nvSpPr>
        <dsp:cNvPr id="0" name=""/>
        <dsp:cNvSpPr/>
      </dsp:nvSpPr>
      <dsp:spPr>
        <a:xfrm>
          <a:off x="0" y="2503832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深入分析及整改措施：二甲基二硫的急救条件等同与硫化氢，公司具备应急能力。部门危化品档案按公司模板更新。最新更新了关于柴油的相关信息。</a:t>
          </a:r>
        </a:p>
      </dsp:txBody>
      <dsp:txXfrm>
        <a:off x="60464" y="2564296"/>
        <a:ext cx="7837283" cy="11176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本月主要的高风险作业项目为：气分循环水线改造施工收尾，</a:t>
          </a:r>
          <a:r>
            <a:rPr lang="zh-CN" altLang="en-US" sz="1600" kern="12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气分异丁烷进芳烃气化器替换</a:t>
          </a:r>
          <a:r>
            <a:rPr lang="en-US" altLang="en-US" sz="1600" kern="12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C5</a:t>
          </a:r>
          <a:r>
            <a:rPr lang="zh-CN" altLang="en-US" sz="1600" kern="1200" dirty="0">
              <a:solidFill>
                <a:schemeClr val="tx1"/>
              </a:solidFill>
              <a:highlight>
                <a:srgbClr val="FFFFFF"/>
              </a:highlight>
              <a:latin typeface="+mn-ea"/>
              <a:ea typeface="+mn-ea"/>
            </a:rPr>
            <a:t>项目</a:t>
          </a:r>
          <a:r>
            <a:rPr lang="zh-CN" altLang="en-US" sz="1600" kern="1200" dirty="0">
              <a:highlight>
                <a:srgbClr val="FFFFFF"/>
              </a:highlight>
            </a:rPr>
            <a:t>施工完成。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深入分析及整改措施：气分循环水施工和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异丁烷进芳烃气化器替换</a:t>
          </a:r>
          <a:r>
            <a:rPr lang="en-US" altLang="en-US" sz="1600" kern="1200" dirty="0">
              <a:solidFill>
                <a:schemeClr val="tx1"/>
              </a:solidFill>
              <a:latin typeface="+mn-ea"/>
              <a:ea typeface="+mn-ea"/>
            </a:rPr>
            <a:t>C5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项目施工在装置内部和界区风险很高</a:t>
          </a:r>
          <a:r>
            <a:rPr lang="zh-CN" altLang="en-US" sz="1600" kern="1200" dirty="0">
              <a:latin typeface="+mn-ea"/>
              <a:ea typeface="+mn-ea"/>
            </a:rPr>
            <a:t>，动火前加强对现场环境检测。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工程师延长现场盯守时间。动火项目集中在中方监护。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0"/>
          <a:ext cx="8542214" cy="1444949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0537" y="70537"/>
        <a:ext cx="8401140" cy="1303875"/>
      </dsp:txXfrm>
    </dsp:sp>
    <dsp:sp modelId="{1A817B38-A921-4721-9CCD-B2D1DB792B84}">
      <dsp:nvSpPr>
        <dsp:cNvPr id="0" name=""/>
        <dsp:cNvSpPr/>
      </dsp:nvSpPr>
      <dsp:spPr>
        <a:xfrm>
          <a:off x="0" y="1560171"/>
          <a:ext cx="8542214" cy="1638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、本月总体考核分值加氢比上月减少，加裂比上月增加。主要失分：加裂一班失</a:t>
          </a:r>
          <a:r>
            <a:rPr lang="en-US" altLang="zh-CN" sz="2400" kern="1200" dirty="0">
              <a:solidFill>
                <a:schemeClr val="tx1"/>
              </a:solidFill>
            </a:rPr>
            <a:t>44</a:t>
          </a:r>
          <a:r>
            <a:rPr lang="zh-CN" altLang="en-US" sz="2400" kern="1200" dirty="0">
              <a:solidFill>
                <a:schemeClr val="tx1"/>
              </a:solidFill>
            </a:rPr>
            <a:t>分（连续两月第四），加氢三班失</a:t>
          </a:r>
          <a:r>
            <a:rPr lang="en-US" altLang="zh-CN" sz="2400" kern="1200" dirty="0">
              <a:solidFill>
                <a:schemeClr val="tx1"/>
              </a:solidFill>
            </a:rPr>
            <a:t>22</a:t>
          </a:r>
          <a:r>
            <a:rPr lang="zh-CN" altLang="en-US" sz="2400" kern="1200" dirty="0">
              <a:solidFill>
                <a:schemeClr val="tx1"/>
              </a:solidFill>
            </a:rPr>
            <a:t>分（连续四月第四）。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0009" y="1640180"/>
        <a:ext cx="8382196" cy="1478974"/>
      </dsp:txXfrm>
    </dsp:sp>
    <dsp:sp modelId="{35AAFD24-8B77-4194-9199-6790D02BD726}">
      <dsp:nvSpPr>
        <dsp:cNvPr id="0" name=""/>
        <dsp:cNvSpPr/>
      </dsp:nvSpPr>
      <dsp:spPr>
        <a:xfrm>
          <a:off x="0" y="3381783"/>
          <a:ext cx="8542214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持续改进措施：本月对高风险作业现场加强检查，提高检查标准，考核相对增多。监护人注意事项表格更新，加强考试力度。</a:t>
          </a:r>
        </a:p>
      </dsp:txBody>
      <dsp:txXfrm>
        <a:off x="70537" y="3452320"/>
        <a:ext cx="8401140" cy="13038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187448"/>
          <a:ext cx="4801939" cy="4801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2400969" y="187448"/>
          <a:ext cx="5602262" cy="4801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2400969" y="187448"/>
        <a:ext cx="5602262" cy="1440584"/>
      </dsp:txXfrm>
    </dsp:sp>
    <dsp:sp modelId="{29E219D0-C17C-496A-A433-B1004D46D13B}">
      <dsp:nvSpPr>
        <dsp:cNvPr id="0" name=""/>
        <dsp:cNvSpPr/>
      </dsp:nvSpPr>
      <dsp:spPr>
        <a:xfrm>
          <a:off x="840340" y="1628033"/>
          <a:ext cx="3121257" cy="3121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2400969" y="1278702"/>
          <a:ext cx="5602262" cy="3121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39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7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14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18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次。本月无不合格样。按公司要求建立含油污水分析台账，本月班组抄录及时无考核。</a:t>
          </a:r>
          <a:endParaRPr lang="zh-CN" sz="2000" kern="1200" dirty="0">
            <a:latin typeface="+mn-ea"/>
            <a:ea typeface="+mn-ea"/>
          </a:endParaRPr>
        </a:p>
      </dsp:txBody>
      <dsp:txXfrm>
        <a:off x="2400969" y="1278702"/>
        <a:ext cx="5602262" cy="1440580"/>
      </dsp:txXfrm>
    </dsp:sp>
    <dsp:sp modelId="{00BB7FF0-82D6-48CD-80CF-D8C5BE9A63B3}">
      <dsp:nvSpPr>
        <dsp:cNvPr id="0" name=""/>
        <dsp:cNvSpPr/>
      </dsp:nvSpPr>
      <dsp:spPr>
        <a:xfrm>
          <a:off x="1680679" y="3068613"/>
          <a:ext cx="1440580" cy="14405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2400969" y="2870080"/>
          <a:ext cx="5602262" cy="1837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1668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1129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747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437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610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583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吨）。含油污水来源加氢、加裂主要为雨水，气分主要为空冷置换水以及下雨流入，本月降雨较多，封堵较严。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400969" y="2870080"/>
        <a:ext cx="5602262" cy="1837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11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5</a:t>
          </a:r>
          <a:r>
            <a:rPr lang="zh-CN" sz="1500" kern="1200" dirty="0">
              <a:solidFill>
                <a:schemeClr val="tx2"/>
              </a:solidFill>
            </a:rPr>
            <a:t>日</a:t>
          </a:r>
          <a:r>
            <a:rPr lang="en-US" altLang="zh-CN" sz="1500" kern="1200" dirty="0">
              <a:solidFill>
                <a:schemeClr val="tx2"/>
              </a:solidFill>
            </a:rPr>
            <a:t>10</a:t>
          </a:r>
          <a:r>
            <a:rPr lang="zh-CN" altLang="en-US" sz="1500" kern="1200" dirty="0">
              <a:solidFill>
                <a:schemeClr val="tx2"/>
              </a:solidFill>
            </a:rPr>
            <a:t>日</a:t>
          </a:r>
          <a:r>
            <a:rPr lang="zh-CN" sz="1500" kern="1200" dirty="0">
              <a:solidFill>
                <a:schemeClr val="tx2"/>
              </a:solidFill>
            </a:rPr>
            <a:t>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煤油反应炉一氧化碳较高。本月第三方</a:t>
          </a:r>
          <a:r>
            <a:rPr lang="en-US" altLang="zh-CN" sz="1500" kern="1200" dirty="0">
              <a:solidFill>
                <a:schemeClr val="tx2"/>
              </a:solidFill>
            </a:rPr>
            <a:t>BV</a:t>
          </a:r>
          <a:r>
            <a:rPr lang="zh-CN" altLang="en-US" sz="1500" kern="1200" dirty="0">
              <a:solidFill>
                <a:schemeClr val="tx2"/>
              </a:solidFill>
            </a:rPr>
            <a:t>公司进行检测，全部合格。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40606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1518836"/>
        <a:ext cx="27966" cy="5598"/>
      </dsp:txXfrm>
    </dsp:sp>
    <dsp:sp modelId="{D09450EA-4552-41D0-95DE-E018BE48F742}">
      <dsp:nvSpPr>
        <dsp:cNvPr id="0" name=""/>
        <dsp:cNvSpPr/>
      </dsp:nvSpPr>
      <dsp:spPr>
        <a:xfrm>
          <a:off x="10578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10578" y="792088"/>
        <a:ext cx="2431827" cy="1459096"/>
      </dsp:txXfrm>
    </dsp:sp>
    <dsp:sp modelId="{F03A4DE9-F557-4EF6-945A-2E65277B87E4}">
      <dsp:nvSpPr>
        <dsp:cNvPr id="0" name=""/>
        <dsp:cNvSpPr/>
      </dsp:nvSpPr>
      <dsp:spPr>
        <a:xfrm>
          <a:off x="5431753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1518836"/>
        <a:ext cx="27966" cy="5598"/>
      </dsp:txXfrm>
    </dsp:sp>
    <dsp:sp modelId="{549E8177-970D-4969-9C89-33ED07245C3D}">
      <dsp:nvSpPr>
        <dsp:cNvPr id="0" name=""/>
        <dsp:cNvSpPr/>
      </dsp:nvSpPr>
      <dsp:spPr>
        <a:xfrm>
          <a:off x="3001726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sp:txBody>
      <dsp:txXfrm>
        <a:off x="3001726" y="792088"/>
        <a:ext cx="2431827" cy="1459096"/>
      </dsp:txXfrm>
    </dsp:sp>
    <dsp:sp modelId="{1CE4017D-B653-414B-A286-37A6B67118DB}">
      <dsp:nvSpPr>
        <dsp:cNvPr id="0" name=""/>
        <dsp:cNvSpPr/>
      </dsp:nvSpPr>
      <dsp:spPr>
        <a:xfrm>
          <a:off x="1226492" y="2249384"/>
          <a:ext cx="5982294" cy="528720"/>
        </a:xfrm>
        <a:custGeom>
          <a:avLst/>
          <a:gdLst/>
          <a:ahLst/>
          <a:cxnLst/>
          <a:rect l="0" t="0" r="0" b="0"/>
          <a:pathLst>
            <a:path>
              <a:moveTo>
                <a:pt x="5982294" y="0"/>
              </a:moveTo>
              <a:lnTo>
                <a:pt x="5982294" y="281460"/>
              </a:lnTo>
              <a:lnTo>
                <a:pt x="0" y="281460"/>
              </a:lnTo>
              <a:lnTo>
                <a:pt x="0" y="528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430" y="2510945"/>
        <a:ext cx="300419" cy="5598"/>
      </dsp:txXfrm>
    </dsp:sp>
    <dsp:sp modelId="{F2673C8D-40B5-48A2-8C21-8A9D3DAF7B99}">
      <dsp:nvSpPr>
        <dsp:cNvPr id="0" name=""/>
        <dsp:cNvSpPr/>
      </dsp:nvSpPr>
      <dsp:spPr>
        <a:xfrm>
          <a:off x="5992873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sp:txBody>
      <dsp:txXfrm>
        <a:off x="5992873" y="792088"/>
        <a:ext cx="2431827" cy="1459096"/>
      </dsp:txXfrm>
    </dsp:sp>
    <dsp:sp modelId="{595A57BA-6085-41D8-A716-CFAA6BCF2D1F}">
      <dsp:nvSpPr>
        <dsp:cNvPr id="0" name=""/>
        <dsp:cNvSpPr/>
      </dsp:nvSpPr>
      <dsp:spPr>
        <a:xfrm>
          <a:off x="2440606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3654717"/>
        <a:ext cx="27966" cy="5598"/>
      </dsp:txXfrm>
    </dsp:sp>
    <dsp:sp modelId="{6074F5C5-7DB6-49D7-9807-D4F9A2994807}">
      <dsp:nvSpPr>
        <dsp:cNvPr id="0" name=""/>
        <dsp:cNvSpPr/>
      </dsp:nvSpPr>
      <dsp:spPr>
        <a:xfrm>
          <a:off x="10578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公司关于环保考核增多，空桶的资料台账每月更新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578" y="2810504"/>
        <a:ext cx="2431827" cy="1694025"/>
      </dsp:txXfrm>
    </dsp:sp>
    <dsp:sp modelId="{A5D35841-5367-416A-8A71-81CACCFFD7B1}">
      <dsp:nvSpPr>
        <dsp:cNvPr id="0" name=""/>
        <dsp:cNvSpPr/>
      </dsp:nvSpPr>
      <dsp:spPr>
        <a:xfrm>
          <a:off x="5431753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3654717"/>
        <a:ext cx="27966" cy="5598"/>
      </dsp:txXfrm>
    </dsp:sp>
    <dsp:sp modelId="{370CF38E-CDF2-433A-9AFF-F5E4C1BCE2F0}">
      <dsp:nvSpPr>
        <dsp:cNvPr id="0" name=""/>
        <dsp:cNvSpPr/>
      </dsp:nvSpPr>
      <dsp:spPr>
        <a:xfrm>
          <a:off x="3001726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。本月空桶拉走两次。本月配合公司两次记录危废去危废仓库数量。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1726" y="2810504"/>
        <a:ext cx="2431827" cy="1694025"/>
      </dsp:txXfrm>
    </dsp:sp>
    <dsp:sp modelId="{9E7C72D2-DDCC-4188-94C9-B2A2C718CD38}">
      <dsp:nvSpPr>
        <dsp:cNvPr id="0" name=""/>
        <dsp:cNvSpPr/>
      </dsp:nvSpPr>
      <dsp:spPr>
        <a:xfrm>
          <a:off x="5992873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sp:txBody>
      <dsp:txXfrm>
        <a:off x="5992873" y="2810504"/>
        <a:ext cx="2431827" cy="16940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中石油大连石化分公司“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6.2”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三苯罐区爆炸事故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事故案例：中石化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QL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分公司 “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4·16”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坍塌事故调查报告</a:t>
          </a:r>
          <a:endParaRPr lang="en-US" altLang="zh-CN" sz="2000" b="1" kern="1200" dirty="0">
            <a:solidFill>
              <a:schemeClr val="tx1"/>
            </a:solidFill>
            <a:highlight>
              <a:srgbClr val="FFFF00"/>
            </a:highlight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个别领用人未及时登记，列入考核。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深入分析及整改措施：仓库内一次性防护服较多，安排合适位置摆放。仓库空间总体摆放整齐。</a:t>
          </a:r>
        </a:p>
      </dsp:txBody>
      <dsp:txXfrm>
        <a:off x="4370836" y="47752"/>
        <a:ext cx="2991379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kern="1200" dirty="0">
              <a:solidFill>
                <a:schemeClr val="tx1"/>
              </a:solidFill>
            </a:rPr>
            <a:t>。等待公司统一下发器材编号贴纸。</a:t>
          </a: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深入分析及整改措施：公司检查标准提高，本月消防档案内容检查问题两项，和消防队联合演练一次，更新档案。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公司外审结果正式发布，管理上的不足暴露。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整改措施：按公司和三星九千外审公司要求整改，借助外力细化工作内容，提高工作标准。</a:t>
          </a:r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全年工作有效总结，为明年工作梳理思路。</a:t>
          </a:r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岗检力度加强和第三方外审助力，为部门的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工作方向指路，部门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管理紧跟公司管理内容调整和检查力度步伐，不断提升管理水平。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外审检查和公司岗检暴露出部门</a:t>
          </a:r>
          <a:r>
            <a:rPr lang="en-US" altLang="zh-CN" sz="2000" b="0" kern="1200" dirty="0">
              <a:latin typeface="+mn-ea"/>
              <a:ea typeface="+mn-ea"/>
            </a:rPr>
            <a:t>HSE</a:t>
          </a:r>
          <a:r>
            <a:rPr lang="zh-CN" altLang="en-US" sz="2000" b="0" kern="1200" dirty="0">
              <a:latin typeface="+mn-ea"/>
              <a:ea typeface="+mn-ea"/>
            </a:rPr>
            <a:t>管理工作在细节管理上的种种不足，日周月检并未逐条落实，经不住深入细查。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措施：按公司发布的整改条目整改，并查找其他类似问题，以考核、整改条目为指导方向，从细节入手，将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工作做实做细。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配合各项高风险施工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整改公司外审检查出的问题，</a:t>
          </a:r>
          <a:r>
            <a:rPr lang="zh-CN" altLang="en-US" sz="1600" kern="1200">
              <a:solidFill>
                <a:schemeClr val="tx1"/>
              </a:solidFill>
              <a:latin typeface="+mn-ea"/>
              <a:ea typeface="+mn-ea"/>
              <a:cs typeface="+mn-cs"/>
            </a:rPr>
            <a:t>做好年终收尾工作，计划好明年主要工作任务。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月的安全学习计划，学习公司培训内容。强调由班组自行组织学习，第三周会议室组织闭卷考试验证学习效果。新人按计划模块化培训。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0"/>
          <a:ext cx="8352928" cy="975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47620" y="47620"/>
        <a:ext cx="8257688" cy="880263"/>
      </dsp:txXfrm>
    </dsp:sp>
    <dsp:sp modelId="{A66ED17F-5FCE-499D-9A99-AB172CDB9B0A}">
      <dsp:nvSpPr>
        <dsp:cNvPr id="0" name=""/>
        <dsp:cNvSpPr/>
      </dsp:nvSpPr>
      <dsp:spPr>
        <a:xfrm>
          <a:off x="0" y="1167113"/>
          <a:ext cx="8352928" cy="3252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无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158773" y="1325886"/>
        <a:ext cx="8035382" cy="2934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无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5124"/>
          <a:ext cx="3650208" cy="7369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584747" y="601101"/>
        <a:ext cx="3578254" cy="665040"/>
      </dsp:txXfrm>
    </dsp:sp>
    <dsp:sp modelId="{3395B0F2-E9E1-4C29-9249-C408FC3AC2FD}">
      <dsp:nvSpPr>
        <dsp:cNvPr id="0" name=""/>
        <dsp:cNvSpPr/>
      </dsp:nvSpPr>
      <dsp:spPr>
        <a:xfrm>
          <a:off x="248190" y="1392763"/>
          <a:ext cx="8229613" cy="3530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该部对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月岗检典型问题举一反三，积极组织各班组开展类比排查，成效明显。</a:t>
          </a:r>
          <a:endParaRPr lang="en-US" altLang="zh-CN" sz="200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        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月，抽查该部现场人员对空气呼吸器方法测试，人员熟练掌握消防技能结果令人满意。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日，该部推车式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20kg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干粉灭火器 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XM11679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XM11641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检查卡个别月份漏签（雨水打湿）。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420530" y="1565103"/>
        <a:ext cx="7884933" cy="3185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次。仪表故障维修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次酸性水采样，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次拆安全阀。加裂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次酸性水采样，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次机泵排放；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深入分析及整改措施：本月装置触发报警总体比上月减少，加氢拆安全阀发现法兰泄漏，导淋长时间打开等找到盲盖封闭，建议改进操作步骤。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无变动。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深入分析及整改措施：红色警示牌即将褪色，公司</a:t>
          </a:r>
          <a:r>
            <a:rPr lang="en-US" altLang="zh-CN" sz="2000" kern="1200" dirty="0"/>
            <a:t>9</a:t>
          </a:r>
          <a:r>
            <a:rPr lang="zh-CN" altLang="en-US" sz="2000" kern="1200" dirty="0"/>
            <a:t>月</a:t>
          </a:r>
          <a:r>
            <a:rPr lang="en-US" altLang="zh-CN" sz="2000" kern="1200" dirty="0"/>
            <a:t>5</a:t>
          </a:r>
          <a:r>
            <a:rPr lang="zh-CN" altLang="en-US" sz="2000" kern="1200" dirty="0"/>
            <a:t>日统计提报明年采购计划，大约</a:t>
          </a:r>
          <a:r>
            <a:rPr lang="en-US" altLang="zh-CN" sz="2000" kern="1200" dirty="0"/>
            <a:t>10</a:t>
          </a:r>
          <a:r>
            <a:rPr lang="zh-CN" altLang="en-US" sz="2000" kern="1200" dirty="0"/>
            <a:t>月提报采购。暂时没有更换的资源。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0"/>
          <a:ext cx="7212012" cy="587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689" y="28689"/>
        <a:ext cx="7154634" cy="530310"/>
      </dsp:txXfrm>
    </dsp:sp>
    <dsp:sp modelId="{C9AA6F54-E774-4187-B0F2-116EA3F90396}">
      <dsp:nvSpPr>
        <dsp:cNvPr id="0" name=""/>
        <dsp:cNvSpPr/>
      </dsp:nvSpPr>
      <dsp:spPr>
        <a:xfrm>
          <a:off x="0" y="883447"/>
          <a:ext cx="7212012" cy="714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加氢设备未实施完成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加裂设备评估一年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加裂设备未实施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加氢设备未实施完成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18</a:t>
          </a:r>
          <a:r>
            <a:rPr lang="zh-CN" altLang="zh-CN" sz="1800" kern="1200" dirty="0">
              <a:solidFill>
                <a:schemeClr val="tx1"/>
              </a:solidFill>
              <a:latin typeface="+mn-ea"/>
              <a:ea typeface="+mn-ea"/>
            </a:rPr>
            <a:t>加氢检修技改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。以下是最新五个变更。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898" y="918345"/>
        <a:ext cx="7142216" cy="645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2025/12/12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36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4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1.xlsx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4" Type="http://schemas.openxmlformats.org/officeDocument/2006/relationships/image" Target="../media/image2.jpeg"/><Relationship Id="rId9" Type="http://schemas.microsoft.com/office/2007/relationships/diagramDrawing" Target="../diagrams/drawing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2025/12/12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11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1005810" y="3037675"/>
              <a:ext cx="2200228" cy="2036413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校招、社招及文方员工模块化培训考试：模块化考试严格执行公司要求，每人每月按顺序进行。配合公司组织技能比武的</a:t>
              </a:r>
              <a:r>
                <a:rPr lang="en-US" altLang="zh-CN" sz="1600" dirty="0">
                  <a:latin typeface="+mn-ea"/>
                </a:rPr>
                <a:t>HSE</a:t>
              </a:r>
              <a:r>
                <a:rPr lang="zh-CN" altLang="en-US" sz="1600" dirty="0">
                  <a:latin typeface="+mn-ea"/>
                </a:rPr>
                <a:t>现场考试。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412101" y="3006320"/>
              <a:ext cx="3835044" cy="2067768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zh-CN" altLang="en-US" sz="1400" dirty="0">
                  <a:latin typeface="+mn-ea"/>
                </a:rPr>
                <a:t>：</a:t>
              </a:r>
              <a:r>
                <a:rPr lang="en-US" altLang="zh-CN" sz="1400" dirty="0">
                  <a:latin typeface="+mn-ea"/>
                </a:rPr>
                <a:t>1.</a:t>
              </a:r>
              <a:r>
                <a:rPr lang="zh-CN" altLang="en-US" sz="1400" dirty="0">
                  <a:latin typeface="+mn-ea"/>
                </a:rPr>
                <a:t> 固体废物规范化管理培训；</a:t>
              </a:r>
              <a:r>
                <a:rPr lang="en-US" altLang="zh-CN" sz="1400" dirty="0">
                  <a:latin typeface="+mn-ea"/>
                </a:rPr>
                <a:t>QL</a:t>
              </a:r>
              <a:r>
                <a:rPr lang="zh-CN" altLang="en-US" sz="1400" dirty="0">
                  <a:latin typeface="+mn-ea"/>
                </a:rPr>
                <a:t>分公司烯烃厂“</a:t>
              </a:r>
              <a:r>
                <a:rPr lang="en-US" altLang="zh-CN" sz="1400" dirty="0">
                  <a:latin typeface="+mn-ea"/>
                </a:rPr>
                <a:t>6.9”</a:t>
              </a:r>
              <a:r>
                <a:rPr lang="zh-CN" altLang="en-US" sz="1400" dirty="0">
                  <a:latin typeface="+mn-ea"/>
                </a:rPr>
                <a:t>石脑油罐闪爆事故；美国陶氏化学化工基地火灾事故。 </a:t>
              </a:r>
              <a:r>
                <a:rPr lang="en-US" altLang="zh-CN" sz="1400" dirty="0">
                  <a:latin typeface="+mn-ea"/>
                </a:rPr>
                <a:t>2. </a:t>
              </a:r>
              <a:r>
                <a:rPr lang="zh-CN" altLang="en-US" sz="1400" dirty="0">
                  <a:latin typeface="+mn-ea"/>
                </a:rPr>
                <a:t>行业及公司近期事故：公司</a:t>
              </a:r>
              <a:r>
                <a:rPr lang="en-US" altLang="zh-CN" sz="1400" dirty="0">
                  <a:latin typeface="+mn-ea"/>
                </a:rPr>
                <a:t>4</a:t>
              </a:r>
              <a:r>
                <a:rPr lang="zh-CN" altLang="en-US" sz="1400" dirty="0">
                  <a:latin typeface="+mn-ea"/>
                </a:rPr>
                <a:t>起违规违章事件；瞬态隐患：赫斯基苏必利尔炼油厂爆炸事故 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大量泄漏</a:t>
              </a:r>
              <a:r>
                <a:rPr lang="en-US" altLang="zh-CN" sz="1400" dirty="0">
                  <a:latin typeface="+mn-ea"/>
                </a:rPr>
                <a:t>LPG</a:t>
              </a:r>
              <a:r>
                <a:rPr lang="zh-CN" altLang="en-US" sz="1400" dirty="0">
                  <a:latin typeface="+mn-ea"/>
                </a:rPr>
                <a:t>（轻烃）应急处置</a:t>
              </a:r>
              <a:r>
                <a:rPr lang="en-US" altLang="zh-CN" sz="1400" dirty="0">
                  <a:latin typeface="+mn-ea"/>
                </a:rPr>
                <a:t>. 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消防设备培训：室内消火栓的使用</a:t>
              </a:r>
              <a:r>
                <a:rPr lang="en-US" altLang="zh-CN" sz="1400" dirty="0">
                  <a:latin typeface="+mn-ea"/>
                </a:rPr>
                <a:t>. 7. </a:t>
              </a:r>
              <a:r>
                <a:rPr lang="zh-CN" altLang="en-US" sz="1400" dirty="0">
                  <a:latin typeface="+mn-ea"/>
                </a:rPr>
                <a:t>公司危险化学品：丙烷</a:t>
              </a:r>
              <a:r>
                <a:rPr lang="en-US" altLang="zh-CN" sz="1400" dirty="0">
                  <a:latin typeface="+mn-ea"/>
                </a:rPr>
                <a:t>. 8. </a:t>
              </a:r>
              <a:r>
                <a:rPr lang="zh-CN" altLang="en-US" sz="1400" dirty="0">
                  <a:latin typeface="+mn-ea"/>
                </a:rPr>
                <a:t>环境因素识别和评价表</a:t>
              </a:r>
              <a:r>
                <a:rPr lang="en-US" altLang="zh-CN" sz="1400" dirty="0">
                  <a:latin typeface="+mn-ea"/>
                </a:rPr>
                <a:t>. 9. </a:t>
              </a:r>
              <a:r>
                <a:rPr lang="zh-CN" altLang="en-US" sz="1400" dirty="0">
                  <a:latin typeface="+mn-ea"/>
                </a:rPr>
                <a:t>制度文件消气防安全管理 </a:t>
              </a:r>
              <a:r>
                <a:rPr lang="en-US" altLang="zh-CN" sz="1400" dirty="0">
                  <a:latin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第 </a:t>
              </a:r>
              <a:r>
                <a:rPr lang="en-US" altLang="zh-CN" sz="1400" dirty="0">
                  <a:latin typeface="+mn-ea"/>
                </a:rPr>
                <a:t>14-27 </a:t>
              </a:r>
              <a:r>
                <a:rPr lang="zh-CN" altLang="en-US" sz="1400" dirty="0">
                  <a:latin typeface="+mn-ea"/>
                </a:rPr>
                <a:t>页</a:t>
              </a:r>
              <a:r>
                <a:rPr lang="en-US" altLang="zh-CN" sz="1400" dirty="0">
                  <a:latin typeface="+mn-ea"/>
                </a:rPr>
                <a:t>)</a:t>
              </a:r>
              <a:r>
                <a:rPr lang="zh-CN" altLang="en-US" sz="1400" dirty="0">
                  <a:latin typeface="+mn-ea"/>
                </a:rPr>
                <a:t>。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深入分析及整改措施：课后安排副班闭卷考试，中方员工共</a:t>
              </a:r>
              <a:r>
                <a:rPr lang="en-US" altLang="zh-CN" sz="1600" dirty="0">
                  <a:latin typeface="+mn-ea"/>
                </a:rPr>
                <a:t>3</a:t>
              </a:r>
              <a:r>
                <a:rPr lang="zh-CN" altLang="en-US" sz="1600" dirty="0">
                  <a:latin typeface="+mn-ea"/>
                </a:rPr>
                <a:t>人成绩低于</a:t>
              </a:r>
              <a:r>
                <a:rPr lang="en-US" altLang="zh-CN" sz="1600" dirty="0">
                  <a:latin typeface="+mn-ea"/>
                </a:rPr>
                <a:t>80</a:t>
              </a:r>
              <a:r>
                <a:rPr lang="zh-CN" altLang="en-US" sz="1600" dirty="0">
                  <a:latin typeface="+mn-ea"/>
                </a:rPr>
                <a:t>分，文方员工成绩低于</a:t>
              </a:r>
              <a:r>
                <a:rPr lang="en-US" altLang="zh-CN" sz="1600" dirty="0">
                  <a:latin typeface="+mn-ea"/>
                </a:rPr>
                <a:t>70</a:t>
              </a:r>
              <a:r>
                <a:rPr lang="zh-CN" altLang="en-US" sz="1600" dirty="0">
                  <a:latin typeface="+mn-ea"/>
                </a:rPr>
                <a:t>分的共</a:t>
              </a:r>
              <a:r>
                <a:rPr lang="en-US" altLang="zh-CN" sz="1600" dirty="0">
                  <a:latin typeface="+mn-ea"/>
                </a:rPr>
                <a:t>1</a:t>
              </a:r>
              <a:r>
                <a:rPr lang="zh-CN" altLang="en-US" sz="1600" dirty="0">
                  <a:latin typeface="+mn-ea"/>
                </a:rPr>
                <a:t>人。考试成绩汇总到</a:t>
              </a:r>
              <a:r>
                <a:rPr lang="en-US" altLang="zh-CN" sz="1600" dirty="0">
                  <a:latin typeface="+mn-ea"/>
                </a:rPr>
                <a:t>《</a:t>
              </a:r>
              <a:r>
                <a:rPr lang="zh-CN" altLang="en-US" sz="1600" dirty="0">
                  <a:latin typeface="+mn-ea"/>
                </a:rPr>
                <a:t>教育培训办班情况表</a:t>
              </a:r>
              <a:r>
                <a:rPr lang="en-US" altLang="zh-CN" sz="1600" dirty="0">
                  <a:latin typeface="+mn-ea"/>
                </a:rPr>
                <a:t>》</a:t>
              </a:r>
              <a:r>
                <a:rPr lang="zh-CN" altLang="en-US" sz="1600" dirty="0">
                  <a:latin typeface="+mn-ea"/>
                </a:rPr>
                <a:t>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15889"/>
              </p:ext>
            </p:extLst>
          </p:nvPr>
        </p:nvGraphicFramePr>
        <p:xfrm>
          <a:off x="457200" y="2155342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9638"/>
            <a:ext cx="2160240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349303"/>
              </p:ext>
            </p:extLst>
          </p:nvPr>
        </p:nvGraphicFramePr>
        <p:xfrm>
          <a:off x="750887" y="1518962"/>
          <a:ext cx="7212012" cy="159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67E4128-28E9-43A3-95A9-1B4F5278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47938"/>
              </p:ext>
            </p:extLst>
          </p:nvPr>
        </p:nvGraphicFramePr>
        <p:xfrm>
          <a:off x="750887" y="3117298"/>
          <a:ext cx="7212012" cy="310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41">
                  <a:extLst>
                    <a:ext uri="{9D8B030D-6E8A-4147-A177-3AD203B41FA5}">
                      <a16:colId xmlns:a16="http://schemas.microsoft.com/office/drawing/2014/main" val="3352663595"/>
                    </a:ext>
                  </a:extLst>
                </a:gridCol>
                <a:gridCol w="5839171">
                  <a:extLst>
                    <a:ext uri="{9D8B030D-6E8A-4147-A177-3AD203B41FA5}">
                      <a16:colId xmlns:a16="http://schemas.microsoft.com/office/drawing/2014/main" val="13591798"/>
                    </a:ext>
                  </a:extLst>
                </a:gridCol>
              </a:tblGrid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14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加裂混合原料砷含量指标工艺卡片变更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09371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15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柴油加氢装置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2.0Mpa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除氧水压力工艺指标变更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35633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16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1020-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K101+K102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主轴瓦及大头瓦材质变更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885014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17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柴油加氢装置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R101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循环比工艺指标变更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196633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18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煤、柴油加氢装置流程优化技改申请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-2027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年大检修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40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1444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628902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39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26062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0278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00230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672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339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11139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三个班人员进入下风向区域。三个班未考虑环保处置。两个班抬伤员姿势不对，其中四轮班甚至在搬运过程中伤员坠地。加氢配合消防队演练过程中未指明伤员位置，另一路口水马未及时打开，导致救助延误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加裂各班共性问题：两个班中控报警信息不全，三个班消防设备未投用；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轻烃大量泄漏，加氢设置了一名伤员。演练暴露出班组搬运伤员和联系消防队员过程中存在沟通问题。列入考核后希望班组在后续演练中改正。考虑到搬运伤员一直存在问题，下月演练开始前特别提醒关于搬运伤员的注意事项，徒手搬运操视频在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</a:rPr>
                <a:t>12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月副班组织学习。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379456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945699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282654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9577923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870147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6652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57233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6785"/>
              </p:ext>
            </p:extLst>
          </p:nvPr>
        </p:nvGraphicFramePr>
        <p:xfrm>
          <a:off x="635000" y="1131888"/>
          <a:ext cx="7899400" cy="270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28997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68016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02211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26247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72227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136844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95675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18422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90960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26684"/>
              </p:ext>
            </p:extLst>
          </p:nvPr>
        </p:nvGraphicFramePr>
        <p:xfrm>
          <a:off x="705048" y="1131888"/>
          <a:ext cx="7899400" cy="269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37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39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617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733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509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597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107185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4DE152-3AA5-443C-A3EC-B079DDC232A5}"/>
              </a:ext>
            </a:extLst>
          </p:cNvPr>
          <p:cNvGrpSpPr/>
          <p:nvPr/>
        </p:nvGrpSpPr>
        <p:grpSpPr>
          <a:xfrm>
            <a:off x="283837" y="1270000"/>
            <a:ext cx="8619551" cy="4726725"/>
            <a:chOff x="382583" y="2277745"/>
            <a:chExt cx="8619551" cy="244337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F03428C-8537-48A6-BEB0-4666DC5C43AC}"/>
                </a:ext>
              </a:extLst>
            </p:cNvPr>
            <p:cNvSpPr/>
            <p:nvPr/>
          </p:nvSpPr>
          <p:spPr>
            <a:xfrm>
              <a:off x="422274" y="2277745"/>
              <a:ext cx="8542214" cy="226287"/>
            </a:xfrm>
            <a:custGeom>
              <a:avLst/>
              <a:gdLst>
                <a:gd name="connsiteX0" fmla="*/ 0 w 8542214"/>
                <a:gd name="connsiteY0" fmla="*/ 37715 h 226287"/>
                <a:gd name="connsiteX1" fmla="*/ 37715 w 8542214"/>
                <a:gd name="connsiteY1" fmla="*/ 0 h 226287"/>
                <a:gd name="connsiteX2" fmla="*/ 8504499 w 8542214"/>
                <a:gd name="connsiteY2" fmla="*/ 0 h 226287"/>
                <a:gd name="connsiteX3" fmla="*/ 8542214 w 8542214"/>
                <a:gd name="connsiteY3" fmla="*/ 37715 h 226287"/>
                <a:gd name="connsiteX4" fmla="*/ 8542214 w 8542214"/>
                <a:gd name="connsiteY4" fmla="*/ 188572 h 226287"/>
                <a:gd name="connsiteX5" fmla="*/ 8504499 w 8542214"/>
                <a:gd name="connsiteY5" fmla="*/ 226287 h 226287"/>
                <a:gd name="connsiteX6" fmla="*/ 37715 w 8542214"/>
                <a:gd name="connsiteY6" fmla="*/ 226287 h 226287"/>
                <a:gd name="connsiteX7" fmla="*/ 0 w 8542214"/>
                <a:gd name="connsiteY7" fmla="*/ 188572 h 226287"/>
                <a:gd name="connsiteX8" fmla="*/ 0 w 8542214"/>
                <a:gd name="connsiteY8" fmla="*/ 37715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226287">
                  <a:moveTo>
                    <a:pt x="0" y="37715"/>
                  </a:moveTo>
                  <a:cubicBezTo>
                    <a:pt x="0" y="16886"/>
                    <a:pt x="16886" y="0"/>
                    <a:pt x="37715" y="0"/>
                  </a:cubicBezTo>
                  <a:lnTo>
                    <a:pt x="8504499" y="0"/>
                  </a:lnTo>
                  <a:cubicBezTo>
                    <a:pt x="8525328" y="0"/>
                    <a:pt x="8542214" y="16886"/>
                    <a:pt x="8542214" y="37715"/>
                  </a:cubicBezTo>
                  <a:lnTo>
                    <a:pt x="8542214" y="188572"/>
                  </a:lnTo>
                  <a:cubicBezTo>
                    <a:pt x="8542214" y="209401"/>
                    <a:pt x="8525328" y="226287"/>
                    <a:pt x="8504499" y="226287"/>
                  </a:cubicBezTo>
                  <a:lnTo>
                    <a:pt x="37715" y="226287"/>
                  </a:lnTo>
                  <a:cubicBezTo>
                    <a:pt x="16886" y="226287"/>
                    <a:pt x="0" y="209401"/>
                    <a:pt x="0" y="188572"/>
                  </a:cubicBezTo>
                  <a:lnTo>
                    <a:pt x="0" y="3771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486" tIns="102486" rIns="102486" bIns="10248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tx1"/>
                  </a:solidFill>
                </a:rPr>
                <a:t>考核典型问题：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474EE64-78A1-4423-A133-AD802C05DB41}"/>
                </a:ext>
              </a:extLst>
            </p:cNvPr>
            <p:cNvSpPr/>
            <p:nvPr/>
          </p:nvSpPr>
          <p:spPr>
            <a:xfrm>
              <a:off x="422274" y="2544581"/>
              <a:ext cx="8542214" cy="553884"/>
            </a:xfrm>
            <a:custGeom>
              <a:avLst/>
              <a:gdLst>
                <a:gd name="connsiteX0" fmla="*/ 0 w 8542214"/>
                <a:gd name="connsiteY0" fmla="*/ 92316 h 553884"/>
                <a:gd name="connsiteX1" fmla="*/ 92316 w 8542214"/>
                <a:gd name="connsiteY1" fmla="*/ 0 h 553884"/>
                <a:gd name="connsiteX2" fmla="*/ 8449898 w 8542214"/>
                <a:gd name="connsiteY2" fmla="*/ 0 h 553884"/>
                <a:gd name="connsiteX3" fmla="*/ 8542214 w 8542214"/>
                <a:gd name="connsiteY3" fmla="*/ 92316 h 553884"/>
                <a:gd name="connsiteX4" fmla="*/ 8542214 w 8542214"/>
                <a:gd name="connsiteY4" fmla="*/ 461568 h 553884"/>
                <a:gd name="connsiteX5" fmla="*/ 8449898 w 8542214"/>
                <a:gd name="connsiteY5" fmla="*/ 553884 h 553884"/>
                <a:gd name="connsiteX6" fmla="*/ 92316 w 8542214"/>
                <a:gd name="connsiteY6" fmla="*/ 553884 h 553884"/>
                <a:gd name="connsiteX7" fmla="*/ 0 w 8542214"/>
                <a:gd name="connsiteY7" fmla="*/ 461568 h 553884"/>
                <a:gd name="connsiteX8" fmla="*/ 0 w 8542214"/>
                <a:gd name="connsiteY8" fmla="*/ 92316 h 5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553884">
                  <a:moveTo>
                    <a:pt x="0" y="92316"/>
                  </a:moveTo>
                  <a:cubicBezTo>
                    <a:pt x="0" y="41331"/>
                    <a:pt x="41331" y="0"/>
                    <a:pt x="92316" y="0"/>
                  </a:cubicBezTo>
                  <a:lnTo>
                    <a:pt x="8449898" y="0"/>
                  </a:lnTo>
                  <a:cubicBezTo>
                    <a:pt x="8500883" y="0"/>
                    <a:pt x="8542214" y="41331"/>
                    <a:pt x="8542214" y="92316"/>
                  </a:cubicBezTo>
                  <a:lnTo>
                    <a:pt x="8542214" y="461568"/>
                  </a:lnTo>
                  <a:cubicBezTo>
                    <a:pt x="8542214" y="512553"/>
                    <a:pt x="8500883" y="553884"/>
                    <a:pt x="8449898" y="553884"/>
                  </a:cubicBezTo>
                  <a:lnTo>
                    <a:pt x="92316" y="553884"/>
                  </a:lnTo>
                  <a:cubicBezTo>
                    <a:pt x="41331" y="553884"/>
                    <a:pt x="0" y="512553"/>
                    <a:pt x="0" y="461568"/>
                  </a:cubicBezTo>
                  <a:lnTo>
                    <a:pt x="0" y="923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78" tIns="118478" rIns="118478" bIns="11847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solidFill>
                    <a:schemeClr val="tx1"/>
                  </a:solidFill>
                </a:rPr>
                <a:t>1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、监护现场和票证加裂扣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34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分，加氢扣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2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分。</a:t>
              </a:r>
              <a:endParaRPr lang="zh-CN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7BA9F0E-AF85-439A-9528-A27B5906E56D}"/>
                </a:ext>
              </a:extLst>
            </p:cNvPr>
            <p:cNvSpPr/>
            <p:nvPr/>
          </p:nvSpPr>
          <p:spPr>
            <a:xfrm>
              <a:off x="382583" y="3144490"/>
              <a:ext cx="8542214" cy="763815"/>
            </a:xfrm>
            <a:custGeom>
              <a:avLst/>
              <a:gdLst>
                <a:gd name="connsiteX0" fmla="*/ 0 w 8542214"/>
                <a:gd name="connsiteY0" fmla="*/ 151689 h 910115"/>
                <a:gd name="connsiteX1" fmla="*/ 151689 w 8542214"/>
                <a:gd name="connsiteY1" fmla="*/ 0 h 910115"/>
                <a:gd name="connsiteX2" fmla="*/ 8390525 w 8542214"/>
                <a:gd name="connsiteY2" fmla="*/ 0 h 910115"/>
                <a:gd name="connsiteX3" fmla="*/ 8542214 w 8542214"/>
                <a:gd name="connsiteY3" fmla="*/ 151689 h 910115"/>
                <a:gd name="connsiteX4" fmla="*/ 8542214 w 8542214"/>
                <a:gd name="connsiteY4" fmla="*/ 758426 h 910115"/>
                <a:gd name="connsiteX5" fmla="*/ 8390525 w 8542214"/>
                <a:gd name="connsiteY5" fmla="*/ 910115 h 910115"/>
                <a:gd name="connsiteX6" fmla="*/ 151689 w 8542214"/>
                <a:gd name="connsiteY6" fmla="*/ 910115 h 910115"/>
                <a:gd name="connsiteX7" fmla="*/ 0 w 8542214"/>
                <a:gd name="connsiteY7" fmla="*/ 758426 h 910115"/>
                <a:gd name="connsiteX8" fmla="*/ 0 w 8542214"/>
                <a:gd name="connsiteY8" fmla="*/ 151689 h 9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910115">
                  <a:moveTo>
                    <a:pt x="0" y="151689"/>
                  </a:moveTo>
                  <a:cubicBezTo>
                    <a:pt x="0" y="67913"/>
                    <a:pt x="67913" y="0"/>
                    <a:pt x="151689" y="0"/>
                  </a:cubicBezTo>
                  <a:lnTo>
                    <a:pt x="8390525" y="0"/>
                  </a:lnTo>
                  <a:cubicBezTo>
                    <a:pt x="8474301" y="0"/>
                    <a:pt x="8542214" y="67913"/>
                    <a:pt x="8542214" y="151689"/>
                  </a:cubicBezTo>
                  <a:lnTo>
                    <a:pt x="8542214" y="758426"/>
                  </a:lnTo>
                  <a:cubicBezTo>
                    <a:pt x="8542214" y="842202"/>
                    <a:pt x="8474301" y="910115"/>
                    <a:pt x="8390525" y="910115"/>
                  </a:cubicBezTo>
                  <a:lnTo>
                    <a:pt x="151689" y="910115"/>
                  </a:lnTo>
                  <a:cubicBezTo>
                    <a:pt x="67913" y="910115"/>
                    <a:pt x="0" y="842202"/>
                    <a:pt x="0" y="758426"/>
                  </a:cubicBezTo>
                  <a:lnTo>
                    <a:pt x="0" y="1516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solidFill>
                    <a:schemeClr val="tx1"/>
                  </a:solidFill>
                </a:rPr>
                <a:t>2</a:t>
              </a:r>
              <a:r>
                <a:rPr lang="zh-CN" altLang="en-US" sz="2400" dirty="0">
                  <a:solidFill>
                    <a:schemeClr val="tx1"/>
                  </a:solidFill>
                </a:rPr>
                <a:t>、公司岗检问题抽考加裂扣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26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分，加氢抽考扣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12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分。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BBCF61D-DC98-44CE-95F2-3EC95976BD25}"/>
                </a:ext>
              </a:extLst>
            </p:cNvPr>
            <p:cNvSpPr/>
            <p:nvPr/>
          </p:nvSpPr>
          <p:spPr>
            <a:xfrm>
              <a:off x="459920" y="4005959"/>
              <a:ext cx="8542214" cy="715165"/>
            </a:xfrm>
            <a:custGeom>
              <a:avLst/>
              <a:gdLst>
                <a:gd name="connsiteX0" fmla="*/ 0 w 8542214"/>
                <a:gd name="connsiteY0" fmla="*/ 92316 h 553884"/>
                <a:gd name="connsiteX1" fmla="*/ 92316 w 8542214"/>
                <a:gd name="connsiteY1" fmla="*/ 0 h 553884"/>
                <a:gd name="connsiteX2" fmla="*/ 8449898 w 8542214"/>
                <a:gd name="connsiteY2" fmla="*/ 0 h 553884"/>
                <a:gd name="connsiteX3" fmla="*/ 8542214 w 8542214"/>
                <a:gd name="connsiteY3" fmla="*/ 92316 h 553884"/>
                <a:gd name="connsiteX4" fmla="*/ 8542214 w 8542214"/>
                <a:gd name="connsiteY4" fmla="*/ 461568 h 553884"/>
                <a:gd name="connsiteX5" fmla="*/ 8449898 w 8542214"/>
                <a:gd name="connsiteY5" fmla="*/ 553884 h 553884"/>
                <a:gd name="connsiteX6" fmla="*/ 92316 w 8542214"/>
                <a:gd name="connsiteY6" fmla="*/ 553884 h 553884"/>
                <a:gd name="connsiteX7" fmla="*/ 0 w 8542214"/>
                <a:gd name="connsiteY7" fmla="*/ 461568 h 553884"/>
                <a:gd name="connsiteX8" fmla="*/ 0 w 8542214"/>
                <a:gd name="connsiteY8" fmla="*/ 92316 h 5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553884">
                  <a:moveTo>
                    <a:pt x="0" y="92316"/>
                  </a:moveTo>
                  <a:cubicBezTo>
                    <a:pt x="0" y="41331"/>
                    <a:pt x="41331" y="0"/>
                    <a:pt x="92316" y="0"/>
                  </a:cubicBezTo>
                  <a:lnTo>
                    <a:pt x="8449898" y="0"/>
                  </a:lnTo>
                  <a:cubicBezTo>
                    <a:pt x="8500883" y="0"/>
                    <a:pt x="8542214" y="41331"/>
                    <a:pt x="8542214" y="92316"/>
                  </a:cubicBezTo>
                  <a:lnTo>
                    <a:pt x="8542214" y="461568"/>
                  </a:lnTo>
                  <a:cubicBezTo>
                    <a:pt x="8542214" y="512553"/>
                    <a:pt x="8500883" y="553884"/>
                    <a:pt x="8449898" y="553884"/>
                  </a:cubicBezTo>
                  <a:lnTo>
                    <a:pt x="92316" y="553884"/>
                  </a:lnTo>
                  <a:cubicBezTo>
                    <a:pt x="41331" y="553884"/>
                    <a:pt x="0" y="512553"/>
                    <a:pt x="0" y="461568"/>
                  </a:cubicBezTo>
                  <a:lnTo>
                    <a:pt x="0" y="923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88" tIns="46088" rIns="46088" bIns="46088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solidFill>
                    <a:schemeClr val="tx1"/>
                  </a:solidFill>
                </a:rPr>
                <a:t>3</a:t>
              </a:r>
              <a:r>
                <a:rPr lang="zh-CN" altLang="en-US" sz="2400" dirty="0">
                  <a:solidFill>
                    <a:schemeClr val="tx1"/>
                  </a:solidFill>
                </a:rPr>
                <a:t>、环保问题加裂扣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23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分，加氢扣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9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736964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783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41597"/>
              </p:ext>
            </p:extLst>
          </p:nvPr>
        </p:nvGraphicFramePr>
        <p:xfrm>
          <a:off x="163513" y="1392238"/>
          <a:ext cx="8624887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14617" progId="Excel.Sheet.12">
                  <p:embed/>
                </p:oleObj>
              </mc:Choice>
              <mc:Fallback>
                <p:oleObj name="Worksheet" r:id="rId4" imgW="5448261" imgH="1114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887" cy="394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806421"/>
              </p:ext>
            </p:extLst>
          </p:nvPr>
        </p:nvGraphicFramePr>
        <p:xfrm>
          <a:off x="300404" y="1131888"/>
          <a:ext cx="8003232" cy="517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26554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11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7098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2025/11/5 15:00:00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Not Detected </a:t>
                      </a:r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191.6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Not Detected </a:t>
                      </a:r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2025/11/5 15:00:00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&lt;3.00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11.16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2025/11/5 15:00:00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Not Detected </a:t>
                      </a:r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65.37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8.94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Not Detected </a:t>
                      </a:r>
                      <a:r>
                        <a:rPr lang="zh-CN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273307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11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" name="表格 4">
            <a:extLst>
              <a:ext uri="{FF2B5EF4-FFF2-40B4-BE49-F238E27FC236}">
                <a16:creationId xmlns:a16="http://schemas.microsoft.com/office/drawing/2014/main" id="{BF3C9BA0-3095-4C28-967A-1AE82B678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89838"/>
              </p:ext>
            </p:extLst>
          </p:nvPr>
        </p:nvGraphicFramePr>
        <p:xfrm>
          <a:off x="502565" y="1251142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2025/11/10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195.46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2025/11/10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2025/11/10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40082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63992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064497"/>
              </p:ext>
            </p:extLst>
          </p:nvPr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43520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31306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53338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38165"/>
              </p:ext>
            </p:extLst>
          </p:nvPr>
        </p:nvGraphicFramePr>
        <p:xfrm>
          <a:off x="688975" y="1443039"/>
          <a:ext cx="7627938" cy="2101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2025.11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裤子更换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u="none" strike="noStrike" dirty="0">
                        <a:effectLst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安全帽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81965989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7358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163221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853383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987268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147880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644654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 报 结 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     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89971"/>
              </p:ext>
            </p:extLst>
          </p:nvPr>
        </p:nvGraphicFramePr>
        <p:xfrm>
          <a:off x="323528" y="1700213"/>
          <a:ext cx="835292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636632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152891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518815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62889</TotalTime>
  <Words>7467</Words>
  <Application>Microsoft Office PowerPoint</Application>
  <PresentationFormat>全屏显示(4:3)</PresentationFormat>
  <Paragraphs>1566</Paragraphs>
  <Slides>47</Slides>
  <Notes>38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62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2017</cp:revision>
  <dcterms:created xsi:type="dcterms:W3CDTF">2010-12-29T02:33:42Z</dcterms:created>
  <dcterms:modified xsi:type="dcterms:W3CDTF">2025-12-12T03:44:33Z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